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70" r:id="rId2"/>
    <p:sldId id="271" r:id="rId3"/>
    <p:sldId id="272" r:id="rId4"/>
    <p:sldId id="298" r:id="rId5"/>
    <p:sldId id="273" r:id="rId6"/>
    <p:sldId id="274" r:id="rId7"/>
    <p:sldId id="275" r:id="rId8"/>
    <p:sldId id="329" r:id="rId9"/>
    <p:sldId id="330" r:id="rId10"/>
    <p:sldId id="339" r:id="rId11"/>
    <p:sldId id="327" r:id="rId12"/>
    <p:sldId id="299" r:id="rId13"/>
    <p:sldId id="276" r:id="rId14"/>
    <p:sldId id="328" r:id="rId15"/>
    <p:sldId id="333" r:id="rId16"/>
    <p:sldId id="306" r:id="rId17"/>
    <p:sldId id="331" r:id="rId18"/>
    <p:sldId id="340" r:id="rId19"/>
    <p:sldId id="278" r:id="rId20"/>
    <p:sldId id="334" r:id="rId21"/>
    <p:sldId id="335" r:id="rId22"/>
    <p:sldId id="336" r:id="rId23"/>
    <p:sldId id="308" r:id="rId24"/>
    <p:sldId id="287" r:id="rId25"/>
    <p:sldId id="305" r:id="rId26"/>
    <p:sldId id="286" r:id="rId27"/>
    <p:sldId id="288" r:id="rId28"/>
    <p:sldId id="341" r:id="rId29"/>
    <p:sldId id="277" r:id="rId30"/>
    <p:sldId id="280" r:id="rId31"/>
    <p:sldId id="281" r:id="rId32"/>
    <p:sldId id="342" r:id="rId33"/>
    <p:sldId id="293" r:id="rId34"/>
    <p:sldId id="337" r:id="rId35"/>
    <p:sldId id="291" r:id="rId36"/>
    <p:sldId id="343" r:id="rId37"/>
    <p:sldId id="310" r:id="rId38"/>
    <p:sldId id="309" r:id="rId39"/>
    <p:sldId id="284" r:id="rId40"/>
    <p:sldId id="338" r:id="rId41"/>
    <p:sldId id="28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02" r:id="rId65"/>
    <p:sldId id="303" r:id="rId66"/>
    <p:sldId id="304" r:id="rId67"/>
    <p:sldId id="301" r:id="rId68"/>
    <p:sldId id="324" r:id="rId69"/>
    <p:sldId id="325" r:id="rId70"/>
    <p:sldId id="266" r:id="rId7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9">
          <p15:clr>
            <a:srgbClr val="A4A3A4"/>
          </p15:clr>
        </p15:guide>
        <p15:guide id="2" orient="horz" pos="713">
          <p15:clr>
            <a:srgbClr val="A4A3A4"/>
          </p15:clr>
        </p15:guide>
        <p15:guide id="3" orient="horz" pos="2981">
          <p15:clr>
            <a:srgbClr val="A4A3A4"/>
          </p15:clr>
        </p15:guide>
        <p15:guide id="4" pos="295">
          <p15:clr>
            <a:srgbClr val="A4A3A4"/>
          </p15:clr>
        </p15:guide>
        <p15:guide id="5" pos="5465">
          <p15:clr>
            <a:srgbClr val="A4A3A4"/>
          </p15:clr>
        </p15:guide>
        <p15:guide id="6" pos="249">
          <p15:clr>
            <a:srgbClr val="A4A3A4"/>
          </p15:clr>
        </p15:guide>
        <p15:guide id="7" orient="horz" pos="53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CF52"/>
    <a:srgbClr val="FF9900"/>
    <a:srgbClr val="63CC4A"/>
    <a:srgbClr val="E9EDF4"/>
    <a:srgbClr val="FF6600"/>
    <a:srgbClr val="265691"/>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43" autoAdjust="0"/>
    <p:restoredTop sz="94667" autoAdjust="0"/>
  </p:normalViewPr>
  <p:slideViewPr>
    <p:cSldViewPr>
      <p:cViewPr>
        <p:scale>
          <a:sx n="103" d="100"/>
          <a:sy n="103" d="100"/>
        </p:scale>
        <p:origin x="-204" y="-6"/>
      </p:cViewPr>
      <p:guideLst>
        <p:guide orient="horz" pos="169"/>
        <p:guide orient="horz" pos="713"/>
        <p:guide orient="horz" pos="2981"/>
        <p:guide orient="horz" pos="531"/>
        <p:guide pos="295"/>
        <p:guide pos="5465"/>
        <p:guide pos="24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2923FD-2CCE-4FB5-964B-97299AFCA2BE}" type="datetimeFigureOut">
              <a:rPr lang="zh-CN" altLang="en-US" smtClean="0"/>
              <a:t>2016-05-17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3D9BB9-EF9D-4F48-92E2-3327F1D9338B}" type="slidenum">
              <a:rPr lang="zh-CN" altLang="en-US" smtClean="0"/>
              <a:t>‹#›</a:t>
            </a:fld>
            <a:endParaRPr lang="zh-CN" altLang="en-US"/>
          </a:p>
        </p:txBody>
      </p:sp>
    </p:spTree>
    <p:extLst>
      <p:ext uri="{BB962C8B-B14F-4D97-AF65-F5344CB8AC3E}">
        <p14:creationId xmlns:p14="http://schemas.microsoft.com/office/powerpoint/2010/main" val="1107842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我们的监控市场覆盖面非常广。按照目标市场的类型不同，我们将其分为“面对分销商和中小型工程商的分销市场”、“学校、医院、企业、园区等以安防监控为主要诉求的通用市场”、“金融、电力、能源、环保等在安防监控的基础上，有行业的独特需求的通用行业市场”、和“公安、检察院、监狱、法院等，对新技术有较高要求的公检法司行业市场”。这四个市场，对科达来说，都是同等重要的。（鼠标）我们有</a:t>
            </a:r>
            <a:r>
              <a:rPr lang="en-US" altLang="zh-CN" dirty="0" smtClean="0"/>
              <a:t>5</a:t>
            </a:r>
            <a:r>
              <a:rPr lang="zh-CN" altLang="en-US" dirty="0" smtClean="0"/>
              <a:t>大系列的产品与其对应。分别是专业型、功能型、普及型、经济项目型和经济分销型。</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solidFill>
                  <a:prstClr val="black"/>
                </a:solidFill>
              </a:rPr>
              <a:pPr/>
              <a:t>42</a:t>
            </a:fld>
            <a:endParaRPr lang="zh-CN" altLang="en-US">
              <a:solidFill>
                <a:prstClr val="black"/>
              </a:solidFill>
            </a:endParaRPr>
          </a:p>
        </p:txBody>
      </p:sp>
    </p:spTree>
    <p:extLst>
      <p:ext uri="{BB962C8B-B14F-4D97-AF65-F5344CB8AC3E}">
        <p14:creationId xmlns:p14="http://schemas.microsoft.com/office/powerpoint/2010/main" val="1602859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53</a:t>
            </a:fld>
            <a:endParaRPr lang="zh-CN" altLang="en-US"/>
          </a:p>
        </p:txBody>
      </p:sp>
    </p:spTree>
    <p:extLst>
      <p:ext uri="{BB962C8B-B14F-4D97-AF65-F5344CB8AC3E}">
        <p14:creationId xmlns:p14="http://schemas.microsoft.com/office/powerpoint/2010/main" val="4009253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54</a:t>
            </a:fld>
            <a:endParaRPr lang="zh-CN" altLang="en-US"/>
          </a:p>
        </p:txBody>
      </p:sp>
    </p:spTree>
    <p:extLst>
      <p:ext uri="{BB962C8B-B14F-4D97-AF65-F5344CB8AC3E}">
        <p14:creationId xmlns:p14="http://schemas.microsoft.com/office/powerpoint/2010/main" val="3327531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60</a:t>
            </a:fld>
            <a:endParaRPr lang="zh-CN" altLang="en-US"/>
          </a:p>
        </p:txBody>
      </p:sp>
    </p:spTree>
    <p:extLst>
      <p:ext uri="{BB962C8B-B14F-4D97-AF65-F5344CB8AC3E}">
        <p14:creationId xmlns:p14="http://schemas.microsoft.com/office/powerpoint/2010/main" val="107887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61</a:t>
            </a:fld>
            <a:endParaRPr lang="zh-CN" altLang="en-US"/>
          </a:p>
        </p:txBody>
      </p:sp>
    </p:spTree>
    <p:extLst>
      <p:ext uri="{BB962C8B-B14F-4D97-AF65-F5344CB8AC3E}">
        <p14:creationId xmlns:p14="http://schemas.microsoft.com/office/powerpoint/2010/main" val="1622768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62</a:t>
            </a:fld>
            <a:endParaRPr lang="zh-CN" altLang="en-US"/>
          </a:p>
        </p:txBody>
      </p:sp>
    </p:spTree>
    <p:extLst>
      <p:ext uri="{BB962C8B-B14F-4D97-AF65-F5344CB8AC3E}">
        <p14:creationId xmlns:p14="http://schemas.microsoft.com/office/powerpoint/2010/main" val="3649590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38433D2-4337-4323-B47C-FEF05AFC6E93}" type="slidenum">
              <a:rPr lang="zh-CN" altLang="en-US" smtClean="0">
                <a:solidFill>
                  <a:prstClr val="black"/>
                </a:solidFill>
              </a:rPr>
              <a:pPr>
                <a:defRPr/>
              </a:pPr>
              <a:t>63</a:t>
            </a:fld>
            <a:endParaRPr lang="zh-CN" altLang="en-US">
              <a:solidFill>
                <a:prstClr val="black"/>
              </a:solidFill>
            </a:endParaRPr>
          </a:p>
        </p:txBody>
      </p:sp>
    </p:spTree>
    <p:extLst>
      <p:ext uri="{BB962C8B-B14F-4D97-AF65-F5344CB8AC3E}">
        <p14:creationId xmlns:p14="http://schemas.microsoft.com/office/powerpoint/2010/main" val="18725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大家现在看到的，就是科达部分</a:t>
            </a:r>
            <a:r>
              <a:rPr lang="en-US" altLang="zh-CN" dirty="0" smtClean="0"/>
              <a:t>IPC</a:t>
            </a:r>
            <a:r>
              <a:rPr lang="zh-CN" altLang="en-US" dirty="0" smtClean="0"/>
              <a:t>的产品形态，涵盖了球机、云台、一体机、枪机、半球等几乎所有监控摄像机的类型。</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43</a:t>
            </a:fld>
            <a:endParaRPr lang="zh-CN" altLang="en-US"/>
          </a:p>
        </p:txBody>
      </p:sp>
    </p:spTree>
    <p:extLst>
      <p:ext uri="{BB962C8B-B14F-4D97-AF65-F5344CB8AC3E}">
        <p14:creationId xmlns:p14="http://schemas.microsoft.com/office/powerpoint/2010/main" val="2974424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固定</a:t>
            </a:r>
            <a:r>
              <a:rPr lang="en-US" altLang="zh-CN" dirty="0" smtClean="0"/>
              <a:t>IPC</a:t>
            </a:r>
            <a:r>
              <a:rPr lang="zh-CN" altLang="en-US" dirty="0" smtClean="0"/>
              <a:t>，按照市场定位的不同，分为以下这</a:t>
            </a:r>
            <a:r>
              <a:rPr lang="en-US" altLang="zh-CN" dirty="0" smtClean="0"/>
              <a:t>5</a:t>
            </a:r>
            <a:r>
              <a:rPr lang="zh-CN" altLang="en-US" dirty="0" smtClean="0"/>
              <a:t>个系列。</a:t>
            </a:r>
            <a:r>
              <a:rPr lang="en-US" altLang="zh-CN" dirty="0" smtClean="0"/>
              <a:t>720P</a:t>
            </a:r>
            <a:r>
              <a:rPr lang="zh-CN" altLang="en-US" dirty="0" smtClean="0"/>
              <a:t>极简配置的</a:t>
            </a:r>
            <a:r>
              <a:rPr lang="en-US" altLang="zh-CN" dirty="0" smtClean="0"/>
              <a:t>LC-B</a:t>
            </a:r>
            <a:r>
              <a:rPr lang="zh-CN" altLang="en-US" dirty="0" smtClean="0"/>
              <a:t>经济分销型产品；最高分辨率为</a:t>
            </a:r>
            <a:r>
              <a:rPr lang="en-US" altLang="zh-CN" dirty="0" smtClean="0"/>
              <a:t>1080P</a:t>
            </a:r>
            <a:r>
              <a:rPr lang="zh-CN" altLang="en-US" dirty="0" smtClean="0"/>
              <a:t>、含</a:t>
            </a:r>
            <a:r>
              <a:rPr lang="en-US" altLang="zh-CN" dirty="0" smtClean="0"/>
              <a:t>TF</a:t>
            </a:r>
            <a:r>
              <a:rPr lang="zh-CN" altLang="en-US" dirty="0" smtClean="0"/>
              <a:t>卡的</a:t>
            </a:r>
            <a:r>
              <a:rPr lang="en-US" altLang="zh-CN" dirty="0" smtClean="0"/>
              <a:t>LC-A</a:t>
            </a:r>
            <a:r>
              <a:rPr lang="zh-CN" altLang="en-US" dirty="0" smtClean="0"/>
              <a:t>经济项目型产品；功能和性能都比较全面的普及型产品；拥有例如警戒线、视质检测等简单智能、超低照度、超宽动态的功能型产品和最高分辨率为</a:t>
            </a:r>
            <a:r>
              <a:rPr lang="en-US" altLang="zh-CN" dirty="0" smtClean="0"/>
              <a:t>4k</a:t>
            </a:r>
            <a:r>
              <a:rPr lang="zh-CN" altLang="en-US" dirty="0" smtClean="0"/>
              <a:t>，拥有人脸检测、运动目标检测等专业智能的专业型</a:t>
            </a:r>
            <a:r>
              <a:rPr lang="en-US" altLang="zh-CN" dirty="0" smtClean="0"/>
              <a:t>IPC</a:t>
            </a:r>
            <a:r>
              <a:rPr lang="zh-CN" altLang="en-US" dirty="0" smtClean="0"/>
              <a:t>产品。</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44</a:t>
            </a:fld>
            <a:endParaRPr lang="zh-CN" altLang="en-US"/>
          </a:p>
        </p:txBody>
      </p:sp>
    </p:spTree>
    <p:extLst>
      <p:ext uri="{BB962C8B-B14F-4D97-AF65-F5344CB8AC3E}">
        <p14:creationId xmlns:p14="http://schemas.microsoft.com/office/powerpoint/2010/main" val="242117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45</a:t>
            </a:fld>
            <a:endParaRPr lang="zh-CN" altLang="en-US"/>
          </a:p>
        </p:txBody>
      </p:sp>
    </p:spTree>
    <p:extLst>
      <p:ext uri="{BB962C8B-B14F-4D97-AF65-F5344CB8AC3E}">
        <p14:creationId xmlns:p14="http://schemas.microsoft.com/office/powerpoint/2010/main" val="1029755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46</a:t>
            </a:fld>
            <a:endParaRPr lang="zh-CN" altLang="en-US"/>
          </a:p>
        </p:txBody>
      </p:sp>
    </p:spTree>
    <p:extLst>
      <p:ext uri="{BB962C8B-B14F-4D97-AF65-F5344CB8AC3E}">
        <p14:creationId xmlns:p14="http://schemas.microsoft.com/office/powerpoint/2010/main" val="56060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47</a:t>
            </a:fld>
            <a:endParaRPr lang="zh-CN" altLang="en-US"/>
          </a:p>
        </p:txBody>
      </p:sp>
    </p:spTree>
    <p:extLst>
      <p:ext uri="{BB962C8B-B14F-4D97-AF65-F5344CB8AC3E}">
        <p14:creationId xmlns:p14="http://schemas.microsoft.com/office/powerpoint/2010/main" val="1965728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48</a:t>
            </a:fld>
            <a:endParaRPr lang="zh-CN" altLang="en-US"/>
          </a:p>
        </p:txBody>
      </p:sp>
    </p:spTree>
    <p:extLst>
      <p:ext uri="{BB962C8B-B14F-4D97-AF65-F5344CB8AC3E}">
        <p14:creationId xmlns:p14="http://schemas.microsoft.com/office/powerpoint/2010/main" val="327537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49</a:t>
            </a:fld>
            <a:endParaRPr lang="zh-CN" altLang="en-US"/>
          </a:p>
        </p:txBody>
      </p:sp>
    </p:spTree>
    <p:extLst>
      <p:ext uri="{BB962C8B-B14F-4D97-AF65-F5344CB8AC3E}">
        <p14:creationId xmlns:p14="http://schemas.microsoft.com/office/powerpoint/2010/main" val="359169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PTZ IPC</a:t>
            </a:r>
            <a:r>
              <a:rPr lang="zh-CN" altLang="en-US" dirty="0" smtClean="0"/>
              <a:t>，包含普通球、红外球、激光球和云台机等类型。与固定</a:t>
            </a:r>
            <a:r>
              <a:rPr lang="en-US" altLang="zh-CN" dirty="0" smtClean="0"/>
              <a:t>IPC</a:t>
            </a:r>
            <a:r>
              <a:rPr lang="zh-CN" altLang="en-US" dirty="0" smtClean="0"/>
              <a:t>相比，没有经济分销型产品，其余的分类方式大致相同。其中，专业型</a:t>
            </a:r>
            <a:r>
              <a:rPr lang="en-US" altLang="zh-CN" dirty="0" smtClean="0"/>
              <a:t>IPC</a:t>
            </a:r>
            <a:r>
              <a:rPr lang="zh-CN" altLang="en-US" dirty="0" smtClean="0"/>
              <a:t>拥有激光照明、透雾防抖和智能跟踪、人脸抓拍、违停等业内领先的功能。</a:t>
            </a:r>
            <a:endParaRPr lang="zh-CN" altLang="en-US" dirty="0"/>
          </a:p>
        </p:txBody>
      </p:sp>
      <p:sp>
        <p:nvSpPr>
          <p:cNvPr id="4" name="灯片编号占位符 3"/>
          <p:cNvSpPr>
            <a:spLocks noGrp="1"/>
          </p:cNvSpPr>
          <p:nvPr>
            <p:ph type="sldNum" sz="quarter" idx="10"/>
          </p:nvPr>
        </p:nvSpPr>
        <p:spPr/>
        <p:txBody>
          <a:bodyPr/>
          <a:lstStyle/>
          <a:p>
            <a:fld id="{9C02D519-67A8-477D-82A6-DEB1652E6255}" type="slidenum">
              <a:rPr lang="zh-CN" altLang="en-US" smtClean="0"/>
              <a:t>50</a:t>
            </a:fld>
            <a:endParaRPr lang="zh-CN" altLang="en-US"/>
          </a:p>
        </p:txBody>
      </p:sp>
    </p:spTree>
    <p:extLst>
      <p:ext uri="{BB962C8B-B14F-4D97-AF65-F5344CB8AC3E}">
        <p14:creationId xmlns:p14="http://schemas.microsoft.com/office/powerpoint/2010/main" val="1310051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3" name="副标题 2"/>
          <p:cNvSpPr>
            <a:spLocks noGrp="1"/>
          </p:cNvSpPr>
          <p:nvPr>
            <p:ph type="subTitle" idx="13"/>
          </p:nvPr>
        </p:nvSpPr>
        <p:spPr>
          <a:xfrm>
            <a:off x="2109339" y="3158091"/>
            <a:ext cx="4334869" cy="246221"/>
          </a:xfrm>
          <a:prstGeom prst="rect">
            <a:avLst/>
          </a:prstGeom>
          <a:noFill/>
          <a:ln w="9525">
            <a:noFill/>
            <a:miter lim="800000"/>
            <a:headEnd/>
            <a:tailEnd/>
          </a:ln>
        </p:spPr>
        <p:txBody>
          <a:bodyPr wrap="square" lIns="0" tIns="0" rIns="0" bIns="0">
            <a:spAutoFit/>
          </a:bodyPr>
          <a:lstStyle>
            <a:lvl1pPr marL="0" indent="0" algn="l">
              <a:buNone/>
              <a:defRPr lang="zh-CN" altLang="en-US" sz="1600" b="1" dirty="0">
                <a:solidFill>
                  <a:srgbClr val="0070C0"/>
                </a:solidFill>
                <a:latin typeface="+mj-ea"/>
                <a:ea typeface="+mj-ea"/>
              </a:defRPr>
            </a:lvl1pPr>
          </a:lstStyle>
          <a:p>
            <a:pPr marL="0" lvl="0"/>
            <a:r>
              <a:rPr lang="zh-CN" altLang="en-US" dirty="0" smtClean="0"/>
              <a:t>单击此处编辑母版副标题样式</a:t>
            </a:r>
            <a:endParaRPr lang="zh-CN" altLang="en-US" dirty="0"/>
          </a:p>
        </p:txBody>
      </p:sp>
      <p:sp>
        <p:nvSpPr>
          <p:cNvPr id="2" name="标题 1"/>
          <p:cNvSpPr>
            <a:spLocks noGrp="1"/>
          </p:cNvSpPr>
          <p:nvPr>
            <p:ph type="title"/>
          </p:nvPr>
        </p:nvSpPr>
        <p:spPr>
          <a:xfrm>
            <a:off x="2109339" y="2655983"/>
            <a:ext cx="4978896" cy="430887"/>
          </a:xfrm>
          <a:noFill/>
          <a:ln w="9525">
            <a:noFill/>
            <a:miter lim="800000"/>
            <a:headEnd/>
            <a:tailEnd/>
          </a:ln>
        </p:spPr>
        <p:txBody>
          <a:bodyPr wrap="square" lIns="0" tIns="0" rIns="0" bIns="0">
            <a:spAutoFit/>
          </a:bodyPr>
          <a:lstStyle>
            <a:lvl1pPr algn="l">
              <a:defRPr lang="zh-CN" altLang="en-US" sz="2800" b="1" dirty="0">
                <a:solidFill>
                  <a:srgbClr val="0070C0"/>
                </a:solidFill>
                <a:latin typeface="+mj-ea"/>
                <a:cs typeface="+mn-cs"/>
              </a:defRPr>
            </a:lvl1pPr>
          </a:lstStyle>
          <a:p>
            <a:pPr marL="0" lvl="0" algn="l"/>
            <a:r>
              <a:rPr lang="zh-CN" altLang="en-US" dirty="0" smtClean="0"/>
              <a:t>单击此处编辑母版标题样式</a:t>
            </a:r>
            <a:endParaRPr lang="zh-CN" altLang="en-US" dirty="0"/>
          </a:p>
        </p:txBody>
      </p:sp>
      <p:sp>
        <p:nvSpPr>
          <p:cNvPr id="7" name="矩形 6"/>
          <p:cNvSpPr/>
          <p:nvPr userDrawn="1"/>
        </p:nvSpPr>
        <p:spPr>
          <a:xfrm>
            <a:off x="4283968" y="915566"/>
            <a:ext cx="4860032" cy="14305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2706834" y="915566"/>
            <a:ext cx="1497654" cy="14305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3" descr="E:\科达VI\科达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64894" y="4567659"/>
            <a:ext cx="1100461" cy="152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E:\平安城市\“科达平安城市解决方案”文件夹928\Links\Nipic_8952533_20130731142323512000.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09339" y="915567"/>
            <a:ext cx="2146054" cy="14305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8" name="文本占位符 3"/>
          <p:cNvSpPr>
            <a:spLocks noGrp="1"/>
          </p:cNvSpPr>
          <p:nvPr>
            <p:ph type="body" sz="half" idx="17"/>
          </p:nvPr>
        </p:nvSpPr>
        <p:spPr>
          <a:xfrm>
            <a:off x="3999118" y="3853499"/>
            <a:ext cx="3381194" cy="284693"/>
          </a:xfrm>
          <a:prstGeom prst="rect">
            <a:avLst/>
          </a:prstGeom>
          <a:noFill/>
        </p:spPr>
        <p:txBody>
          <a:bodyPr wrap="square" lIns="68580" tIns="34290" rIns="68580" bIns="34290" rtlCol="0">
            <a:spAutoFit/>
          </a:bodyPr>
          <a:lstStyle>
            <a:lvl1pPr marL="0" indent="0" algn="l">
              <a:buNone/>
              <a:defRPr lang="zh-CN" altLang="en-US" sz="1400" smtClean="0">
                <a:latin typeface="+mn-ea"/>
              </a:defRPr>
            </a:lvl1pPr>
          </a:lstStyle>
          <a:p>
            <a:pPr marL="0" lvl="0"/>
            <a:r>
              <a:rPr lang="zh-CN" altLang="en-US" smtClean="0"/>
              <a:t>单击此处编辑母版文本样式</a:t>
            </a:r>
          </a:p>
        </p:txBody>
      </p:sp>
      <p:sp>
        <p:nvSpPr>
          <p:cNvPr id="21" name="文本占位符 3"/>
          <p:cNvSpPr>
            <a:spLocks noGrp="1"/>
          </p:cNvSpPr>
          <p:nvPr>
            <p:ph type="body" sz="half" idx="2"/>
          </p:nvPr>
        </p:nvSpPr>
        <p:spPr>
          <a:xfrm>
            <a:off x="3999118" y="1361085"/>
            <a:ext cx="3381194" cy="346249"/>
          </a:xfrm>
          <a:prstGeom prst="rect">
            <a:avLst/>
          </a:prstGeom>
          <a:noFill/>
        </p:spPr>
        <p:txBody>
          <a:bodyPr wrap="square" lIns="68580" tIns="34290" rIns="68580" bIns="34290" rtlCol="0">
            <a:spAutoFit/>
          </a:bodyPr>
          <a:lstStyle>
            <a:lvl1pPr marL="0" indent="0" algn="l">
              <a:buNone/>
              <a:defRPr lang="zh-CN" altLang="en-US" sz="1800" b="1" smtClean="0">
                <a:latin typeface="+mn-ea"/>
              </a:defRPr>
            </a:lvl1pPr>
          </a:lstStyle>
          <a:p>
            <a:pPr marL="0" lvl="0"/>
            <a:r>
              <a:rPr lang="zh-CN" altLang="en-US" dirty="0" smtClean="0"/>
              <a:t>单击此处编辑母版文本样式</a:t>
            </a:r>
          </a:p>
        </p:txBody>
      </p:sp>
      <p:sp>
        <p:nvSpPr>
          <p:cNvPr id="22" name="文本占位符 3"/>
          <p:cNvSpPr>
            <a:spLocks noGrp="1"/>
          </p:cNvSpPr>
          <p:nvPr>
            <p:ph type="body" sz="half" idx="13"/>
          </p:nvPr>
        </p:nvSpPr>
        <p:spPr>
          <a:xfrm>
            <a:off x="3999118" y="1908813"/>
            <a:ext cx="3381194" cy="284693"/>
          </a:xfrm>
          <a:prstGeom prst="rect">
            <a:avLst/>
          </a:prstGeom>
          <a:noFill/>
        </p:spPr>
        <p:txBody>
          <a:bodyPr wrap="square" lIns="68580" tIns="34290" rIns="68580" bIns="34290" rtlCol="0">
            <a:spAutoFit/>
          </a:bodyPr>
          <a:lstStyle>
            <a:lvl1pPr marL="0" indent="0" algn="l">
              <a:buNone/>
              <a:defRPr lang="zh-CN" altLang="en-US" sz="1400" smtClean="0">
                <a:latin typeface="+mn-ea"/>
              </a:defRPr>
            </a:lvl1pPr>
          </a:lstStyle>
          <a:p>
            <a:pPr marL="0" lvl="0"/>
            <a:r>
              <a:rPr lang="zh-CN" altLang="en-US" smtClean="0"/>
              <a:t>单击此处编辑母版文本样式</a:t>
            </a:r>
          </a:p>
        </p:txBody>
      </p:sp>
      <p:sp>
        <p:nvSpPr>
          <p:cNvPr id="25" name="文本占位符 3"/>
          <p:cNvSpPr>
            <a:spLocks noGrp="1"/>
          </p:cNvSpPr>
          <p:nvPr>
            <p:ph type="body" sz="half" idx="14"/>
          </p:nvPr>
        </p:nvSpPr>
        <p:spPr>
          <a:xfrm>
            <a:off x="3999118" y="2394985"/>
            <a:ext cx="3381194" cy="284693"/>
          </a:xfrm>
          <a:prstGeom prst="rect">
            <a:avLst/>
          </a:prstGeom>
          <a:noFill/>
        </p:spPr>
        <p:txBody>
          <a:bodyPr wrap="square" lIns="68580" tIns="34290" rIns="68580" bIns="34290" rtlCol="0">
            <a:spAutoFit/>
          </a:bodyPr>
          <a:lstStyle>
            <a:lvl1pPr marL="0" indent="0" algn="l">
              <a:buNone/>
              <a:defRPr lang="zh-CN" altLang="en-US" sz="1400" smtClean="0">
                <a:latin typeface="+mn-ea"/>
              </a:defRPr>
            </a:lvl1pPr>
          </a:lstStyle>
          <a:p>
            <a:pPr marL="0" lvl="0"/>
            <a:r>
              <a:rPr lang="zh-CN" altLang="en-US" smtClean="0"/>
              <a:t>单击此处编辑母版文本样式</a:t>
            </a:r>
          </a:p>
        </p:txBody>
      </p:sp>
      <p:sp>
        <p:nvSpPr>
          <p:cNvPr id="26" name="文本占位符 3"/>
          <p:cNvSpPr>
            <a:spLocks noGrp="1"/>
          </p:cNvSpPr>
          <p:nvPr>
            <p:ph type="body" sz="half" idx="15"/>
          </p:nvPr>
        </p:nvSpPr>
        <p:spPr>
          <a:xfrm>
            <a:off x="3999118" y="2881157"/>
            <a:ext cx="3381194" cy="284693"/>
          </a:xfrm>
          <a:prstGeom prst="rect">
            <a:avLst/>
          </a:prstGeom>
          <a:noFill/>
        </p:spPr>
        <p:txBody>
          <a:bodyPr wrap="square" lIns="68580" tIns="34290" rIns="68580" bIns="34290" rtlCol="0">
            <a:spAutoFit/>
          </a:bodyPr>
          <a:lstStyle>
            <a:lvl1pPr marL="0" indent="0" algn="l">
              <a:buNone/>
              <a:defRPr lang="zh-CN" altLang="en-US" sz="1400" smtClean="0">
                <a:latin typeface="+mn-ea"/>
              </a:defRPr>
            </a:lvl1pPr>
          </a:lstStyle>
          <a:p>
            <a:pPr marL="0" lvl="0"/>
            <a:r>
              <a:rPr lang="zh-CN" altLang="en-US" smtClean="0"/>
              <a:t>单击此处编辑母版文本样式</a:t>
            </a:r>
          </a:p>
        </p:txBody>
      </p:sp>
      <p:sp>
        <p:nvSpPr>
          <p:cNvPr id="27" name="文本占位符 3"/>
          <p:cNvSpPr>
            <a:spLocks noGrp="1"/>
          </p:cNvSpPr>
          <p:nvPr>
            <p:ph type="body" sz="half" idx="16"/>
          </p:nvPr>
        </p:nvSpPr>
        <p:spPr>
          <a:xfrm>
            <a:off x="3999118" y="3367329"/>
            <a:ext cx="3381194" cy="284693"/>
          </a:xfrm>
          <a:prstGeom prst="rect">
            <a:avLst/>
          </a:prstGeom>
          <a:noFill/>
        </p:spPr>
        <p:txBody>
          <a:bodyPr wrap="square" lIns="68580" tIns="34290" rIns="68580" bIns="34290" rtlCol="0">
            <a:spAutoFit/>
          </a:bodyPr>
          <a:lstStyle>
            <a:lvl1pPr marL="0" indent="0" algn="l">
              <a:buNone/>
              <a:defRPr lang="zh-CN" altLang="en-US" sz="1400" smtClean="0">
                <a:latin typeface="+mn-ea"/>
              </a:defRPr>
            </a:lvl1pPr>
          </a:lstStyle>
          <a:p>
            <a:pPr marL="0" lvl="0"/>
            <a:r>
              <a:rPr lang="zh-CN" altLang="en-US" smtClean="0"/>
              <a:t>单击此处编辑母版文本样式</a:t>
            </a:r>
          </a:p>
        </p:txBody>
      </p:sp>
      <p:sp>
        <p:nvSpPr>
          <p:cNvPr id="5" name="文本框 5"/>
          <p:cNvSpPr txBox="1"/>
          <p:nvPr userDrawn="1"/>
        </p:nvSpPr>
        <p:spPr>
          <a:xfrm>
            <a:off x="467544" y="1203598"/>
            <a:ext cx="3402378" cy="761747"/>
          </a:xfrm>
          <a:prstGeom prst="rect">
            <a:avLst/>
          </a:prstGeom>
          <a:noFill/>
        </p:spPr>
        <p:txBody>
          <a:bodyPr wrap="square" lIns="68580" tIns="34290" rIns="68580" bIns="34290" rtlCol="0">
            <a:spAutoFit/>
          </a:bodyPr>
          <a:lstStyle/>
          <a:p>
            <a:r>
              <a:rPr lang="en-US" altLang="zh-CN" sz="4500" dirty="0" smtClean="0">
                <a:solidFill>
                  <a:srgbClr val="0070C0"/>
                </a:solidFill>
                <a:latin typeface="+mn-ea"/>
              </a:rPr>
              <a:t>Contents</a:t>
            </a:r>
            <a:endParaRPr lang="zh-CN" altLang="en-US" sz="4500" dirty="0">
              <a:solidFill>
                <a:srgbClr val="0070C0"/>
              </a:solidFill>
              <a:latin typeface="+mn-ea"/>
            </a:endParaRPr>
          </a:p>
        </p:txBody>
      </p:sp>
      <p:grpSp>
        <p:nvGrpSpPr>
          <p:cNvPr id="6" name="组合 5"/>
          <p:cNvGrpSpPr/>
          <p:nvPr userDrawn="1"/>
        </p:nvGrpSpPr>
        <p:grpSpPr>
          <a:xfrm>
            <a:off x="3675082" y="1471713"/>
            <a:ext cx="135000" cy="2587785"/>
            <a:chOff x="7608168" y="2620258"/>
            <a:chExt cx="180000" cy="3450380"/>
          </a:xfrm>
        </p:grpSpPr>
        <p:cxnSp>
          <p:nvCxnSpPr>
            <p:cNvPr id="7" name="直接连接符 6"/>
            <p:cNvCxnSpPr/>
            <p:nvPr/>
          </p:nvCxnSpPr>
          <p:spPr>
            <a:xfrm>
              <a:off x="7698168" y="2637304"/>
              <a:ext cx="0" cy="342000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608168" y="2620258"/>
              <a:ext cx="180000" cy="3450380"/>
              <a:chOff x="7921352" y="2642916"/>
              <a:chExt cx="180000" cy="3450380"/>
            </a:xfrm>
          </p:grpSpPr>
          <p:sp>
            <p:nvSpPr>
              <p:cNvPr id="9" name="椭圆 8"/>
              <p:cNvSpPr/>
              <p:nvPr/>
            </p:nvSpPr>
            <p:spPr>
              <a:xfrm>
                <a:off x="7921352" y="2642916"/>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sp>
            <p:nvSpPr>
              <p:cNvPr id="10" name="椭圆 9"/>
              <p:cNvSpPr/>
              <p:nvPr/>
            </p:nvSpPr>
            <p:spPr>
              <a:xfrm>
                <a:off x="7921352" y="3296992"/>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sp>
            <p:nvSpPr>
              <p:cNvPr id="11" name="椭圆 10"/>
              <p:cNvSpPr/>
              <p:nvPr/>
            </p:nvSpPr>
            <p:spPr>
              <a:xfrm>
                <a:off x="7921352" y="3951068"/>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sp>
            <p:nvSpPr>
              <p:cNvPr id="12" name="椭圆 11"/>
              <p:cNvSpPr/>
              <p:nvPr/>
            </p:nvSpPr>
            <p:spPr>
              <a:xfrm>
                <a:off x="7921352" y="4605144"/>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sp>
            <p:nvSpPr>
              <p:cNvPr id="13" name="椭圆 12"/>
              <p:cNvSpPr/>
              <p:nvPr/>
            </p:nvSpPr>
            <p:spPr>
              <a:xfrm>
                <a:off x="7921352" y="5259220"/>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sp>
            <p:nvSpPr>
              <p:cNvPr id="14" name="椭圆 13"/>
              <p:cNvSpPr/>
              <p:nvPr/>
            </p:nvSpPr>
            <p:spPr>
              <a:xfrm>
                <a:off x="7921352" y="5913296"/>
                <a:ext cx="180000" cy="180000"/>
              </a:xfrm>
              <a:prstGeom prst="ellipse">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latin typeface="造字工房悦黑体验版纤细体" pitchFamily="50" charset="-122"/>
                  <a:ea typeface="造字工房悦黑体验版纤细体" pitchFamily="50" charset="-122"/>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标题占位符 1"/>
          <p:cNvSpPr>
            <a:spLocks noGrp="1"/>
          </p:cNvSpPr>
          <p:nvPr>
            <p:ph type="title"/>
          </p:nvPr>
        </p:nvSpPr>
        <p:spPr>
          <a:xfrm>
            <a:off x="389186" y="267450"/>
            <a:ext cx="6408712" cy="369332"/>
          </a:xfrm>
          <a:prstGeom prst="rect">
            <a:avLst/>
          </a:prstGeom>
          <a:noFill/>
          <a:ln w="9525">
            <a:noFill/>
            <a:miter lim="800000"/>
            <a:headEnd/>
            <a:tailEnd/>
          </a:ln>
        </p:spPr>
        <p:txBody>
          <a:bodyPr wrap="square" lIns="90000" tIns="0" rIns="90000" bIns="0">
            <a:spAutoFit/>
          </a:bodyPr>
          <a:lstStyle>
            <a:lvl1pPr algn="l">
              <a:defRPr lang="zh-CN" altLang="en-US" sz="2400" b="1">
                <a:latin typeface="+mj-ea"/>
                <a:cs typeface="+mn-cs"/>
              </a:defRPr>
            </a:lvl1pPr>
          </a:lstStyle>
          <a:p>
            <a:pPr marL="0" lvl="0" algn="l"/>
            <a:r>
              <a:rPr lang="zh-CN" altLang="en-US" dirty="0" smtClean="0"/>
              <a:t>单击此处编辑母版标题样式</a:t>
            </a:r>
            <a:endParaRPr lang="zh-CN" altLang="en-US" dirty="0"/>
          </a:p>
        </p:txBody>
      </p:sp>
      <p:pic>
        <p:nvPicPr>
          <p:cNvPr id="7" name="Picture 2" descr="E:\科达VI\科达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58262" y="311730"/>
            <a:ext cx="1013438" cy="14043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userDrawn="1"/>
        </p:nvSpPr>
        <p:spPr>
          <a:xfrm>
            <a:off x="0" y="5101590"/>
            <a:ext cx="7351938"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7378420" y="5101590"/>
            <a:ext cx="1764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占位符 3"/>
          <p:cNvSpPr>
            <a:spLocks noGrp="1"/>
          </p:cNvSpPr>
          <p:nvPr>
            <p:ph type="body" sz="half" idx="13"/>
          </p:nvPr>
        </p:nvSpPr>
        <p:spPr>
          <a:xfrm>
            <a:off x="395288" y="1131888"/>
            <a:ext cx="8276412" cy="253916"/>
          </a:xfrm>
          <a:prstGeom prst="rect">
            <a:avLst/>
          </a:prstGeom>
          <a:noFill/>
        </p:spPr>
        <p:txBody>
          <a:bodyPr wrap="square" lIns="68580" tIns="34290" rIns="68580" bIns="34290" rtlCol="0">
            <a:spAutoFit/>
          </a:bodyPr>
          <a:lstStyle>
            <a:lvl1pPr marL="0" indent="0" algn="l">
              <a:buNone/>
              <a:defRPr lang="zh-CN" altLang="en-US" sz="1200" smtClean="0">
                <a:latin typeface="+mn-ea"/>
              </a:defRPr>
            </a:lvl1pPr>
          </a:lstStyle>
          <a:p>
            <a:pPr marL="0" lvl="0"/>
            <a:r>
              <a:rPr lang="zh-CN" altLang="en-US" dirty="0" smtClean="0"/>
              <a:t>单击此处编辑母版文本样式</a:t>
            </a:r>
          </a:p>
        </p:txBody>
      </p:sp>
    </p:spTree>
    <p:extLst>
      <p:ext uri="{BB962C8B-B14F-4D97-AF65-F5344CB8AC3E}">
        <p14:creationId xmlns:p14="http://schemas.microsoft.com/office/powerpoint/2010/main" val="415286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
    <p:bg>
      <p:bgPr>
        <a:solidFill>
          <a:srgbClr val="0070C0"/>
        </a:solidFill>
        <a:effectLst/>
      </p:bgPr>
    </p:bg>
    <p:spTree>
      <p:nvGrpSpPr>
        <p:cNvPr id="1" name=""/>
        <p:cNvGrpSpPr/>
        <p:nvPr/>
      </p:nvGrpSpPr>
      <p:grpSpPr>
        <a:xfrm>
          <a:off x="0" y="0"/>
          <a:ext cx="0" cy="0"/>
          <a:chOff x="0" y="0"/>
          <a:chExt cx="0" cy="0"/>
        </a:xfrm>
      </p:grpSpPr>
      <p:sp>
        <p:nvSpPr>
          <p:cNvPr id="6" name="矩形 5"/>
          <p:cNvSpPr/>
          <p:nvPr userDrawn="1"/>
        </p:nvSpPr>
        <p:spPr>
          <a:xfrm>
            <a:off x="3406027" y="2382795"/>
            <a:ext cx="2326278" cy="369332"/>
          </a:xfrm>
          <a:prstGeom prst="rect">
            <a:avLst/>
          </a:prstGeom>
        </p:spPr>
        <p:txBody>
          <a:bodyPr wrap="none">
            <a:spAutoFit/>
          </a:bodyPr>
          <a:lstStyle/>
          <a:p>
            <a:r>
              <a:rPr lang="en-US" altLang="zh-CN" dirty="0" smtClean="0">
                <a:solidFill>
                  <a:schemeClr val="bg1"/>
                </a:solidFill>
                <a:effectLst>
                  <a:outerShdw blurRad="38100" dist="38100" dir="2700000" algn="tl">
                    <a:srgbClr val="000000">
                      <a:alpha val="43137"/>
                    </a:srgbClr>
                  </a:outerShdw>
                </a:effectLst>
              </a:rPr>
              <a:t>www.kedacom.com</a:t>
            </a:r>
            <a:endParaRPr lang="zh-CN" alt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05177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7"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50" r:id="rId1"/>
    <p:sldLayoutId id="2147483655" r:id="rId2"/>
    <p:sldLayoutId id="2147483668" r:id="rId3"/>
    <p:sldLayoutId id="2147483669" r:id="rId4"/>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gif"/></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2.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png"/><Relationship Id="rId7"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68.png"/><Relationship Id="rId4" Type="http://schemas.openxmlformats.org/officeDocument/2006/relationships/image" Target="../media/image80.tiff"/><Relationship Id="rId9"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9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110.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jpe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image" Target="../media/image134.jpeg"/><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png"/><Relationship Id="rId9" Type="http://schemas.openxmlformats.org/officeDocument/2006/relationships/image" Target="../media/image49.gif"/></Relationships>
</file>

<file path=ppt/slides/_rels/slide6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45.jpeg"/></Relationships>
</file>

<file path=ppt/slides/_rels/slide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IPC</a:t>
            </a:r>
            <a:r>
              <a:rPr lang="zh-CN" altLang="en-US" dirty="0" smtClean="0"/>
              <a:t>基础知识</a:t>
            </a:r>
            <a:endParaRPr lang="zh-CN" altLang="en-US" dirty="0"/>
          </a:p>
        </p:txBody>
      </p:sp>
      <p:sp>
        <p:nvSpPr>
          <p:cNvPr id="3" name="副标题 2"/>
          <p:cNvSpPr>
            <a:spLocks noGrp="1"/>
          </p:cNvSpPr>
          <p:nvPr>
            <p:ph type="subTitle" idx="13"/>
          </p:nvPr>
        </p:nvSpPr>
        <p:spPr/>
        <p:txBody>
          <a:bodyPr/>
          <a:lstStyle/>
          <a:p>
            <a:r>
              <a:rPr lang="zh-CN" altLang="en-US" dirty="0">
                <a:solidFill>
                  <a:schemeClr val="bg1">
                    <a:lumMod val="75000"/>
                  </a:schemeClr>
                </a:solidFill>
              </a:rPr>
              <a:t>监控产品</a:t>
            </a:r>
            <a:r>
              <a:rPr lang="zh-CN" altLang="en-US" dirty="0" smtClean="0">
                <a:solidFill>
                  <a:schemeClr val="bg1">
                    <a:lumMod val="75000"/>
                  </a:schemeClr>
                </a:solidFill>
              </a:rPr>
              <a:t>线市场部产品推广组</a:t>
            </a:r>
            <a:endParaRPr lang="zh-CN" altLang="en-US" dirty="0">
              <a:solidFill>
                <a:schemeClr val="bg1">
                  <a:lumMod val="75000"/>
                </a:schemeClr>
              </a:solidFill>
            </a:endParaRPr>
          </a:p>
        </p:txBody>
      </p:sp>
    </p:spTree>
    <p:extLst>
      <p:ext uri="{BB962C8B-B14F-4D97-AF65-F5344CB8AC3E}">
        <p14:creationId xmlns:p14="http://schemas.microsoft.com/office/powerpoint/2010/main" val="2314493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p:txBody>
          <a:bodyPr/>
          <a:lstStyle/>
          <a:p>
            <a:r>
              <a:rPr lang="en-US" altLang="zh-CN" dirty="0" smtClean="0"/>
              <a:t>IPC</a:t>
            </a:r>
            <a:r>
              <a:rPr lang="zh-CN" altLang="en-US" dirty="0" smtClean="0"/>
              <a:t>分类</a:t>
            </a:r>
            <a:endParaRPr lang="zh-CN" altLang="en-US" dirty="0"/>
          </a:p>
        </p:txBody>
      </p:sp>
      <p:sp>
        <p:nvSpPr>
          <p:cNvPr id="3" name="文本占位符 2"/>
          <p:cNvSpPr>
            <a:spLocks noGrp="1"/>
          </p:cNvSpPr>
          <p:nvPr>
            <p:ph type="body" sz="half" idx="2"/>
          </p:nvPr>
        </p:nvSpPr>
        <p:spPr>
          <a:xfrm>
            <a:off x="3999118" y="1361085"/>
            <a:ext cx="3381194" cy="284693"/>
          </a:xfrm>
          <a:noFill/>
        </p:spPr>
        <p:txBody>
          <a:bodyPr vert="horz" wrap="square" lIns="68580" tIns="34290" rIns="68580" bIns="34290" rtlCol="0">
            <a:spAutoFit/>
          </a:bodyPr>
          <a:lstStyle/>
          <a:p>
            <a:r>
              <a:rPr lang="en-US" altLang="zh-CN" sz="1400" b="0" dirty="0"/>
              <a:t>IPC</a:t>
            </a:r>
            <a:r>
              <a:rPr lang="zh-CN" altLang="en-US" sz="1400" b="0" dirty="0"/>
              <a:t>简介</a:t>
            </a:r>
          </a:p>
        </p:txBody>
      </p:sp>
      <p:sp>
        <p:nvSpPr>
          <p:cNvPr id="4" name="文本占位符 3"/>
          <p:cNvSpPr>
            <a:spLocks noGrp="1"/>
          </p:cNvSpPr>
          <p:nvPr>
            <p:ph type="body" sz="half" idx="13"/>
          </p:nvPr>
        </p:nvSpPr>
        <p:spPr>
          <a:xfrm>
            <a:off x="3999118" y="1851670"/>
            <a:ext cx="3381194" cy="346249"/>
          </a:xfrm>
          <a:noFill/>
        </p:spPr>
        <p:txBody>
          <a:bodyPr vert="horz" wrap="square" lIns="68580" tIns="34290" rIns="68580" bIns="34290" rtlCol="0">
            <a:spAutoFit/>
          </a:bodyPr>
          <a:lstStyle/>
          <a:p>
            <a:r>
              <a:rPr lang="en-US" altLang="zh-CN" sz="1800" b="1" dirty="0"/>
              <a:t>IPC</a:t>
            </a:r>
            <a:r>
              <a:rPr lang="zh-CN" altLang="en-US" sz="1800" b="1" dirty="0"/>
              <a:t>技术指标</a:t>
            </a:r>
          </a:p>
        </p:txBody>
      </p:sp>
      <p:sp>
        <p:nvSpPr>
          <p:cNvPr id="5" name="文本占位符 4"/>
          <p:cNvSpPr>
            <a:spLocks noGrp="1"/>
          </p:cNvSpPr>
          <p:nvPr>
            <p:ph type="body" sz="half" idx="14"/>
          </p:nvPr>
        </p:nvSpPr>
        <p:spPr/>
        <p:txBody>
          <a:bodyPr/>
          <a:lstStyle/>
          <a:p>
            <a:r>
              <a:rPr lang="en-US" altLang="zh-CN" dirty="0" smtClean="0"/>
              <a:t>IPC</a:t>
            </a:r>
            <a:r>
              <a:rPr lang="zh-CN" altLang="en-US" dirty="0" smtClean="0"/>
              <a:t>功能参数</a:t>
            </a:r>
            <a:endParaRPr lang="zh-CN" altLang="en-US" dirty="0"/>
          </a:p>
        </p:txBody>
      </p:sp>
      <p:sp>
        <p:nvSpPr>
          <p:cNvPr id="6" name="文本占位符 5"/>
          <p:cNvSpPr>
            <a:spLocks noGrp="1"/>
          </p:cNvSpPr>
          <p:nvPr>
            <p:ph type="body" sz="half" idx="15"/>
          </p:nvPr>
        </p:nvSpPr>
        <p:spPr/>
        <p:txBody>
          <a:bodyPr/>
          <a:lstStyle/>
          <a:p>
            <a:r>
              <a:rPr lang="en-US" altLang="zh-CN" dirty="0" smtClean="0"/>
              <a:t>IPC</a:t>
            </a:r>
            <a:r>
              <a:rPr lang="zh-CN" altLang="en-US" dirty="0" smtClean="0"/>
              <a:t>编码协议</a:t>
            </a:r>
            <a:endParaRPr lang="zh-CN" altLang="en-US" dirty="0"/>
          </a:p>
        </p:txBody>
      </p:sp>
      <p:sp>
        <p:nvSpPr>
          <p:cNvPr id="7" name="文本占位符 6"/>
          <p:cNvSpPr>
            <a:spLocks noGrp="1"/>
          </p:cNvSpPr>
          <p:nvPr>
            <p:ph type="body" sz="half" idx="16"/>
          </p:nvPr>
        </p:nvSpPr>
        <p:spPr/>
        <p:txBody>
          <a:bodyPr/>
          <a:lstStyle/>
          <a:p>
            <a:r>
              <a:rPr lang="en-US" altLang="zh-CN" dirty="0" smtClean="0"/>
              <a:t>IPC</a:t>
            </a:r>
            <a:r>
              <a:rPr lang="zh-CN" altLang="en-US" dirty="0" smtClean="0"/>
              <a:t>防护等级</a:t>
            </a:r>
            <a:endParaRPr lang="zh-CN" altLang="en-US" dirty="0"/>
          </a:p>
        </p:txBody>
      </p:sp>
    </p:spTree>
    <p:extLst>
      <p:ext uri="{BB962C8B-B14F-4D97-AF65-F5344CB8AC3E}">
        <p14:creationId xmlns:p14="http://schemas.microsoft.com/office/powerpoint/2010/main" val="365113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IPC</a:t>
            </a:r>
            <a:r>
              <a:rPr lang="zh-CN" altLang="en-US" dirty="0" smtClean="0"/>
              <a:t>的主要技术指标</a:t>
            </a:r>
            <a:endParaRPr lang="zh-CN" altLang="en-US" dirty="0"/>
          </a:p>
        </p:txBody>
      </p:sp>
      <p:sp>
        <p:nvSpPr>
          <p:cNvPr id="3" name="文本占位符 2"/>
          <p:cNvSpPr>
            <a:spLocks noGrp="1"/>
          </p:cNvSpPr>
          <p:nvPr>
            <p:ph type="body" sz="half" idx="13"/>
          </p:nvPr>
        </p:nvSpPr>
        <p:spPr>
          <a:xfrm>
            <a:off x="467544" y="833624"/>
            <a:ext cx="7773269" cy="253916"/>
          </a:xfrm>
          <a:noFill/>
        </p:spPr>
        <p:txBody>
          <a:bodyPr vert="horz" wrap="square" lIns="68580" tIns="34290" rIns="68580" bIns="34290" rtlCol="0">
            <a:spAutoFit/>
          </a:bodyPr>
          <a:lstStyle/>
          <a:p>
            <a:r>
              <a:rPr lang="en-US" altLang="zh-CN" dirty="0">
                <a:solidFill>
                  <a:schemeClr val="tx1"/>
                </a:solidFill>
              </a:rPr>
              <a:t>IPC</a:t>
            </a:r>
            <a:r>
              <a:rPr lang="zh-CN" altLang="en-US" dirty="0">
                <a:solidFill>
                  <a:schemeClr val="tx1"/>
                </a:solidFill>
              </a:rPr>
              <a:t>的主要技术指标为：传感器类型、传感器尺寸、分辨率、最低照度、信噪比等。</a:t>
            </a:r>
          </a:p>
        </p:txBody>
      </p:sp>
      <p:grpSp>
        <p:nvGrpSpPr>
          <p:cNvPr id="4" name="组合 3"/>
          <p:cNvGrpSpPr/>
          <p:nvPr/>
        </p:nvGrpSpPr>
        <p:grpSpPr>
          <a:xfrm>
            <a:off x="9160815" y="833624"/>
            <a:ext cx="7322062" cy="3652861"/>
            <a:chOff x="1145340" y="1295153"/>
            <a:chExt cx="7322062" cy="3652861"/>
          </a:xfrm>
        </p:grpSpPr>
        <p:sp>
          <p:nvSpPr>
            <p:cNvPr id="20" name="椭圆 19"/>
            <p:cNvSpPr/>
            <p:nvPr/>
          </p:nvSpPr>
          <p:spPr>
            <a:xfrm>
              <a:off x="5604302" y="1524814"/>
              <a:ext cx="1224855" cy="1224855"/>
            </a:xfrm>
            <a:prstGeom prst="ellipse">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空心弧 20"/>
            <p:cNvSpPr/>
            <p:nvPr/>
          </p:nvSpPr>
          <p:spPr>
            <a:xfrm>
              <a:off x="5374643" y="1295153"/>
              <a:ext cx="1684176" cy="1684176"/>
            </a:xfrm>
            <a:prstGeom prst="blockArc">
              <a:avLst>
                <a:gd name="adj1" fmla="val 10800000"/>
                <a:gd name="adj2" fmla="val 0"/>
                <a:gd name="adj3" fmla="val 8595"/>
              </a:avLst>
            </a:prstGeom>
            <a:pattFill prst="pct60">
              <a:fgClr>
                <a:srgbClr val="00B0F0"/>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5" name="椭圆 24"/>
            <p:cNvSpPr/>
            <p:nvPr/>
          </p:nvSpPr>
          <p:spPr>
            <a:xfrm>
              <a:off x="1375000" y="3425917"/>
              <a:ext cx="1224855" cy="1224855"/>
            </a:xfrm>
            <a:prstGeom prst="ellipse">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25400" cap="flat" cmpd="sng" algn="ctr">
              <a:solidFill>
                <a:srgbClr val="7030A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空心弧 25"/>
            <p:cNvSpPr/>
            <p:nvPr/>
          </p:nvSpPr>
          <p:spPr>
            <a:xfrm flipV="1">
              <a:off x="1145340" y="3196256"/>
              <a:ext cx="1684176" cy="1684176"/>
            </a:xfrm>
            <a:prstGeom prst="blockArc">
              <a:avLst>
                <a:gd name="adj1" fmla="val 10800000"/>
                <a:gd name="adj2" fmla="val 0"/>
                <a:gd name="adj3" fmla="val 8595"/>
              </a:avLst>
            </a:prstGeom>
            <a:pattFill prst="pct60">
              <a:fgClr>
                <a:srgbClr val="8064A2"/>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7" name="椭圆 26"/>
            <p:cNvSpPr/>
            <p:nvPr/>
          </p:nvSpPr>
          <p:spPr>
            <a:xfrm>
              <a:off x="7012886" y="3425917"/>
              <a:ext cx="1224855" cy="1224855"/>
            </a:xfrm>
            <a:prstGeom prst="ellipse">
              <a:avLst/>
            </a:prstGeom>
            <a:gradFill flip="none" rotWithShape="1">
              <a:gsLst>
                <a:gs pos="0">
                  <a:srgbClr val="9BBB59">
                    <a:shade val="30000"/>
                    <a:satMod val="115000"/>
                  </a:srgbClr>
                </a:gs>
                <a:gs pos="50000">
                  <a:srgbClr val="9BBB59">
                    <a:shade val="67500"/>
                    <a:satMod val="115000"/>
                  </a:srgbClr>
                </a:gs>
                <a:gs pos="100000">
                  <a:srgbClr val="9BBB59">
                    <a:shade val="100000"/>
                    <a:satMod val="115000"/>
                  </a:srgbClr>
                </a:gs>
              </a:gsLst>
              <a:lin ang="16200000" scaled="1"/>
              <a:tileRect/>
            </a:grad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空心弧 27"/>
            <p:cNvSpPr/>
            <p:nvPr/>
          </p:nvSpPr>
          <p:spPr>
            <a:xfrm flipV="1">
              <a:off x="6783226" y="3196256"/>
              <a:ext cx="1684176" cy="1684176"/>
            </a:xfrm>
            <a:prstGeom prst="blockArc">
              <a:avLst>
                <a:gd name="adj1" fmla="val 10800000"/>
                <a:gd name="adj2" fmla="val 0"/>
                <a:gd name="adj3" fmla="val 8595"/>
              </a:avLst>
            </a:prstGeom>
            <a:pattFill prst="pct60">
              <a:fgClr>
                <a:srgbClr val="92B54B"/>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29" name="椭圆 28"/>
            <p:cNvSpPr/>
            <p:nvPr/>
          </p:nvSpPr>
          <p:spPr>
            <a:xfrm>
              <a:off x="4195718" y="3493499"/>
              <a:ext cx="1224855" cy="1224855"/>
            </a:xfrm>
            <a:prstGeom prst="ellipse">
              <a:avLst/>
            </a:pr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6200000" scaled="1"/>
              <a:tileRect/>
            </a:grad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椭圆 29"/>
            <p:cNvSpPr/>
            <p:nvPr/>
          </p:nvSpPr>
          <p:spPr>
            <a:xfrm>
              <a:off x="2785436" y="1528656"/>
              <a:ext cx="1224855" cy="1224855"/>
            </a:xfrm>
            <a:prstGeom prst="ellipse">
              <a:avLst/>
            </a:pr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lin ang="16200000" scaled="1"/>
              <a:tileRect/>
            </a:gradFill>
            <a:ln w="25400" cap="flat" cmpd="sng" algn="ctr">
              <a:solidFill>
                <a:srgbClr val="C0504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等腰三角形 6"/>
            <p:cNvSpPr/>
            <p:nvPr/>
          </p:nvSpPr>
          <p:spPr>
            <a:xfrm>
              <a:off x="2693572" y="263868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C0504D">
                    <a:shade val="30000"/>
                    <a:satMod val="115000"/>
                  </a:srgbClr>
                </a:gs>
                <a:gs pos="50000">
                  <a:srgbClr val="C0504D">
                    <a:shade val="67500"/>
                    <a:satMod val="115000"/>
                  </a:srgbClr>
                </a:gs>
                <a:gs pos="100000">
                  <a:srgbClr val="C0504D">
                    <a:shade val="100000"/>
                    <a:satMod val="115000"/>
                  </a:srgbClr>
                </a:gs>
              </a:gsLst>
              <a:lin ang="16200000" scaled="1"/>
              <a:tileRect/>
            </a:gradFill>
            <a:ln w="9525" cap="flat" cmpd="sng" algn="ctr">
              <a:solidFill>
                <a:srgbClr val="C0504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2" name="空心弧 31"/>
            <p:cNvSpPr/>
            <p:nvPr/>
          </p:nvSpPr>
          <p:spPr>
            <a:xfrm>
              <a:off x="2555776" y="1298995"/>
              <a:ext cx="1684176" cy="1684176"/>
            </a:xfrm>
            <a:prstGeom prst="blockArc">
              <a:avLst>
                <a:gd name="adj1" fmla="val 10800000"/>
                <a:gd name="adj2" fmla="val 0"/>
                <a:gd name="adj3" fmla="val 8595"/>
              </a:avLst>
            </a:prstGeom>
            <a:pattFill prst="pct60">
              <a:fgClr>
                <a:srgbClr val="C0504D"/>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3" name="等腰三角形 6"/>
            <p:cNvSpPr/>
            <p:nvPr/>
          </p:nvSpPr>
          <p:spPr>
            <a:xfrm flipV="1">
              <a:off x="4103854" y="3125910"/>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F79646">
                    <a:lumMod val="75000"/>
                    <a:shade val="30000"/>
                    <a:satMod val="115000"/>
                  </a:srgbClr>
                </a:gs>
                <a:gs pos="50000">
                  <a:srgbClr val="F79646">
                    <a:lumMod val="75000"/>
                    <a:shade val="67500"/>
                    <a:satMod val="115000"/>
                  </a:srgbClr>
                </a:gs>
                <a:gs pos="100000">
                  <a:srgbClr val="F79646">
                    <a:lumMod val="75000"/>
                    <a:shade val="100000"/>
                    <a:satMod val="115000"/>
                  </a:srgbClr>
                </a:gs>
              </a:gsLst>
              <a:lin ang="16200000" scaled="1"/>
              <a:tileRect/>
            </a:gradFill>
            <a:ln w="127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4" name="等腰三角形 6"/>
            <p:cNvSpPr/>
            <p:nvPr/>
          </p:nvSpPr>
          <p:spPr>
            <a:xfrm flipV="1">
              <a:off x="1283136" y="305832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16200000" scaled="1"/>
              <a:tileRect/>
            </a:gradFill>
            <a:ln w="12700" cap="flat" cmpd="sng" algn="ctr">
              <a:solidFill>
                <a:srgbClr val="9751C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5" name="等腰三角形 6"/>
            <p:cNvSpPr/>
            <p:nvPr/>
          </p:nvSpPr>
          <p:spPr>
            <a:xfrm>
              <a:off x="5512438" y="263868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127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6" name="等腰三角形 6"/>
            <p:cNvSpPr/>
            <p:nvPr/>
          </p:nvSpPr>
          <p:spPr>
            <a:xfrm flipV="1">
              <a:off x="6921022" y="3058328"/>
              <a:ext cx="1408584" cy="466755"/>
            </a:xfrm>
            <a:custGeom>
              <a:avLst/>
              <a:gdLst/>
              <a:ahLst/>
              <a:cxnLst/>
              <a:rect l="l" t="t" r="r" b="b"/>
              <a:pathLst>
                <a:path w="1440160" h="548802">
                  <a:moveTo>
                    <a:pt x="720081" y="0"/>
                  </a:moveTo>
                  <a:lnTo>
                    <a:pt x="838397" y="203993"/>
                  </a:lnTo>
                  <a:lnTo>
                    <a:pt x="1169205" y="203993"/>
                  </a:lnTo>
                  <a:cubicBezTo>
                    <a:pt x="1318849" y="203993"/>
                    <a:pt x="1440160" y="325304"/>
                    <a:pt x="1440160" y="474948"/>
                  </a:cubicBezTo>
                  <a:lnTo>
                    <a:pt x="1440160" y="548802"/>
                  </a:lnTo>
                  <a:cubicBezTo>
                    <a:pt x="1440160" y="399158"/>
                    <a:pt x="1318849" y="277847"/>
                    <a:pt x="1169205" y="277847"/>
                  </a:cubicBezTo>
                  <a:lnTo>
                    <a:pt x="270955" y="277847"/>
                  </a:lnTo>
                  <a:cubicBezTo>
                    <a:pt x="121311" y="277847"/>
                    <a:pt x="0" y="399158"/>
                    <a:pt x="0" y="548802"/>
                  </a:cubicBezTo>
                  <a:lnTo>
                    <a:pt x="0" y="474948"/>
                  </a:lnTo>
                  <a:cubicBezTo>
                    <a:pt x="0" y="325304"/>
                    <a:pt x="121311" y="203993"/>
                    <a:pt x="270955" y="203993"/>
                  </a:cubicBezTo>
                  <a:lnTo>
                    <a:pt x="601765" y="203993"/>
                  </a:lnTo>
                  <a:close/>
                </a:path>
              </a:pathLst>
            </a:custGeom>
            <a:solidFill>
              <a:srgbClr val="719B25"/>
            </a:solidFill>
            <a:ln w="12700" cap="flat" cmpd="sng" algn="ctr">
              <a:solidFill>
                <a:srgbClr val="ACC777"/>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7" name="空心弧 36"/>
            <p:cNvSpPr/>
            <p:nvPr/>
          </p:nvSpPr>
          <p:spPr>
            <a:xfrm flipV="1">
              <a:off x="3966058" y="3263838"/>
              <a:ext cx="1684176" cy="1684176"/>
            </a:xfrm>
            <a:prstGeom prst="blockArc">
              <a:avLst>
                <a:gd name="adj1" fmla="val 10800000"/>
                <a:gd name="adj2" fmla="val 0"/>
                <a:gd name="adj3" fmla="val 8595"/>
              </a:avLst>
            </a:prstGeom>
            <a:pattFill prst="pct60">
              <a:fgClr>
                <a:srgbClr val="F79646">
                  <a:lumMod val="75000"/>
                </a:srgbClr>
              </a:fgClr>
              <a:bgClr>
                <a:sysClr val="window" lastClr="FFFFFF"/>
              </a:bgClr>
            </a:patt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Calibri"/>
                <a:ea typeface="宋体"/>
                <a:cs typeface="+mn-cs"/>
              </a:endParaRPr>
            </a:p>
          </p:txBody>
        </p:sp>
        <p:sp>
          <p:nvSpPr>
            <p:cNvPr id="38" name="TextBox 43"/>
            <p:cNvSpPr txBox="1"/>
            <p:nvPr/>
          </p:nvSpPr>
          <p:spPr>
            <a:xfrm>
              <a:off x="2906582" y="1764968"/>
              <a:ext cx="968784"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传感器尺寸</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p:txBody>
        </p:sp>
        <p:sp>
          <p:nvSpPr>
            <p:cNvPr id="39" name="TextBox 44"/>
            <p:cNvSpPr txBox="1"/>
            <p:nvPr/>
          </p:nvSpPr>
          <p:spPr>
            <a:xfrm>
              <a:off x="2753580" y="2938192"/>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1400" dirty="0" smtClean="0">
                  <a:solidFill>
                    <a:sysClr val="windowText" lastClr="000000">
                      <a:lumMod val="65000"/>
                      <a:lumOff val="35000"/>
                    </a:sysClr>
                  </a:solidFill>
                </a:rPr>
                <a:t>尺寸越大，感光面积越大，图像效果越好</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0" name="TextBox 45"/>
            <p:cNvSpPr txBox="1"/>
            <p:nvPr/>
          </p:nvSpPr>
          <p:spPr>
            <a:xfrm>
              <a:off x="4312350" y="3906851"/>
              <a:ext cx="101656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分辨率</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p:txBody>
        </p:sp>
        <p:sp>
          <p:nvSpPr>
            <p:cNvPr id="41" name="TextBox 46"/>
            <p:cNvSpPr txBox="1"/>
            <p:nvPr/>
          </p:nvSpPr>
          <p:spPr>
            <a:xfrm>
              <a:off x="5768355" y="1776691"/>
              <a:ext cx="896751"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最低照度</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p:txBody>
        </p:sp>
        <p:sp>
          <p:nvSpPr>
            <p:cNvPr id="42" name="TextBox 47"/>
            <p:cNvSpPr txBox="1"/>
            <p:nvPr/>
          </p:nvSpPr>
          <p:spPr>
            <a:xfrm>
              <a:off x="7142032" y="3847309"/>
              <a:ext cx="995199"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信噪比</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p:txBody>
        </p:sp>
        <p:sp>
          <p:nvSpPr>
            <p:cNvPr id="43" name="TextBox 48"/>
            <p:cNvSpPr txBox="1"/>
            <p:nvPr/>
          </p:nvSpPr>
          <p:spPr>
            <a:xfrm>
              <a:off x="1511898" y="3685738"/>
              <a:ext cx="960147" cy="70788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rPr>
                <a:t>传感器</a:t>
              </a:r>
              <a:endParaRPr kumimoji="0" lang="en-US" altLang="zh-CN" sz="20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b="1" kern="0" dirty="0">
                  <a:solidFill>
                    <a:sysClr val="window" lastClr="FFFFFF"/>
                  </a:solidFill>
                  <a:effectLst>
                    <a:outerShdw blurRad="50800" dist="38100" dir="5400000" algn="t" rotWithShape="0">
                      <a:prstClr val="black">
                        <a:alpha val="40000"/>
                      </a:prstClr>
                    </a:outerShdw>
                  </a:effectLst>
                  <a:latin typeface="微软雅黑" pitchFamily="34" charset="-122"/>
                  <a:ea typeface="微软雅黑" pitchFamily="34" charset="-122"/>
                </a:rPr>
                <a:t>类型</a:t>
              </a:r>
              <a:endParaRPr kumimoji="0" lang="zh-CN" altLang="en-US" sz="20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微软雅黑" pitchFamily="34" charset="-122"/>
                <a:ea typeface="微软雅黑" pitchFamily="34" charset="-122"/>
              </a:endParaRPr>
            </a:p>
          </p:txBody>
        </p:sp>
        <p:sp>
          <p:nvSpPr>
            <p:cNvPr id="44" name="TextBox 49"/>
            <p:cNvSpPr txBox="1"/>
            <p:nvPr/>
          </p:nvSpPr>
          <p:spPr>
            <a:xfrm>
              <a:off x="1307917" y="2368019"/>
              <a:ext cx="1319867"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1400" dirty="0" smtClean="0">
                  <a:solidFill>
                    <a:sysClr val="windowText" lastClr="000000">
                      <a:lumMod val="65000"/>
                      <a:lumOff val="35000"/>
                    </a:sysClr>
                  </a:solidFill>
                </a:rPr>
                <a:t>CCD</a:t>
              </a:r>
              <a:r>
                <a:rPr lang="zh-CN" altLang="en-US" sz="1400" dirty="0" smtClean="0">
                  <a:solidFill>
                    <a:sysClr val="windowText" lastClr="000000">
                      <a:lumMod val="65000"/>
                      <a:lumOff val="35000"/>
                    </a:sysClr>
                  </a:solidFill>
                </a:rPr>
                <a:t>和</a:t>
              </a:r>
              <a:r>
                <a:rPr lang="en-US" altLang="zh-CN" sz="1400" dirty="0" smtClean="0">
                  <a:solidFill>
                    <a:sysClr val="windowText" lastClr="000000">
                      <a:lumMod val="65000"/>
                      <a:lumOff val="35000"/>
                    </a:sysClr>
                  </a:solidFill>
                </a:rPr>
                <a:t>CMOS</a:t>
              </a:r>
              <a:r>
                <a:rPr lang="zh-CN" altLang="en-US" sz="1400" dirty="0" smtClean="0">
                  <a:solidFill>
                    <a:sysClr val="windowText" lastClr="000000">
                      <a:lumMod val="65000"/>
                      <a:lumOff val="35000"/>
                    </a:sysClr>
                  </a:solidFill>
                </a:rPr>
                <a:t>不同类型成像特点不同</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5" name="TextBox 50"/>
            <p:cNvSpPr txBox="1"/>
            <p:nvPr/>
          </p:nvSpPr>
          <p:spPr>
            <a:xfrm>
              <a:off x="4147933" y="2413335"/>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1400" noProof="0" dirty="0" smtClean="0">
                  <a:solidFill>
                    <a:sysClr val="windowText" lastClr="000000">
                      <a:lumMod val="65000"/>
                      <a:lumOff val="35000"/>
                    </a:sysClr>
                  </a:solidFill>
                </a:rPr>
                <a:t>分辨率越高，代表其图像清晰度越好</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6" name="TextBox 51"/>
            <p:cNvSpPr txBox="1"/>
            <p:nvPr/>
          </p:nvSpPr>
          <p:spPr>
            <a:xfrm>
              <a:off x="5576190" y="2935043"/>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1400" dirty="0" smtClean="0">
                  <a:solidFill>
                    <a:sysClr val="windowText" lastClr="000000">
                      <a:lumMod val="65000"/>
                      <a:lumOff val="35000"/>
                    </a:sysClr>
                  </a:solidFill>
                </a:rPr>
                <a:t>照度越低，摄像机在夜间成像质量越好</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sp>
          <p:nvSpPr>
            <p:cNvPr id="47" name="TextBox 52"/>
            <p:cNvSpPr txBox="1"/>
            <p:nvPr/>
          </p:nvSpPr>
          <p:spPr>
            <a:xfrm>
              <a:off x="6988822" y="2343307"/>
              <a:ext cx="1272640" cy="932563"/>
            </a:xfrm>
            <a:prstGeom prst="rect">
              <a:avLst/>
            </a:prstGeom>
            <a:noFill/>
          </p:spPr>
          <p:txBody>
            <a:bodyPr wrap="square" rtlCol="0">
              <a:spAutoFit/>
            </a:bodyPr>
            <a:lstStyle>
              <a:defPPr>
                <a:defRPr lang="zh-CN"/>
              </a:defPPr>
              <a:lvl1pPr marR="0" lvl="0" indent="0" fontAlgn="auto">
                <a:lnSpc>
                  <a:spcPct val="130000"/>
                </a:lnSpc>
                <a:spcBef>
                  <a:spcPts val="0"/>
                </a:spcBef>
                <a:spcAft>
                  <a:spcPts val="0"/>
                </a:spcAft>
                <a:buClrTx/>
                <a:buSzTx/>
                <a:buFontTx/>
                <a:buNone/>
                <a:tabLst/>
                <a:defRPr kumimoji="0" sz="1200" b="0" i="0" u="none" strike="noStrike" kern="0" cap="none" spc="0" normalizeH="0" baseline="0">
                  <a:ln>
                    <a:noFill/>
                  </a:ln>
                  <a:solidFill>
                    <a:sysClr val="window" lastClr="FFFFFF">
                      <a:lumMod val="50000"/>
                    </a:sysClr>
                  </a:solidFill>
                  <a:effectLst/>
                  <a:uLnTx/>
                  <a:uFillTx/>
                  <a:latin typeface="微软雅黑" pitchFamily="34" charset="-122"/>
                  <a:ea typeface="微软雅黑" pitchFamily="34" charset="-122"/>
                </a:defRPr>
              </a:lvl1p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1400" noProof="0" dirty="0" smtClean="0">
                  <a:solidFill>
                    <a:sysClr val="windowText" lastClr="000000">
                      <a:lumMod val="65000"/>
                      <a:lumOff val="35000"/>
                    </a:sysClr>
                  </a:solidFill>
                </a:rPr>
                <a:t>该参数对图像噪点的抑制起着决定性作用</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微软雅黑" pitchFamily="34" charset="-122"/>
                <a:ea typeface="微软雅黑" pitchFamily="34" charset="-122"/>
              </a:endParaRPr>
            </a:p>
          </p:txBody>
        </p:sp>
      </p:grpSp>
      <p:grpSp>
        <p:nvGrpSpPr>
          <p:cNvPr id="5" name="组合 4"/>
          <p:cNvGrpSpPr/>
          <p:nvPr/>
        </p:nvGrpSpPr>
        <p:grpSpPr>
          <a:xfrm>
            <a:off x="1235526" y="1214446"/>
            <a:ext cx="6896033" cy="3783280"/>
            <a:chOff x="832479" y="1131590"/>
            <a:chExt cx="7454966" cy="4118185"/>
          </a:xfrm>
        </p:grpSpPr>
        <p:grpSp>
          <p:nvGrpSpPr>
            <p:cNvPr id="48" name="组合 47"/>
            <p:cNvGrpSpPr/>
            <p:nvPr/>
          </p:nvGrpSpPr>
          <p:grpSpPr>
            <a:xfrm rot="12161669">
              <a:off x="5873039" y="2873511"/>
              <a:ext cx="2414406" cy="2376264"/>
              <a:chOff x="1509522" y="1268760"/>
              <a:chExt cx="2414406" cy="2376264"/>
            </a:xfrm>
          </p:grpSpPr>
          <p:sp>
            <p:nvSpPr>
              <p:cNvPr id="49" name="椭圆 48"/>
              <p:cNvSpPr/>
              <p:nvPr/>
            </p:nvSpPr>
            <p:spPr>
              <a:xfrm>
                <a:off x="1547664" y="1268760"/>
                <a:ext cx="2376264" cy="2376264"/>
              </a:xfrm>
              <a:prstGeom prst="ellipse">
                <a:avLst/>
              </a:prstGeom>
              <a:solidFill>
                <a:sysClr val="window" lastClr="FFFFFF">
                  <a:lumMod val="50000"/>
                </a:sysClr>
              </a:solidFill>
              <a:ln w="25400" cap="flat" cmpd="sng" algn="ctr">
                <a:solidFill>
                  <a:sysClr val="windowText" lastClr="000000">
                    <a:lumMod val="65000"/>
                    <a:lumOff val="35000"/>
                  </a:sysClr>
                </a:solidFill>
                <a:prstDash val="solid"/>
              </a:ln>
              <a:effectLst>
                <a:outerShdw blurRad="76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0" name="矩形 49"/>
              <p:cNvSpPr/>
              <p:nvPr/>
            </p:nvSpPr>
            <p:spPr>
              <a:xfrm>
                <a:off x="1509522" y="2234454"/>
                <a:ext cx="648072" cy="504056"/>
              </a:xfrm>
              <a:prstGeom prst="rect">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1" name="椭圆 50"/>
              <p:cNvSpPr/>
              <p:nvPr/>
            </p:nvSpPr>
            <p:spPr>
              <a:xfrm>
                <a:off x="2015716" y="1808820"/>
                <a:ext cx="1296144" cy="1296144"/>
              </a:xfrm>
              <a:prstGeom prst="ellipse">
                <a:avLst/>
              </a:prstGeom>
              <a:solidFill>
                <a:sysClr val="window" lastClr="FFFFFF"/>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2" name="等腰三角形 51"/>
              <p:cNvSpPr/>
              <p:nvPr/>
            </p:nvSpPr>
            <p:spPr>
              <a:xfrm rot="5400000">
                <a:off x="1644501" y="2362120"/>
                <a:ext cx="294348" cy="253097"/>
              </a:xfrm>
              <a:prstGeom prst="triangle">
                <a:avLst/>
              </a:prstGeom>
              <a:solidFill>
                <a:sysClr val="window" lastClr="FFFFFF">
                  <a:lumMod val="50000"/>
                </a:sysClr>
              </a:solidFill>
              <a:ln w="25400" cap="flat" cmpd="sng" algn="ctr">
                <a:solidFill>
                  <a:sysClr val="windowText" lastClr="000000">
                    <a:lumMod val="65000"/>
                    <a:lumOff val="3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grpSp>
          <p:nvGrpSpPr>
            <p:cNvPr id="53" name="组合 52"/>
            <p:cNvGrpSpPr/>
            <p:nvPr/>
          </p:nvGrpSpPr>
          <p:grpSpPr>
            <a:xfrm rot="9438331" flipH="1">
              <a:off x="832479" y="2846053"/>
              <a:ext cx="2414406" cy="2376264"/>
              <a:chOff x="1509522" y="1268760"/>
              <a:chExt cx="2414406" cy="2376264"/>
            </a:xfrm>
          </p:grpSpPr>
          <p:sp>
            <p:nvSpPr>
              <p:cNvPr id="54" name="椭圆 53"/>
              <p:cNvSpPr/>
              <p:nvPr/>
            </p:nvSpPr>
            <p:spPr>
              <a:xfrm>
                <a:off x="1547664" y="1268760"/>
                <a:ext cx="2376264" cy="2376264"/>
              </a:xfrm>
              <a:prstGeom prst="ellipse">
                <a:avLst/>
              </a:prstGeom>
              <a:solidFill>
                <a:sysClr val="window" lastClr="FFFFFF">
                  <a:lumMod val="75000"/>
                </a:sysClr>
              </a:solidFill>
              <a:ln w="25400" cap="flat" cmpd="sng" algn="ctr">
                <a:solidFill>
                  <a:sysClr val="window" lastClr="FFFFFF">
                    <a:lumMod val="65000"/>
                  </a:sysClr>
                </a:solidFill>
                <a:prstDash val="solid"/>
              </a:ln>
              <a:effectLst>
                <a:outerShdw blurRad="76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5" name="矩形 54"/>
              <p:cNvSpPr/>
              <p:nvPr/>
            </p:nvSpPr>
            <p:spPr>
              <a:xfrm>
                <a:off x="1509522" y="2234454"/>
                <a:ext cx="648072" cy="504056"/>
              </a:xfrm>
              <a:prstGeom prst="rect">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6" name="椭圆 55"/>
              <p:cNvSpPr/>
              <p:nvPr/>
            </p:nvSpPr>
            <p:spPr>
              <a:xfrm>
                <a:off x="2015716" y="1808820"/>
                <a:ext cx="1296144" cy="1296144"/>
              </a:xfrm>
              <a:prstGeom prst="ellipse">
                <a:avLst/>
              </a:prstGeom>
              <a:solidFill>
                <a:sysClr val="window" lastClr="FFFFFF"/>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57" name="等腰三角形 56"/>
              <p:cNvSpPr/>
              <p:nvPr/>
            </p:nvSpPr>
            <p:spPr>
              <a:xfrm rot="5400000">
                <a:off x="1644501" y="2362120"/>
                <a:ext cx="294348" cy="253097"/>
              </a:xfrm>
              <a:prstGeom prst="triangle">
                <a:avLst/>
              </a:prstGeom>
              <a:solidFill>
                <a:sysClr val="window" lastClr="FFFFFF">
                  <a:lumMod val="75000"/>
                </a:sysClr>
              </a:solidFill>
              <a:ln w="25400" cap="flat" cmpd="sng" algn="ctr">
                <a:solidFill>
                  <a:sysClr val="window" lastClr="FFFFFF">
                    <a:lumMod val="65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grpSp>
          <p:nvGrpSpPr>
            <p:cNvPr id="58" name="组合 57"/>
            <p:cNvGrpSpPr/>
            <p:nvPr/>
          </p:nvGrpSpPr>
          <p:grpSpPr>
            <a:xfrm rot="5400000" flipH="1">
              <a:off x="3362659" y="2768703"/>
              <a:ext cx="2414406" cy="2376264"/>
              <a:chOff x="1509522" y="1268760"/>
              <a:chExt cx="2414406" cy="2376264"/>
            </a:xfrm>
          </p:grpSpPr>
          <p:sp>
            <p:nvSpPr>
              <p:cNvPr id="59" name="椭圆 58"/>
              <p:cNvSpPr/>
              <p:nvPr/>
            </p:nvSpPr>
            <p:spPr>
              <a:xfrm>
                <a:off x="1547664" y="1268760"/>
                <a:ext cx="2376264" cy="2376264"/>
              </a:xfrm>
              <a:prstGeom prst="ellipse">
                <a:avLst/>
              </a:prstGeom>
              <a:solidFill>
                <a:srgbClr val="893BC3"/>
              </a:solidFill>
              <a:ln w="25400" cap="flat" cmpd="sng" algn="ctr">
                <a:solidFill>
                  <a:srgbClr val="6E2F9D"/>
                </a:solidFill>
                <a:prstDash val="solid"/>
              </a:ln>
              <a:effectLst>
                <a:outerShdw blurRad="76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0" name="矩形 59"/>
              <p:cNvSpPr/>
              <p:nvPr/>
            </p:nvSpPr>
            <p:spPr>
              <a:xfrm>
                <a:off x="1509522" y="2234454"/>
                <a:ext cx="648072" cy="504056"/>
              </a:xfrm>
              <a:prstGeom prst="rect">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1" name="椭圆 60"/>
              <p:cNvSpPr/>
              <p:nvPr/>
            </p:nvSpPr>
            <p:spPr>
              <a:xfrm>
                <a:off x="2015716" y="1808820"/>
                <a:ext cx="1296144" cy="1296144"/>
              </a:xfrm>
              <a:prstGeom prst="ellipse">
                <a:avLst/>
              </a:prstGeom>
              <a:solidFill>
                <a:sysClr val="window" lastClr="FFFFFF"/>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2" name="等腰三角形 61"/>
              <p:cNvSpPr/>
              <p:nvPr/>
            </p:nvSpPr>
            <p:spPr>
              <a:xfrm rot="5400000">
                <a:off x="1644501" y="2362120"/>
                <a:ext cx="294348" cy="253097"/>
              </a:xfrm>
              <a:prstGeom prst="triangle">
                <a:avLst/>
              </a:prstGeom>
              <a:solidFill>
                <a:srgbClr val="893BC3"/>
              </a:solidFill>
              <a:ln w="25400" cap="flat" cmpd="sng" algn="ctr">
                <a:solidFill>
                  <a:srgbClr val="6E2F9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grpSp>
          <p:nvGrpSpPr>
            <p:cNvPr id="63" name="组合 62"/>
            <p:cNvGrpSpPr/>
            <p:nvPr/>
          </p:nvGrpSpPr>
          <p:grpSpPr>
            <a:xfrm>
              <a:off x="2047444" y="1131590"/>
              <a:ext cx="2414406" cy="2376264"/>
              <a:chOff x="1509522" y="1268760"/>
              <a:chExt cx="2414406" cy="2376264"/>
            </a:xfrm>
          </p:grpSpPr>
          <p:sp>
            <p:nvSpPr>
              <p:cNvPr id="64" name="椭圆 63"/>
              <p:cNvSpPr/>
              <p:nvPr/>
            </p:nvSpPr>
            <p:spPr>
              <a:xfrm>
                <a:off x="1547664" y="1268760"/>
                <a:ext cx="2376264" cy="2376264"/>
              </a:xfrm>
              <a:prstGeom prst="ellipse">
                <a:avLst/>
              </a:prstGeom>
              <a:solidFill>
                <a:srgbClr val="92D050"/>
              </a:solidFill>
              <a:ln w="25400" cap="flat" cmpd="sng" algn="ctr">
                <a:solidFill>
                  <a:srgbClr val="76B531"/>
                </a:solidFill>
                <a:prstDash val="solid"/>
              </a:ln>
              <a:effectLst>
                <a:outerShdw blurRad="76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5" name="矩形 64"/>
              <p:cNvSpPr/>
              <p:nvPr/>
            </p:nvSpPr>
            <p:spPr>
              <a:xfrm>
                <a:off x="1509522" y="2234454"/>
                <a:ext cx="648072" cy="504056"/>
              </a:xfrm>
              <a:prstGeom prst="rect">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6" name="椭圆 65"/>
              <p:cNvSpPr/>
              <p:nvPr/>
            </p:nvSpPr>
            <p:spPr>
              <a:xfrm>
                <a:off x="2015716" y="1808820"/>
                <a:ext cx="1296144" cy="1296144"/>
              </a:xfrm>
              <a:prstGeom prst="ellipse">
                <a:avLst/>
              </a:prstGeom>
              <a:solidFill>
                <a:sysClr val="window" lastClr="FFFFFF"/>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67" name="等腰三角形 66"/>
              <p:cNvSpPr/>
              <p:nvPr/>
            </p:nvSpPr>
            <p:spPr>
              <a:xfrm rot="5400000">
                <a:off x="1644501" y="2362120"/>
                <a:ext cx="294348" cy="253097"/>
              </a:xfrm>
              <a:prstGeom prst="triangle">
                <a:avLst/>
              </a:prstGeom>
              <a:solidFill>
                <a:srgbClr val="92D050"/>
              </a:solidFill>
              <a:ln w="25400" cap="flat" cmpd="sng" algn="ctr">
                <a:solidFill>
                  <a:srgbClr val="76B531"/>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grpSp>
          <p:nvGrpSpPr>
            <p:cNvPr id="68" name="组合 67"/>
            <p:cNvGrpSpPr/>
            <p:nvPr/>
          </p:nvGrpSpPr>
          <p:grpSpPr>
            <a:xfrm flipH="1">
              <a:off x="4605866" y="1131590"/>
              <a:ext cx="2414406" cy="2376264"/>
              <a:chOff x="1509522" y="1268760"/>
              <a:chExt cx="2414406" cy="2376264"/>
            </a:xfrm>
          </p:grpSpPr>
          <p:sp>
            <p:nvSpPr>
              <p:cNvPr id="69" name="椭圆 68"/>
              <p:cNvSpPr/>
              <p:nvPr/>
            </p:nvSpPr>
            <p:spPr>
              <a:xfrm>
                <a:off x="1547664" y="1268760"/>
                <a:ext cx="2376264" cy="2376264"/>
              </a:xfrm>
              <a:prstGeom prst="ellipse">
                <a:avLst/>
              </a:prstGeom>
              <a:solidFill>
                <a:srgbClr val="0F91E1"/>
              </a:solidFill>
              <a:ln w="25400" cap="flat" cmpd="sng" algn="ctr">
                <a:solidFill>
                  <a:srgbClr val="0C74B4"/>
                </a:solidFill>
                <a:prstDash val="solid"/>
              </a:ln>
              <a:effectLst>
                <a:outerShdw blurRad="762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70" name="矩形 69"/>
              <p:cNvSpPr/>
              <p:nvPr/>
            </p:nvSpPr>
            <p:spPr>
              <a:xfrm>
                <a:off x="1509522" y="2234454"/>
                <a:ext cx="648072" cy="504056"/>
              </a:xfrm>
              <a:prstGeom prst="rect">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71" name="椭圆 70"/>
              <p:cNvSpPr/>
              <p:nvPr/>
            </p:nvSpPr>
            <p:spPr>
              <a:xfrm>
                <a:off x="2015716" y="1808820"/>
                <a:ext cx="1296144" cy="1296144"/>
              </a:xfrm>
              <a:prstGeom prst="ellipse">
                <a:avLst/>
              </a:prstGeom>
              <a:solidFill>
                <a:sysClr val="window" lastClr="FFFFFF"/>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sp>
            <p:nvSpPr>
              <p:cNvPr id="72" name="等腰三角形 71"/>
              <p:cNvSpPr/>
              <p:nvPr/>
            </p:nvSpPr>
            <p:spPr>
              <a:xfrm rot="5400000">
                <a:off x="1644501" y="2362120"/>
                <a:ext cx="294348" cy="253097"/>
              </a:xfrm>
              <a:prstGeom prst="triangle">
                <a:avLst/>
              </a:prstGeom>
              <a:solidFill>
                <a:srgbClr val="0F91E1"/>
              </a:solidFill>
              <a:ln w="25400" cap="flat" cmpd="sng" algn="ctr">
                <a:solidFill>
                  <a:srgbClr val="0C74B4"/>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 lastClr="FFFFFF"/>
                  </a:solidFill>
                  <a:effectLst/>
                  <a:uLnTx/>
                  <a:uFillTx/>
                  <a:latin typeface="Calibri"/>
                  <a:ea typeface="+mn-ea"/>
                  <a:cs typeface="+mn-cs"/>
                </a:endParaRPr>
              </a:p>
            </p:txBody>
          </p:sp>
        </p:grpSp>
        <p:sp>
          <p:nvSpPr>
            <p:cNvPr id="73" name="TextBox 57"/>
            <p:cNvSpPr txBox="1"/>
            <p:nvPr/>
          </p:nvSpPr>
          <p:spPr>
            <a:xfrm>
              <a:off x="2643737" y="2218381"/>
              <a:ext cx="1351565" cy="3149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defRPr/>
              </a:pPr>
              <a:r>
                <a:rPr lang="zh-CN" altLang="en-US" sz="1600" dirty="0">
                  <a:solidFill>
                    <a:srgbClr val="76B531"/>
                  </a:solidFill>
                  <a:latin typeface="Adidas Unity" pitchFamily="2" charset="0"/>
                  <a:cs typeface="Times New Roman" pitchFamily="18" charset="0"/>
                </a:rPr>
                <a:t>传感器尺寸</a:t>
              </a:r>
            </a:p>
          </p:txBody>
        </p:sp>
        <p:sp>
          <p:nvSpPr>
            <p:cNvPr id="74" name="TextBox 58"/>
            <p:cNvSpPr txBox="1"/>
            <p:nvPr/>
          </p:nvSpPr>
          <p:spPr>
            <a:xfrm>
              <a:off x="5137359" y="2197501"/>
              <a:ext cx="1351565" cy="36115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1600" dirty="0" smtClean="0">
                  <a:solidFill>
                    <a:srgbClr val="0F91E1"/>
                  </a:solidFill>
                  <a:latin typeface="Adidas Unity" pitchFamily="2" charset="0"/>
                  <a:cs typeface="Times New Roman" pitchFamily="18" charset="0"/>
                </a:rPr>
                <a:t>传感器类型</a:t>
              </a:r>
              <a:endParaRPr lang="zh-CN" altLang="en-US" sz="1600" dirty="0">
                <a:solidFill>
                  <a:srgbClr val="0F91E1"/>
                </a:solidFill>
                <a:latin typeface="Adidas Unity" pitchFamily="2" charset="0"/>
                <a:cs typeface="Times New Roman" pitchFamily="18" charset="0"/>
              </a:endParaRPr>
            </a:p>
          </p:txBody>
        </p:sp>
        <p:sp>
          <p:nvSpPr>
            <p:cNvPr id="75" name="TextBox 59"/>
            <p:cNvSpPr txBox="1"/>
            <p:nvPr/>
          </p:nvSpPr>
          <p:spPr>
            <a:xfrm>
              <a:off x="1553916" y="3921034"/>
              <a:ext cx="1351565" cy="3149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defRPr/>
              </a:pPr>
              <a:r>
                <a:rPr lang="zh-CN" altLang="en-US" sz="1600" dirty="0">
                  <a:solidFill>
                    <a:sysClr val="window" lastClr="FFFFFF">
                      <a:lumMod val="50000"/>
                    </a:sysClr>
                  </a:solidFill>
                  <a:latin typeface="Adidas Unity" pitchFamily="2" charset="0"/>
                  <a:cs typeface="Times New Roman" pitchFamily="18" charset="0"/>
                </a:rPr>
                <a:t>最低照度</a:t>
              </a:r>
            </a:p>
          </p:txBody>
        </p:sp>
        <p:sp>
          <p:nvSpPr>
            <p:cNvPr id="76" name="TextBox 60"/>
            <p:cNvSpPr txBox="1"/>
            <p:nvPr/>
          </p:nvSpPr>
          <p:spPr>
            <a:xfrm>
              <a:off x="4147301" y="3852835"/>
              <a:ext cx="859977" cy="3149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defRPr/>
              </a:pPr>
              <a:r>
                <a:rPr lang="zh-CN" altLang="en-US" sz="1600" dirty="0">
                  <a:solidFill>
                    <a:srgbClr val="893BC3"/>
                  </a:solidFill>
                  <a:latin typeface="Adidas Unity" pitchFamily="2" charset="0"/>
                  <a:cs typeface="Times New Roman" pitchFamily="18" charset="0"/>
                </a:rPr>
                <a:t>分辨率</a:t>
              </a:r>
            </a:p>
          </p:txBody>
        </p:sp>
        <p:sp>
          <p:nvSpPr>
            <p:cNvPr id="77" name="TextBox 61"/>
            <p:cNvSpPr txBox="1"/>
            <p:nvPr/>
          </p:nvSpPr>
          <p:spPr>
            <a:xfrm>
              <a:off x="6509814" y="3914191"/>
              <a:ext cx="978048" cy="3149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defRPr/>
              </a:pPr>
              <a:r>
                <a:rPr lang="zh-CN" altLang="en-US" sz="1600" dirty="0">
                  <a:solidFill>
                    <a:sysClr val="windowText" lastClr="000000">
                      <a:lumMod val="75000"/>
                      <a:lumOff val="25000"/>
                    </a:sysClr>
                  </a:solidFill>
                  <a:latin typeface="Adidas Unity" pitchFamily="2" charset="0"/>
                  <a:cs typeface="Times New Roman" pitchFamily="18" charset="0"/>
                </a:rPr>
                <a:t>信噪比</a:t>
              </a:r>
            </a:p>
          </p:txBody>
        </p:sp>
      </p:grpSp>
    </p:spTree>
    <p:extLst>
      <p:ext uri="{BB962C8B-B14F-4D97-AF65-F5344CB8AC3E}">
        <p14:creationId xmlns:p14="http://schemas.microsoft.com/office/powerpoint/2010/main" val="409030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图像传感器</a:t>
            </a:r>
          </a:p>
        </p:txBody>
      </p:sp>
      <p:grpSp>
        <p:nvGrpSpPr>
          <p:cNvPr id="9" name="组合 8"/>
          <p:cNvGrpSpPr/>
          <p:nvPr/>
        </p:nvGrpSpPr>
        <p:grpSpPr>
          <a:xfrm>
            <a:off x="0" y="767587"/>
            <a:ext cx="4171571" cy="3879232"/>
            <a:chOff x="0" y="767587"/>
            <a:chExt cx="4171571" cy="387923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7587"/>
              <a:ext cx="4171571" cy="3879232"/>
            </a:xfrm>
            <a:prstGeom prst="rect">
              <a:avLst/>
            </a:prstGeom>
            <a:effectLst>
              <a:reflection blurRad="6350" stA="52000" endA="300" endPos="35000" dir="5400000" sy="-100000" algn="bl" rotWithShape="0"/>
            </a:effectLst>
          </p:spPr>
        </p:pic>
        <p:sp>
          <p:nvSpPr>
            <p:cNvPr id="12" name="TextBox 5"/>
            <p:cNvSpPr txBox="1"/>
            <p:nvPr/>
          </p:nvSpPr>
          <p:spPr>
            <a:xfrm>
              <a:off x="539552" y="1398183"/>
              <a:ext cx="2109270" cy="338554"/>
            </a:xfrm>
            <a:prstGeom prst="rect">
              <a:avLst/>
            </a:prstGeom>
            <a:noFill/>
          </p:spPr>
          <p:txBody>
            <a:bodyPr wrap="square" rtlCol="0">
              <a:spAutoFit/>
            </a:bodyPr>
            <a:lstStyle/>
            <a:p>
              <a:r>
                <a:rPr lang="en-US" altLang="zh-CN" sz="1600" b="1" dirty="0" smtClean="0">
                  <a:solidFill>
                    <a:schemeClr val="bg1"/>
                  </a:solidFill>
                  <a:latin typeface="微软雅黑" pitchFamily="34" charset="-122"/>
                  <a:ea typeface="微软雅黑" pitchFamily="34" charset="-122"/>
                </a:rPr>
                <a:t>CCD</a:t>
              </a:r>
              <a:r>
                <a:rPr lang="zh-CN" altLang="en-US" sz="1600" b="1" dirty="0" smtClean="0">
                  <a:solidFill>
                    <a:schemeClr val="bg1"/>
                  </a:solidFill>
                  <a:latin typeface="微软雅黑" pitchFamily="34" charset="-122"/>
                  <a:ea typeface="微软雅黑" pitchFamily="34" charset="-122"/>
                </a:rPr>
                <a:t>图像传感器</a:t>
              </a:r>
              <a:endParaRPr lang="zh-CN" altLang="en-US" sz="1600" b="1" dirty="0">
                <a:solidFill>
                  <a:schemeClr val="bg1"/>
                </a:solidFill>
                <a:latin typeface="微软雅黑" pitchFamily="34" charset="-122"/>
                <a:ea typeface="微软雅黑" pitchFamily="34" charset="-122"/>
              </a:endParaRPr>
            </a:p>
          </p:txBody>
        </p:sp>
        <p:sp>
          <p:nvSpPr>
            <p:cNvPr id="7" name="矩形 6"/>
            <p:cNvSpPr/>
            <p:nvPr/>
          </p:nvSpPr>
          <p:spPr>
            <a:xfrm>
              <a:off x="539552" y="1703723"/>
              <a:ext cx="2952328" cy="1754326"/>
            </a:xfrm>
            <a:prstGeom prst="rect">
              <a:avLst/>
            </a:prstGeom>
          </p:spPr>
          <p:txBody>
            <a:bodyPr wrap="square">
              <a:spAutoFit/>
            </a:bodyPr>
            <a:lstStyle/>
            <a:p>
              <a:pPr>
                <a:lnSpc>
                  <a:spcPct val="150000"/>
                </a:lnSpc>
              </a:pPr>
              <a:r>
                <a:rPr lang="zh-CN" altLang="en-US" sz="1200" dirty="0">
                  <a:solidFill>
                    <a:schemeClr val="bg1"/>
                  </a:solidFill>
                </a:rPr>
                <a:t>电荷藕合器件图像</a:t>
              </a:r>
              <a:r>
                <a:rPr lang="zh-CN" altLang="en-US" sz="1200" dirty="0" smtClean="0">
                  <a:solidFill>
                    <a:schemeClr val="bg1"/>
                  </a:solidFill>
                </a:rPr>
                <a:t>传感器，</a:t>
              </a:r>
              <a:r>
                <a:rPr lang="en-US" altLang="zh-CN" sz="1200" dirty="0" smtClean="0">
                  <a:solidFill>
                    <a:schemeClr val="bg1"/>
                  </a:solidFill>
                </a:rPr>
                <a:t>CCD</a:t>
              </a:r>
              <a:r>
                <a:rPr lang="zh-CN" altLang="en-US" sz="1200" dirty="0">
                  <a:solidFill>
                    <a:schemeClr val="bg1"/>
                  </a:solidFill>
                </a:rPr>
                <a:t>由许多感光单位组成，通常以百万像素为单位。当</a:t>
              </a:r>
              <a:r>
                <a:rPr lang="en-US" altLang="zh-CN" sz="1200" dirty="0">
                  <a:solidFill>
                    <a:schemeClr val="bg1"/>
                  </a:solidFill>
                </a:rPr>
                <a:t>CCD</a:t>
              </a:r>
              <a:r>
                <a:rPr lang="zh-CN" altLang="en-US" sz="1200" dirty="0">
                  <a:solidFill>
                    <a:schemeClr val="bg1"/>
                  </a:solidFill>
                </a:rPr>
                <a:t>表面受到光线照射时，每个感光单位会将电荷反映在组件上，所有的感光单位所产生的信号加在一起，就构成了一幅完整的画面。</a:t>
              </a:r>
              <a:endParaRPr lang="en-US" altLang="zh-CN" sz="1200" dirty="0">
                <a:solidFill>
                  <a:schemeClr val="bg1"/>
                </a:solidFill>
              </a:endParaRPr>
            </a:p>
          </p:txBody>
        </p:sp>
      </p:grpSp>
      <p:grpSp>
        <p:nvGrpSpPr>
          <p:cNvPr id="19" name="组合 18"/>
          <p:cNvGrpSpPr/>
          <p:nvPr/>
        </p:nvGrpSpPr>
        <p:grpSpPr>
          <a:xfrm>
            <a:off x="4428876" y="864425"/>
            <a:ext cx="4171571" cy="3879232"/>
            <a:chOff x="0" y="767587"/>
            <a:chExt cx="4171571" cy="3879232"/>
          </a:xfrm>
        </p:grpSpPr>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67587"/>
              <a:ext cx="4171571" cy="3879232"/>
            </a:xfrm>
            <a:prstGeom prst="rect">
              <a:avLst/>
            </a:prstGeom>
            <a:effectLst>
              <a:reflection blurRad="6350" stA="52000" endA="300" endPos="35000" dir="5400000" sy="-100000" algn="bl" rotWithShape="0"/>
            </a:effectLst>
          </p:spPr>
        </p:pic>
        <p:sp>
          <p:nvSpPr>
            <p:cNvPr id="21" name="TextBox 5"/>
            <p:cNvSpPr txBox="1"/>
            <p:nvPr/>
          </p:nvSpPr>
          <p:spPr>
            <a:xfrm>
              <a:off x="539552" y="1398183"/>
              <a:ext cx="2109270" cy="338554"/>
            </a:xfrm>
            <a:prstGeom prst="rect">
              <a:avLst/>
            </a:prstGeom>
            <a:noFill/>
          </p:spPr>
          <p:txBody>
            <a:bodyPr wrap="square" rtlCol="0">
              <a:spAutoFit/>
            </a:bodyPr>
            <a:lstStyle/>
            <a:p>
              <a:r>
                <a:rPr lang="en-US" altLang="zh-CN" sz="1600" b="1" dirty="0">
                  <a:solidFill>
                    <a:schemeClr val="bg1"/>
                  </a:solidFill>
                  <a:latin typeface="微软雅黑" pitchFamily="34" charset="-122"/>
                  <a:ea typeface="微软雅黑" pitchFamily="34" charset="-122"/>
                </a:rPr>
                <a:t>CMOS</a:t>
              </a:r>
              <a:r>
                <a:rPr lang="zh-CN" altLang="en-US" sz="1600" b="1" dirty="0" smtClean="0">
                  <a:solidFill>
                    <a:schemeClr val="bg1"/>
                  </a:solidFill>
                  <a:latin typeface="微软雅黑" pitchFamily="34" charset="-122"/>
                  <a:ea typeface="微软雅黑" pitchFamily="34" charset="-122"/>
                </a:rPr>
                <a:t>图像传感器</a:t>
              </a:r>
              <a:endParaRPr lang="zh-CN" altLang="en-US" sz="1600" b="1" dirty="0">
                <a:solidFill>
                  <a:schemeClr val="bg1"/>
                </a:solidFill>
                <a:latin typeface="微软雅黑" pitchFamily="34" charset="-122"/>
                <a:ea typeface="微软雅黑" pitchFamily="34" charset="-122"/>
              </a:endParaRPr>
            </a:p>
          </p:txBody>
        </p:sp>
        <p:sp>
          <p:nvSpPr>
            <p:cNvPr id="22" name="矩形 21"/>
            <p:cNvSpPr/>
            <p:nvPr/>
          </p:nvSpPr>
          <p:spPr>
            <a:xfrm>
              <a:off x="540003" y="1727169"/>
              <a:ext cx="2952328" cy="1477328"/>
            </a:xfrm>
            <a:prstGeom prst="rect">
              <a:avLst/>
            </a:prstGeom>
          </p:spPr>
          <p:txBody>
            <a:bodyPr wrap="square">
              <a:spAutoFit/>
            </a:bodyPr>
            <a:lstStyle/>
            <a:p>
              <a:pPr>
                <a:lnSpc>
                  <a:spcPct val="150000"/>
                </a:lnSpc>
              </a:pPr>
              <a:r>
                <a:rPr lang="zh-CN" altLang="en-US" sz="1200" dirty="0">
                  <a:solidFill>
                    <a:schemeClr val="bg1"/>
                  </a:solidFill>
                </a:rPr>
                <a:t>互补金属</a:t>
              </a:r>
              <a:r>
                <a:rPr lang="zh-CN" altLang="en-US" sz="1200" dirty="0" smtClean="0">
                  <a:solidFill>
                    <a:schemeClr val="bg1"/>
                  </a:solidFill>
                </a:rPr>
                <a:t>氧化物半导体，</a:t>
              </a:r>
              <a:r>
                <a:rPr lang="en-US" altLang="zh-CN" sz="1200" dirty="0" smtClean="0">
                  <a:solidFill>
                    <a:schemeClr val="bg1"/>
                  </a:solidFill>
                </a:rPr>
                <a:t>CMOS</a:t>
              </a:r>
              <a:r>
                <a:rPr lang="zh-CN" altLang="en-US" sz="1200" dirty="0" smtClean="0">
                  <a:solidFill>
                    <a:schemeClr val="bg1"/>
                  </a:solidFill>
                </a:rPr>
                <a:t>主要是利用硅和锗元素所做成的半导体，使其在</a:t>
              </a:r>
              <a:r>
                <a:rPr lang="en-US" altLang="zh-CN" sz="1200" dirty="0" smtClean="0">
                  <a:solidFill>
                    <a:schemeClr val="bg1"/>
                  </a:solidFill>
                </a:rPr>
                <a:t>CMOS</a:t>
              </a:r>
              <a:r>
                <a:rPr lang="zh-CN" altLang="en-US" sz="1200" dirty="0" smtClean="0">
                  <a:solidFill>
                    <a:schemeClr val="bg1"/>
                  </a:solidFill>
                </a:rPr>
                <a:t>上共存着带</a:t>
              </a:r>
              <a:r>
                <a:rPr lang="en-US" altLang="zh-CN" sz="1200" dirty="0" smtClean="0">
                  <a:solidFill>
                    <a:schemeClr val="bg1"/>
                  </a:solidFill>
                </a:rPr>
                <a:t>N</a:t>
              </a:r>
              <a:r>
                <a:rPr lang="zh-CN" altLang="en-US" sz="1200" dirty="0" smtClean="0">
                  <a:solidFill>
                    <a:schemeClr val="bg1"/>
                  </a:solidFill>
                </a:rPr>
                <a:t>（带</a:t>
              </a:r>
              <a:r>
                <a:rPr lang="en-US" altLang="zh-CN" sz="1200" dirty="0" smtClean="0">
                  <a:solidFill>
                    <a:schemeClr val="bg1"/>
                  </a:solidFill>
                </a:rPr>
                <a:t>-</a:t>
              </a:r>
              <a:r>
                <a:rPr lang="zh-CN" altLang="en-US" sz="1200" dirty="0" smtClean="0">
                  <a:solidFill>
                    <a:schemeClr val="bg1"/>
                  </a:solidFill>
                </a:rPr>
                <a:t>电）和</a:t>
              </a:r>
              <a:r>
                <a:rPr lang="en-US" altLang="zh-CN" sz="1200" dirty="0" smtClean="0">
                  <a:solidFill>
                    <a:schemeClr val="bg1"/>
                  </a:solidFill>
                </a:rPr>
                <a:t>P</a:t>
              </a:r>
              <a:r>
                <a:rPr lang="zh-CN" altLang="en-US" sz="1200" dirty="0" smtClean="0">
                  <a:solidFill>
                    <a:schemeClr val="bg1"/>
                  </a:solidFill>
                </a:rPr>
                <a:t>（带</a:t>
              </a:r>
              <a:r>
                <a:rPr lang="en-US" altLang="zh-CN" sz="1200" dirty="0" smtClean="0">
                  <a:solidFill>
                    <a:schemeClr val="bg1"/>
                  </a:solidFill>
                </a:rPr>
                <a:t>+</a:t>
              </a:r>
              <a:r>
                <a:rPr lang="zh-CN" altLang="en-US" sz="1200" dirty="0" smtClean="0">
                  <a:solidFill>
                    <a:schemeClr val="bg1"/>
                  </a:solidFill>
                </a:rPr>
                <a:t>电）级的半导体，这两个互补效应所产生的电流即可被处理芯片纪录和解读成影像。</a:t>
              </a:r>
              <a:endParaRPr lang="zh-CN" altLang="en-US" sz="1200" dirty="0">
                <a:solidFill>
                  <a:schemeClr val="bg1"/>
                </a:solidFill>
              </a:endParaRPr>
            </a:p>
          </p:txBody>
        </p:sp>
      </p:grpSp>
    </p:spTree>
    <p:extLst>
      <p:ext uri="{BB962C8B-B14F-4D97-AF65-F5344CB8AC3E}">
        <p14:creationId xmlns:p14="http://schemas.microsoft.com/office/powerpoint/2010/main" val="10104104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a:t>
            </a:r>
            <a:r>
              <a:rPr lang="zh-CN" altLang="en-US" dirty="0" smtClean="0"/>
              <a:t>传感器对比</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895606895"/>
              </p:ext>
            </p:extLst>
          </p:nvPr>
        </p:nvGraphicFramePr>
        <p:xfrm>
          <a:off x="467544" y="915566"/>
          <a:ext cx="8208912" cy="3610687"/>
        </p:xfrm>
        <a:graphic>
          <a:graphicData uri="http://schemas.openxmlformats.org/drawingml/2006/table">
            <a:tbl>
              <a:tblPr firstRow="1" bandRow="1">
                <a:tableStyleId>{5C22544A-7EE6-4342-B048-85BDC9FD1C3A}</a:tableStyleId>
              </a:tblPr>
              <a:tblGrid>
                <a:gridCol w="2376264"/>
                <a:gridCol w="3168352"/>
                <a:gridCol w="2664296"/>
              </a:tblGrid>
              <a:tr h="504056">
                <a:tc>
                  <a:txBody>
                    <a:bodyPr/>
                    <a:lstStyle/>
                    <a:p>
                      <a:pPr algn="ctr"/>
                      <a:r>
                        <a:rPr lang="zh-CN" altLang="en-US" sz="1400" dirty="0" smtClean="0"/>
                        <a:t>参数</a:t>
                      </a:r>
                      <a:endParaRPr lang="zh-CN" altLang="en-US" sz="1400" dirty="0"/>
                    </a:p>
                  </a:txBody>
                  <a:tcPr anchor="ctr">
                    <a:solidFill>
                      <a:srgbClr val="00B0F0"/>
                    </a:solidFill>
                  </a:tcPr>
                </a:tc>
                <a:tc>
                  <a:txBody>
                    <a:bodyPr/>
                    <a:lstStyle/>
                    <a:p>
                      <a:pPr algn="ctr"/>
                      <a:r>
                        <a:rPr lang="en-US" altLang="zh-CN" sz="1400" b="1" kern="1200" dirty="0" smtClean="0">
                          <a:solidFill>
                            <a:schemeClr val="lt1"/>
                          </a:solidFill>
                          <a:effectLst/>
                          <a:latin typeface="+mn-lt"/>
                          <a:ea typeface="+mn-ea"/>
                          <a:cs typeface="+mn-cs"/>
                        </a:rPr>
                        <a:t>CCD</a:t>
                      </a:r>
                      <a:r>
                        <a:rPr lang="zh-CN" altLang="zh-CN" sz="1400" b="1" kern="1200" dirty="0" smtClean="0">
                          <a:solidFill>
                            <a:schemeClr val="lt1"/>
                          </a:solidFill>
                          <a:effectLst/>
                          <a:latin typeface="+mn-lt"/>
                          <a:ea typeface="+mn-ea"/>
                          <a:cs typeface="+mn-cs"/>
                        </a:rPr>
                        <a:t>图像传感器</a:t>
                      </a:r>
                      <a:endParaRPr lang="zh-CN" altLang="en-US" sz="1400" dirty="0"/>
                    </a:p>
                  </a:txBody>
                  <a:tcPr anchor="ctr">
                    <a:solidFill>
                      <a:srgbClr val="00B0F0"/>
                    </a:solidFill>
                  </a:tcPr>
                </a:tc>
                <a:tc>
                  <a:txBody>
                    <a:bodyPr/>
                    <a:lstStyle/>
                    <a:p>
                      <a:pPr algn="ctr" latinLnBrk="1"/>
                      <a:r>
                        <a:rPr lang="en-US" altLang="zh-CN" sz="1400" b="1" kern="1200" dirty="0" smtClean="0">
                          <a:solidFill>
                            <a:schemeClr val="lt1"/>
                          </a:solidFill>
                          <a:effectLst/>
                          <a:latin typeface="+mn-lt"/>
                          <a:ea typeface="+mn-ea"/>
                          <a:cs typeface="+mn-cs"/>
                        </a:rPr>
                        <a:t>CMOS</a:t>
                      </a:r>
                      <a:r>
                        <a:rPr lang="zh-CN" altLang="zh-CN" sz="1400" b="1" kern="1200" dirty="0" smtClean="0">
                          <a:solidFill>
                            <a:schemeClr val="lt1"/>
                          </a:solidFill>
                          <a:effectLst/>
                          <a:latin typeface="+mn-lt"/>
                          <a:ea typeface="+mn-ea"/>
                          <a:cs typeface="+mn-cs"/>
                        </a:rPr>
                        <a:t>图像传感器</a:t>
                      </a:r>
                      <a:endParaRPr lang="zh-CN" altLang="zh-CN" sz="1400" b="1" kern="1200" dirty="0">
                        <a:solidFill>
                          <a:schemeClr val="lt1"/>
                        </a:solidFill>
                        <a:effectLst/>
                        <a:latin typeface="+mn-lt"/>
                        <a:ea typeface="+mn-ea"/>
                        <a:cs typeface="+mn-cs"/>
                      </a:endParaRPr>
                    </a:p>
                  </a:txBody>
                  <a:tcPr anchor="ctr">
                    <a:solidFill>
                      <a:srgbClr val="00B0F0"/>
                    </a:solidFill>
                  </a:tcPr>
                </a:tc>
              </a:tr>
              <a:tr h="504056">
                <a:tc>
                  <a:txBody>
                    <a:bodyPr/>
                    <a:lstStyle/>
                    <a:p>
                      <a:pPr algn="ctr"/>
                      <a:r>
                        <a:rPr lang="zh-CN" altLang="en-US" sz="1400" b="1" dirty="0" smtClean="0">
                          <a:solidFill>
                            <a:schemeClr val="bg1"/>
                          </a:solidFill>
                        </a:rPr>
                        <a:t>灵敏度（相同尺寸）</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高</a:t>
                      </a:r>
                      <a:endParaRPr lang="zh-CN" altLang="en-US" sz="1200" dirty="0">
                        <a:solidFill>
                          <a:schemeClr val="bg1"/>
                        </a:solidFill>
                      </a:endParaRPr>
                    </a:p>
                  </a:txBody>
                  <a:tcPr anchor="ctr">
                    <a:solidFill>
                      <a:srgbClr val="FF9900"/>
                    </a:solidFill>
                  </a:tcPr>
                </a:tc>
                <a:tc>
                  <a:txBody>
                    <a:bodyPr/>
                    <a:lstStyle/>
                    <a:p>
                      <a:pPr algn="ctr"/>
                      <a:r>
                        <a:rPr lang="zh-CN" altLang="en-US" sz="1200" dirty="0" smtClean="0">
                          <a:solidFill>
                            <a:schemeClr val="bg1"/>
                          </a:solidFill>
                        </a:rPr>
                        <a:t>低</a:t>
                      </a:r>
                      <a:endParaRPr lang="zh-CN" altLang="en-US" sz="1200" dirty="0">
                        <a:solidFill>
                          <a:schemeClr val="bg1"/>
                        </a:solidFill>
                      </a:endParaRPr>
                    </a:p>
                  </a:txBody>
                  <a:tcPr anchor="ctr">
                    <a:solidFill>
                      <a:srgbClr val="72CF52"/>
                    </a:solidFill>
                  </a:tcPr>
                </a:tc>
              </a:tr>
              <a:tr h="504056">
                <a:tc>
                  <a:txBody>
                    <a:bodyPr/>
                    <a:lstStyle/>
                    <a:p>
                      <a:pPr algn="ctr"/>
                      <a:r>
                        <a:rPr lang="zh-CN" altLang="en-US" sz="1400" b="1" dirty="0" smtClean="0">
                          <a:solidFill>
                            <a:schemeClr val="bg1"/>
                          </a:solidFill>
                        </a:rPr>
                        <a:t>分辨率（相同尺寸）</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高</a:t>
                      </a:r>
                      <a:endParaRPr lang="zh-CN" altLang="en-US" sz="1200" dirty="0">
                        <a:solidFill>
                          <a:schemeClr val="bg1"/>
                        </a:solidFill>
                      </a:endParaRPr>
                    </a:p>
                  </a:txBody>
                  <a:tcPr anchor="ctr">
                    <a:solidFill>
                      <a:srgbClr val="FF9900"/>
                    </a:solidFill>
                  </a:tcPr>
                </a:tc>
                <a:tc>
                  <a:txBody>
                    <a:bodyPr/>
                    <a:lstStyle/>
                    <a:p>
                      <a:pPr algn="ctr"/>
                      <a:r>
                        <a:rPr lang="zh-CN" altLang="en-US" sz="1200" dirty="0" smtClean="0">
                          <a:solidFill>
                            <a:schemeClr val="bg1"/>
                          </a:solidFill>
                        </a:rPr>
                        <a:t>低</a:t>
                      </a:r>
                      <a:endParaRPr lang="zh-CN" altLang="en-US" sz="1200" dirty="0">
                        <a:solidFill>
                          <a:schemeClr val="bg1"/>
                        </a:solidFill>
                      </a:endParaRPr>
                    </a:p>
                  </a:txBody>
                  <a:tcPr anchor="ctr">
                    <a:solidFill>
                      <a:srgbClr val="72CF52"/>
                    </a:solidFill>
                  </a:tcPr>
                </a:tc>
              </a:tr>
              <a:tr h="504056">
                <a:tc>
                  <a:txBody>
                    <a:bodyPr/>
                    <a:lstStyle/>
                    <a:p>
                      <a:pPr algn="ctr"/>
                      <a:r>
                        <a:rPr lang="zh-CN" altLang="en-US" sz="1400" b="1" dirty="0" smtClean="0">
                          <a:solidFill>
                            <a:schemeClr val="bg1"/>
                          </a:solidFill>
                        </a:rPr>
                        <a:t>噪声点</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少</a:t>
                      </a:r>
                      <a:endParaRPr lang="zh-CN" altLang="en-US" sz="1200" dirty="0">
                        <a:solidFill>
                          <a:schemeClr val="bg1"/>
                        </a:solidFill>
                      </a:endParaRPr>
                    </a:p>
                  </a:txBody>
                  <a:tcPr anchor="ctr">
                    <a:solidFill>
                      <a:srgbClr val="FF9900"/>
                    </a:solidFill>
                  </a:tcPr>
                </a:tc>
                <a:tc>
                  <a:txBody>
                    <a:bodyPr/>
                    <a:lstStyle/>
                    <a:p>
                      <a:pPr algn="ctr"/>
                      <a:r>
                        <a:rPr lang="zh-CN" altLang="en-US" sz="1200" dirty="0" smtClean="0">
                          <a:solidFill>
                            <a:schemeClr val="bg1"/>
                          </a:solidFill>
                        </a:rPr>
                        <a:t>多</a:t>
                      </a:r>
                      <a:endParaRPr lang="zh-CN" altLang="en-US" sz="1200" dirty="0">
                        <a:solidFill>
                          <a:schemeClr val="bg1"/>
                        </a:solidFill>
                      </a:endParaRPr>
                    </a:p>
                  </a:txBody>
                  <a:tcPr anchor="ctr">
                    <a:solidFill>
                      <a:srgbClr val="72CF52"/>
                    </a:solidFill>
                  </a:tcPr>
                </a:tc>
              </a:tr>
              <a:tr h="504056">
                <a:tc>
                  <a:txBody>
                    <a:bodyPr/>
                    <a:lstStyle/>
                    <a:p>
                      <a:pPr algn="ctr"/>
                      <a:r>
                        <a:rPr lang="zh-CN" altLang="en-US" sz="1400" b="1" dirty="0" smtClean="0">
                          <a:solidFill>
                            <a:schemeClr val="bg1"/>
                          </a:solidFill>
                        </a:rPr>
                        <a:t>功耗</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大</a:t>
                      </a:r>
                      <a:endParaRPr lang="zh-CN" altLang="en-US" sz="1200" dirty="0">
                        <a:solidFill>
                          <a:schemeClr val="bg1"/>
                        </a:solidFill>
                      </a:endParaRPr>
                    </a:p>
                  </a:txBody>
                  <a:tcPr anchor="ctr">
                    <a:solidFill>
                      <a:srgbClr val="FF9900"/>
                    </a:solidFill>
                  </a:tcPr>
                </a:tc>
                <a:tc>
                  <a:txBody>
                    <a:bodyPr/>
                    <a:lstStyle/>
                    <a:p>
                      <a:pPr algn="ctr"/>
                      <a:r>
                        <a:rPr lang="en-US" altLang="zh-CN" sz="1200" dirty="0" smtClean="0">
                          <a:solidFill>
                            <a:schemeClr val="bg1"/>
                          </a:solidFill>
                        </a:rPr>
                        <a:t>CCD    1 / 3</a:t>
                      </a:r>
                      <a:endParaRPr lang="zh-CN" altLang="en-US" sz="1200" dirty="0">
                        <a:solidFill>
                          <a:schemeClr val="bg1"/>
                        </a:solidFill>
                      </a:endParaRPr>
                    </a:p>
                  </a:txBody>
                  <a:tcPr anchor="ctr">
                    <a:solidFill>
                      <a:srgbClr val="72CF52"/>
                    </a:solidFill>
                  </a:tcPr>
                </a:tc>
              </a:tr>
              <a:tr h="504056">
                <a:tc>
                  <a:txBody>
                    <a:bodyPr/>
                    <a:lstStyle/>
                    <a:p>
                      <a:pPr algn="ctr"/>
                      <a:r>
                        <a:rPr lang="zh-CN" altLang="en-US" sz="1400" b="1" dirty="0" smtClean="0">
                          <a:solidFill>
                            <a:schemeClr val="bg1"/>
                          </a:solidFill>
                        </a:rPr>
                        <a:t>成本</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高</a:t>
                      </a:r>
                      <a:endParaRPr lang="zh-CN" altLang="en-US" sz="1200" dirty="0">
                        <a:solidFill>
                          <a:schemeClr val="bg1"/>
                        </a:solidFill>
                      </a:endParaRPr>
                    </a:p>
                  </a:txBody>
                  <a:tcPr anchor="ctr">
                    <a:solidFill>
                      <a:srgbClr val="FF9900"/>
                    </a:solidFill>
                  </a:tcPr>
                </a:tc>
                <a:tc>
                  <a:txBody>
                    <a:bodyPr/>
                    <a:lstStyle/>
                    <a:p>
                      <a:pPr algn="ctr"/>
                      <a:r>
                        <a:rPr lang="zh-CN" altLang="en-US" sz="1200" dirty="0" smtClean="0">
                          <a:solidFill>
                            <a:schemeClr val="bg1"/>
                          </a:solidFill>
                        </a:rPr>
                        <a:t>低</a:t>
                      </a:r>
                      <a:endParaRPr lang="zh-CN" altLang="en-US" sz="1200" dirty="0">
                        <a:solidFill>
                          <a:schemeClr val="bg1"/>
                        </a:solidFill>
                      </a:endParaRPr>
                    </a:p>
                  </a:txBody>
                  <a:tcPr anchor="ctr">
                    <a:solidFill>
                      <a:srgbClr val="72CF52"/>
                    </a:solidFill>
                  </a:tcPr>
                </a:tc>
              </a:tr>
              <a:tr h="586351">
                <a:tc>
                  <a:txBody>
                    <a:bodyPr/>
                    <a:lstStyle/>
                    <a:p>
                      <a:pPr algn="ctr"/>
                      <a:r>
                        <a:rPr lang="zh-CN" altLang="en-US" sz="1400" b="1" dirty="0" smtClean="0">
                          <a:solidFill>
                            <a:schemeClr val="bg1"/>
                          </a:solidFill>
                        </a:rPr>
                        <a:t>市场信息</a:t>
                      </a:r>
                      <a:endParaRPr lang="zh-CN" altLang="en-US" sz="1400" b="1" dirty="0">
                        <a:solidFill>
                          <a:schemeClr val="bg1"/>
                        </a:solidFill>
                      </a:endParaRPr>
                    </a:p>
                  </a:txBody>
                  <a:tcPr anchor="ctr">
                    <a:solidFill>
                      <a:schemeClr val="bg1">
                        <a:lumMod val="65000"/>
                      </a:schemeClr>
                    </a:solidFill>
                  </a:tcPr>
                </a:tc>
                <a:tc>
                  <a:txBody>
                    <a:bodyPr/>
                    <a:lstStyle/>
                    <a:p>
                      <a:pPr algn="ctr"/>
                      <a:r>
                        <a:rPr lang="zh-CN" altLang="en-US" sz="1200" dirty="0" smtClean="0">
                          <a:solidFill>
                            <a:schemeClr val="bg1"/>
                          </a:solidFill>
                        </a:rPr>
                        <a:t>中高端机型，以</a:t>
                      </a:r>
                      <a:r>
                        <a:rPr lang="en-US" altLang="zh-CN" sz="1200" dirty="0" smtClean="0">
                          <a:solidFill>
                            <a:schemeClr val="bg1"/>
                          </a:solidFill>
                        </a:rPr>
                        <a:t>1/3</a:t>
                      </a:r>
                      <a:r>
                        <a:rPr lang="zh-CN" altLang="en-US" sz="1200" dirty="0" smtClean="0">
                          <a:solidFill>
                            <a:schemeClr val="bg1"/>
                          </a:solidFill>
                        </a:rPr>
                        <a:t>的</a:t>
                      </a:r>
                      <a:r>
                        <a:rPr lang="en-US" altLang="zh-CN" sz="1200" dirty="0" smtClean="0">
                          <a:solidFill>
                            <a:schemeClr val="bg1"/>
                          </a:solidFill>
                        </a:rPr>
                        <a:t>SONY</a:t>
                      </a:r>
                      <a:r>
                        <a:rPr lang="en-US" altLang="zh-CN" sz="1200" baseline="0" dirty="0" smtClean="0">
                          <a:solidFill>
                            <a:schemeClr val="bg1"/>
                          </a:solidFill>
                        </a:rPr>
                        <a:t> CCD</a:t>
                      </a:r>
                      <a:r>
                        <a:rPr lang="zh-CN" altLang="en-US" sz="1200" baseline="0" dirty="0" smtClean="0">
                          <a:solidFill>
                            <a:schemeClr val="bg1"/>
                          </a:solidFill>
                        </a:rPr>
                        <a:t>为主</a:t>
                      </a:r>
                      <a:endParaRPr lang="en-US" altLang="zh-CN" sz="1200" baseline="0" dirty="0" smtClean="0">
                        <a:solidFill>
                          <a:schemeClr val="bg1"/>
                        </a:solidFill>
                      </a:endParaRPr>
                    </a:p>
                    <a:p>
                      <a:pPr algn="ctr"/>
                      <a:r>
                        <a:rPr lang="zh-CN" altLang="en-US" sz="1200" baseline="0" dirty="0" smtClean="0">
                          <a:solidFill>
                            <a:schemeClr val="bg1"/>
                          </a:solidFill>
                        </a:rPr>
                        <a:t>低端的机型，以</a:t>
                      </a:r>
                      <a:r>
                        <a:rPr lang="en-US" altLang="zh-CN" sz="1200" baseline="0" dirty="0" smtClean="0">
                          <a:solidFill>
                            <a:schemeClr val="bg1"/>
                          </a:solidFill>
                        </a:rPr>
                        <a:t>1/4</a:t>
                      </a:r>
                      <a:r>
                        <a:rPr lang="zh-CN" altLang="en-US" sz="1200" baseline="0" dirty="0" smtClean="0">
                          <a:solidFill>
                            <a:schemeClr val="bg1"/>
                          </a:solidFill>
                        </a:rPr>
                        <a:t>的</a:t>
                      </a:r>
                      <a:r>
                        <a:rPr lang="en-US" altLang="zh-CN" sz="1200" baseline="0" dirty="0" smtClean="0">
                          <a:solidFill>
                            <a:schemeClr val="bg1"/>
                          </a:solidFill>
                        </a:rPr>
                        <a:t>SHARP CCD</a:t>
                      </a:r>
                      <a:r>
                        <a:rPr lang="zh-CN" altLang="en-US" sz="1200" baseline="0" dirty="0" smtClean="0">
                          <a:solidFill>
                            <a:schemeClr val="bg1"/>
                          </a:solidFill>
                        </a:rPr>
                        <a:t>为主</a:t>
                      </a:r>
                      <a:endParaRPr lang="zh-CN" altLang="en-US" sz="1200" dirty="0">
                        <a:solidFill>
                          <a:schemeClr val="bg1"/>
                        </a:solidFill>
                      </a:endParaRPr>
                    </a:p>
                  </a:txBody>
                  <a:tcPr anchor="ctr">
                    <a:solidFill>
                      <a:srgbClr val="FF9900"/>
                    </a:solidFill>
                  </a:tcPr>
                </a:tc>
                <a:tc>
                  <a:txBody>
                    <a:bodyPr/>
                    <a:lstStyle/>
                    <a:p>
                      <a:pPr algn="ctr"/>
                      <a:r>
                        <a:rPr lang="zh-CN" altLang="en-US" sz="1200" dirty="0" smtClean="0">
                          <a:solidFill>
                            <a:schemeClr val="bg1"/>
                          </a:solidFill>
                        </a:rPr>
                        <a:t>由</a:t>
                      </a:r>
                      <a:r>
                        <a:rPr lang="en-US" altLang="zh-CN" sz="1200" dirty="0" err="1" smtClean="0">
                          <a:solidFill>
                            <a:schemeClr val="bg1"/>
                          </a:solidFill>
                        </a:rPr>
                        <a:t>Aptina</a:t>
                      </a:r>
                      <a:r>
                        <a:rPr lang="en-US" altLang="zh-CN" sz="1200" dirty="0" smtClean="0">
                          <a:solidFill>
                            <a:schemeClr val="bg1"/>
                          </a:solidFill>
                        </a:rPr>
                        <a:t>(Micron)</a:t>
                      </a:r>
                      <a:r>
                        <a:rPr lang="zh-CN" altLang="en-US" sz="1200" dirty="0" smtClean="0">
                          <a:solidFill>
                            <a:schemeClr val="bg1"/>
                          </a:solidFill>
                        </a:rPr>
                        <a:t>和</a:t>
                      </a:r>
                      <a:r>
                        <a:rPr lang="en-US" altLang="zh-CN" sz="1200" dirty="0" smtClean="0">
                          <a:solidFill>
                            <a:schemeClr val="bg1"/>
                          </a:solidFill>
                        </a:rPr>
                        <a:t>OV</a:t>
                      </a:r>
                      <a:r>
                        <a:rPr lang="zh-CN" altLang="en-US" sz="1200" dirty="0" smtClean="0">
                          <a:solidFill>
                            <a:schemeClr val="bg1"/>
                          </a:solidFill>
                        </a:rPr>
                        <a:t>为主</a:t>
                      </a:r>
                      <a:endParaRPr lang="zh-CN" altLang="en-US" sz="1200" dirty="0">
                        <a:solidFill>
                          <a:schemeClr val="bg1"/>
                        </a:solidFill>
                      </a:endParaRPr>
                    </a:p>
                  </a:txBody>
                  <a:tcPr anchor="ctr">
                    <a:solidFill>
                      <a:srgbClr val="72CF52"/>
                    </a:solidFill>
                  </a:tcPr>
                </a:tc>
              </a:tr>
            </a:tbl>
          </a:graphicData>
        </a:graphic>
      </p:graphicFrame>
    </p:spTree>
    <p:extLst>
      <p:ext uri="{BB962C8B-B14F-4D97-AF65-F5344CB8AC3E}">
        <p14:creationId xmlns:p14="http://schemas.microsoft.com/office/powerpoint/2010/main" val="783245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传感器尺寸</a:t>
            </a:r>
            <a:endParaRPr lang="zh-CN" altLang="en-US" dirty="0"/>
          </a:p>
        </p:txBody>
      </p:sp>
      <p:sp>
        <p:nvSpPr>
          <p:cNvPr id="3" name="文本占位符 2"/>
          <p:cNvSpPr>
            <a:spLocks noGrp="1"/>
          </p:cNvSpPr>
          <p:nvPr>
            <p:ph type="body" sz="half" idx="13"/>
          </p:nvPr>
        </p:nvSpPr>
        <p:spPr>
          <a:xfrm>
            <a:off x="467544" y="771550"/>
            <a:ext cx="8195543" cy="253916"/>
          </a:xfrm>
          <a:noFill/>
        </p:spPr>
        <p:txBody>
          <a:bodyPr vert="horz" wrap="square" lIns="68580" tIns="34290" rIns="68580" bIns="34290" rtlCol="0">
            <a:spAutoFit/>
          </a:bodyPr>
          <a:lstStyle/>
          <a:p>
            <a:r>
              <a:rPr lang="zh-CN" altLang="en-US" dirty="0">
                <a:solidFill>
                  <a:schemeClr val="tx1"/>
                </a:solidFill>
              </a:rPr>
              <a:t>传感器尺寸是描述传感器大小的指标。传感器尺寸越大，感光面积越大，成像效果越好。</a:t>
            </a:r>
          </a:p>
        </p:txBody>
      </p:sp>
      <p:graphicFrame>
        <p:nvGraphicFramePr>
          <p:cNvPr id="4" name="表格 3"/>
          <p:cNvGraphicFramePr>
            <a:graphicFrameLocks noGrp="1"/>
          </p:cNvGraphicFramePr>
          <p:nvPr>
            <p:extLst>
              <p:ext uri="{D42A27DB-BD31-4B8C-83A1-F6EECF244321}">
                <p14:modId xmlns:p14="http://schemas.microsoft.com/office/powerpoint/2010/main" val="2070867782"/>
              </p:ext>
            </p:extLst>
          </p:nvPr>
        </p:nvGraphicFramePr>
        <p:xfrm>
          <a:off x="2123728" y="1347614"/>
          <a:ext cx="4967785" cy="3201792"/>
        </p:xfrm>
        <a:graphic>
          <a:graphicData uri="http://schemas.openxmlformats.org/drawingml/2006/table">
            <a:tbl>
              <a:tblPr firstRow="1" bandRow="1">
                <a:tableStyleId>{5C22544A-7EE6-4342-B048-85BDC9FD1C3A}</a:tableStyleId>
              </a:tblPr>
              <a:tblGrid>
                <a:gridCol w="1386865"/>
                <a:gridCol w="1096586"/>
                <a:gridCol w="1076545"/>
                <a:gridCol w="1407789"/>
              </a:tblGrid>
              <a:tr h="609372">
                <a:tc>
                  <a:txBody>
                    <a:bodyPr/>
                    <a:lstStyle/>
                    <a:p>
                      <a:pPr algn="ctr"/>
                      <a:r>
                        <a:rPr lang="zh-CN" altLang="en-US" sz="1400" dirty="0" smtClean="0"/>
                        <a:t>靶面尺寸</a:t>
                      </a:r>
                      <a:endParaRPr lang="zh-CN" altLang="en-US" sz="1400" dirty="0"/>
                    </a:p>
                  </a:txBody>
                  <a:tcPr anchor="ctr">
                    <a:solidFill>
                      <a:srgbClr val="00B0F0"/>
                    </a:solidFill>
                  </a:tcPr>
                </a:tc>
                <a:tc>
                  <a:txBody>
                    <a:bodyPr/>
                    <a:lstStyle/>
                    <a:p>
                      <a:pPr algn="ctr"/>
                      <a:r>
                        <a:rPr lang="zh-CN" altLang="en-US" sz="1400" dirty="0" smtClean="0"/>
                        <a:t>宽</a:t>
                      </a:r>
                      <a:r>
                        <a:rPr lang="en-US" altLang="zh-CN" sz="1400" dirty="0" smtClean="0"/>
                        <a:t>(mm)</a:t>
                      </a:r>
                      <a:endParaRPr lang="zh-CN" altLang="en-US" sz="1400" dirty="0"/>
                    </a:p>
                  </a:txBody>
                  <a:tcPr anchor="ctr">
                    <a:solidFill>
                      <a:srgbClr val="00B0F0"/>
                    </a:solidFill>
                  </a:tcPr>
                </a:tc>
                <a:tc>
                  <a:txBody>
                    <a:bodyPr/>
                    <a:lstStyle/>
                    <a:p>
                      <a:pPr algn="ctr"/>
                      <a:r>
                        <a:rPr lang="zh-CN" altLang="en-US" sz="1400" dirty="0" smtClean="0"/>
                        <a:t>高</a:t>
                      </a:r>
                      <a:r>
                        <a:rPr lang="en-US" altLang="zh-CN" sz="1400" dirty="0" smtClean="0"/>
                        <a:t>(mm)</a:t>
                      </a:r>
                      <a:endParaRPr lang="zh-CN" altLang="en-US" sz="1400" dirty="0"/>
                    </a:p>
                  </a:txBody>
                  <a:tcPr anchor="ctr">
                    <a:solidFill>
                      <a:srgbClr val="00B0F0"/>
                    </a:solidFill>
                  </a:tcPr>
                </a:tc>
                <a:tc>
                  <a:txBody>
                    <a:bodyPr/>
                    <a:lstStyle/>
                    <a:p>
                      <a:pPr algn="ctr"/>
                      <a:r>
                        <a:rPr lang="zh-CN" altLang="en-US" sz="1400" dirty="0" smtClean="0"/>
                        <a:t>对角线</a:t>
                      </a:r>
                      <a:r>
                        <a:rPr lang="en-US" altLang="zh-CN" sz="1400" dirty="0" smtClean="0"/>
                        <a:t>(mm)</a:t>
                      </a:r>
                      <a:endParaRPr lang="zh-CN" altLang="en-US" sz="1400" dirty="0"/>
                    </a:p>
                  </a:txBody>
                  <a:tcPr anchor="ctr">
                    <a:solidFill>
                      <a:srgbClr val="00B0F0"/>
                    </a:solidFill>
                  </a:tcPr>
                </a:tc>
              </a:tr>
              <a:tr h="518484">
                <a:tc>
                  <a:txBody>
                    <a:bodyPr/>
                    <a:lstStyle/>
                    <a:p>
                      <a:pPr algn="ctr"/>
                      <a:r>
                        <a:rPr lang="en-US" altLang="zh-CN" sz="1400" dirty="0" smtClean="0">
                          <a:solidFill>
                            <a:schemeClr val="bg1"/>
                          </a:solidFill>
                        </a:rPr>
                        <a:t>1 inch</a:t>
                      </a:r>
                      <a:endParaRPr lang="zh-CN" altLang="en-US" sz="1400" dirty="0">
                        <a:solidFill>
                          <a:schemeClr val="bg1"/>
                        </a:solidFill>
                      </a:endParaRPr>
                    </a:p>
                  </a:txBody>
                  <a:tcPr anchor="ctr">
                    <a:solidFill>
                      <a:schemeClr val="bg1">
                        <a:lumMod val="65000"/>
                      </a:schemeClr>
                    </a:solidFill>
                  </a:tcPr>
                </a:tc>
                <a:tc>
                  <a:txBody>
                    <a:bodyPr/>
                    <a:lstStyle/>
                    <a:p>
                      <a:pPr algn="ctr"/>
                      <a:r>
                        <a:rPr lang="en-US" altLang="zh-CN" sz="1600" dirty="0" smtClean="0">
                          <a:solidFill>
                            <a:schemeClr val="bg1"/>
                          </a:solidFill>
                        </a:rPr>
                        <a:t>12.7</a:t>
                      </a:r>
                      <a:endParaRPr lang="zh-CN" altLang="en-US" sz="1600" dirty="0">
                        <a:solidFill>
                          <a:schemeClr val="bg1"/>
                        </a:solidFill>
                      </a:endParaRPr>
                    </a:p>
                  </a:txBody>
                  <a:tcPr anchor="ctr">
                    <a:solidFill>
                      <a:srgbClr val="FF9900"/>
                    </a:solidFill>
                  </a:tcPr>
                </a:tc>
                <a:tc>
                  <a:txBody>
                    <a:bodyPr/>
                    <a:lstStyle/>
                    <a:p>
                      <a:pPr algn="ctr"/>
                      <a:r>
                        <a:rPr lang="en-US" altLang="zh-CN" sz="1600" dirty="0" smtClean="0">
                          <a:solidFill>
                            <a:schemeClr val="bg1"/>
                          </a:solidFill>
                        </a:rPr>
                        <a:t>9.6</a:t>
                      </a:r>
                      <a:endParaRPr lang="zh-CN" altLang="en-US" sz="1600" dirty="0">
                        <a:solidFill>
                          <a:schemeClr val="bg1"/>
                        </a:solidFill>
                      </a:endParaRPr>
                    </a:p>
                  </a:txBody>
                  <a:tcPr anchor="ctr">
                    <a:solidFill>
                      <a:srgbClr val="72CF52"/>
                    </a:solidFill>
                  </a:tcPr>
                </a:tc>
                <a:tc>
                  <a:txBody>
                    <a:bodyPr/>
                    <a:lstStyle/>
                    <a:p>
                      <a:pPr algn="ctr"/>
                      <a:r>
                        <a:rPr lang="en-US" altLang="zh-CN" sz="1600" dirty="0" smtClean="0">
                          <a:solidFill>
                            <a:schemeClr val="bg1"/>
                          </a:solidFill>
                        </a:rPr>
                        <a:t>16</a:t>
                      </a:r>
                      <a:endParaRPr lang="zh-CN" altLang="en-US" sz="1600" dirty="0">
                        <a:solidFill>
                          <a:schemeClr val="bg1"/>
                        </a:solidFill>
                      </a:endParaRPr>
                    </a:p>
                  </a:txBody>
                  <a:tcPr anchor="ctr">
                    <a:solidFill>
                      <a:schemeClr val="accent4">
                        <a:lumMod val="60000"/>
                        <a:lumOff val="40000"/>
                      </a:schemeClr>
                    </a:solidFill>
                  </a:tcPr>
                </a:tc>
              </a:tr>
              <a:tr h="518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bg1"/>
                          </a:solidFill>
                        </a:rPr>
                        <a:t>2/3 inch</a:t>
                      </a:r>
                      <a:endParaRPr lang="zh-CN" altLang="en-US" sz="1400" dirty="0" smtClean="0">
                        <a:solidFill>
                          <a:schemeClr val="bg1"/>
                        </a:solidFill>
                      </a:endParaRPr>
                    </a:p>
                  </a:txBody>
                  <a:tcPr anchor="ctr">
                    <a:solidFill>
                      <a:schemeClr val="bg1">
                        <a:lumMod val="65000"/>
                      </a:schemeClr>
                    </a:solidFill>
                  </a:tcPr>
                </a:tc>
                <a:tc>
                  <a:txBody>
                    <a:bodyPr/>
                    <a:lstStyle/>
                    <a:p>
                      <a:pPr algn="ctr"/>
                      <a:r>
                        <a:rPr lang="en-US" altLang="zh-CN" sz="1600" dirty="0" smtClean="0">
                          <a:solidFill>
                            <a:schemeClr val="bg1"/>
                          </a:solidFill>
                        </a:rPr>
                        <a:t>8.8</a:t>
                      </a:r>
                      <a:endParaRPr lang="zh-CN" altLang="en-US" sz="1600" dirty="0">
                        <a:solidFill>
                          <a:schemeClr val="bg1"/>
                        </a:solidFill>
                      </a:endParaRPr>
                    </a:p>
                  </a:txBody>
                  <a:tcPr anchor="ctr">
                    <a:solidFill>
                      <a:srgbClr val="FF9900"/>
                    </a:solidFill>
                  </a:tcPr>
                </a:tc>
                <a:tc>
                  <a:txBody>
                    <a:bodyPr/>
                    <a:lstStyle/>
                    <a:p>
                      <a:pPr algn="ctr"/>
                      <a:r>
                        <a:rPr lang="en-US" altLang="zh-CN" sz="1600" dirty="0" smtClean="0">
                          <a:solidFill>
                            <a:schemeClr val="bg1"/>
                          </a:solidFill>
                        </a:rPr>
                        <a:t>6.6</a:t>
                      </a:r>
                      <a:endParaRPr lang="zh-CN" altLang="en-US" sz="1600" dirty="0">
                        <a:solidFill>
                          <a:schemeClr val="bg1"/>
                        </a:solidFill>
                      </a:endParaRPr>
                    </a:p>
                  </a:txBody>
                  <a:tcPr anchor="ctr">
                    <a:solidFill>
                      <a:srgbClr val="72CF52"/>
                    </a:solidFill>
                  </a:tcPr>
                </a:tc>
                <a:tc>
                  <a:txBody>
                    <a:bodyPr/>
                    <a:lstStyle/>
                    <a:p>
                      <a:pPr algn="ctr"/>
                      <a:r>
                        <a:rPr lang="en-US" altLang="zh-CN" sz="1600" dirty="0" smtClean="0">
                          <a:solidFill>
                            <a:schemeClr val="bg1"/>
                          </a:solidFill>
                        </a:rPr>
                        <a:t>11</a:t>
                      </a:r>
                      <a:endParaRPr lang="zh-CN" altLang="en-US" sz="1600" dirty="0">
                        <a:solidFill>
                          <a:schemeClr val="bg1"/>
                        </a:solidFill>
                      </a:endParaRPr>
                    </a:p>
                  </a:txBody>
                  <a:tcPr anchor="ctr">
                    <a:solidFill>
                      <a:schemeClr val="accent4">
                        <a:lumMod val="60000"/>
                        <a:lumOff val="40000"/>
                      </a:schemeClr>
                    </a:solidFill>
                  </a:tcPr>
                </a:tc>
              </a:tr>
              <a:tr h="518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bg1"/>
                          </a:solidFill>
                        </a:rPr>
                        <a:t>1/2 inch</a:t>
                      </a:r>
                      <a:endParaRPr lang="zh-CN" altLang="en-US" sz="1400" dirty="0" smtClean="0">
                        <a:solidFill>
                          <a:schemeClr val="bg1"/>
                        </a:solidFill>
                      </a:endParaRPr>
                    </a:p>
                  </a:txBody>
                  <a:tcPr anchor="ctr">
                    <a:solidFill>
                      <a:schemeClr val="bg1">
                        <a:lumMod val="65000"/>
                      </a:schemeClr>
                    </a:solidFill>
                  </a:tcPr>
                </a:tc>
                <a:tc>
                  <a:txBody>
                    <a:bodyPr/>
                    <a:lstStyle/>
                    <a:p>
                      <a:pPr algn="ctr"/>
                      <a:r>
                        <a:rPr lang="en-US" altLang="zh-CN" sz="1600" dirty="0" smtClean="0">
                          <a:solidFill>
                            <a:schemeClr val="bg1"/>
                          </a:solidFill>
                        </a:rPr>
                        <a:t>6.4</a:t>
                      </a:r>
                      <a:endParaRPr lang="zh-CN" altLang="en-US" sz="1600" dirty="0">
                        <a:solidFill>
                          <a:schemeClr val="bg1"/>
                        </a:solidFill>
                      </a:endParaRPr>
                    </a:p>
                  </a:txBody>
                  <a:tcPr anchor="ctr">
                    <a:solidFill>
                      <a:srgbClr val="FF9900"/>
                    </a:solidFill>
                  </a:tcPr>
                </a:tc>
                <a:tc>
                  <a:txBody>
                    <a:bodyPr/>
                    <a:lstStyle/>
                    <a:p>
                      <a:pPr algn="ctr"/>
                      <a:r>
                        <a:rPr lang="en-US" altLang="zh-CN" sz="1600" dirty="0" smtClean="0">
                          <a:solidFill>
                            <a:schemeClr val="bg1"/>
                          </a:solidFill>
                        </a:rPr>
                        <a:t>4.8</a:t>
                      </a:r>
                      <a:endParaRPr lang="zh-CN" altLang="en-US" sz="1600" dirty="0">
                        <a:solidFill>
                          <a:schemeClr val="bg1"/>
                        </a:solidFill>
                      </a:endParaRPr>
                    </a:p>
                  </a:txBody>
                  <a:tcPr anchor="ctr">
                    <a:solidFill>
                      <a:srgbClr val="72CF52"/>
                    </a:solidFill>
                  </a:tcPr>
                </a:tc>
                <a:tc>
                  <a:txBody>
                    <a:bodyPr/>
                    <a:lstStyle/>
                    <a:p>
                      <a:pPr algn="ctr"/>
                      <a:r>
                        <a:rPr lang="en-US" altLang="zh-CN" sz="1600" dirty="0" smtClean="0">
                          <a:solidFill>
                            <a:schemeClr val="bg1"/>
                          </a:solidFill>
                        </a:rPr>
                        <a:t>8</a:t>
                      </a:r>
                      <a:endParaRPr lang="zh-CN" altLang="en-US" sz="1600" dirty="0">
                        <a:solidFill>
                          <a:schemeClr val="bg1"/>
                        </a:solidFill>
                      </a:endParaRPr>
                    </a:p>
                  </a:txBody>
                  <a:tcPr anchor="ctr">
                    <a:solidFill>
                      <a:schemeClr val="accent4">
                        <a:lumMod val="60000"/>
                        <a:lumOff val="40000"/>
                      </a:schemeClr>
                    </a:solidFill>
                  </a:tcPr>
                </a:tc>
              </a:tr>
              <a:tr h="518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bg1"/>
                          </a:solidFill>
                        </a:rPr>
                        <a:t>1/3 inch</a:t>
                      </a:r>
                      <a:endParaRPr lang="zh-CN" altLang="en-US" sz="1400" dirty="0" smtClean="0">
                        <a:solidFill>
                          <a:schemeClr val="bg1"/>
                        </a:solidFill>
                      </a:endParaRPr>
                    </a:p>
                  </a:txBody>
                  <a:tcPr anchor="ctr">
                    <a:solidFill>
                      <a:schemeClr val="bg1">
                        <a:lumMod val="65000"/>
                      </a:schemeClr>
                    </a:solidFill>
                  </a:tcPr>
                </a:tc>
                <a:tc>
                  <a:txBody>
                    <a:bodyPr/>
                    <a:lstStyle/>
                    <a:p>
                      <a:pPr algn="ctr"/>
                      <a:r>
                        <a:rPr lang="en-US" altLang="zh-CN" sz="1600" dirty="0" smtClean="0">
                          <a:solidFill>
                            <a:schemeClr val="bg1"/>
                          </a:solidFill>
                        </a:rPr>
                        <a:t>4.8</a:t>
                      </a:r>
                      <a:endParaRPr lang="zh-CN" altLang="en-US" sz="1600" dirty="0">
                        <a:solidFill>
                          <a:schemeClr val="bg1"/>
                        </a:solidFill>
                      </a:endParaRPr>
                    </a:p>
                  </a:txBody>
                  <a:tcPr anchor="ctr">
                    <a:solidFill>
                      <a:srgbClr val="FF9900"/>
                    </a:solidFill>
                  </a:tcPr>
                </a:tc>
                <a:tc>
                  <a:txBody>
                    <a:bodyPr/>
                    <a:lstStyle/>
                    <a:p>
                      <a:pPr algn="ctr"/>
                      <a:r>
                        <a:rPr lang="en-US" altLang="zh-CN" sz="1600" dirty="0" smtClean="0">
                          <a:solidFill>
                            <a:schemeClr val="bg1"/>
                          </a:solidFill>
                        </a:rPr>
                        <a:t>3.6</a:t>
                      </a:r>
                      <a:endParaRPr lang="zh-CN" altLang="en-US" sz="1600" dirty="0">
                        <a:solidFill>
                          <a:schemeClr val="bg1"/>
                        </a:solidFill>
                      </a:endParaRPr>
                    </a:p>
                  </a:txBody>
                  <a:tcPr anchor="ctr">
                    <a:solidFill>
                      <a:srgbClr val="72CF52"/>
                    </a:solidFill>
                  </a:tcPr>
                </a:tc>
                <a:tc>
                  <a:txBody>
                    <a:bodyPr/>
                    <a:lstStyle/>
                    <a:p>
                      <a:pPr algn="ctr"/>
                      <a:r>
                        <a:rPr lang="en-US" altLang="zh-CN" sz="1600" dirty="0" smtClean="0">
                          <a:solidFill>
                            <a:schemeClr val="bg1"/>
                          </a:solidFill>
                        </a:rPr>
                        <a:t>6</a:t>
                      </a:r>
                      <a:endParaRPr lang="zh-CN" altLang="en-US" sz="1600" dirty="0">
                        <a:solidFill>
                          <a:schemeClr val="bg1"/>
                        </a:solidFill>
                      </a:endParaRPr>
                    </a:p>
                  </a:txBody>
                  <a:tcPr anchor="ctr">
                    <a:solidFill>
                      <a:schemeClr val="accent4">
                        <a:lumMod val="60000"/>
                        <a:lumOff val="40000"/>
                      </a:schemeClr>
                    </a:solidFill>
                  </a:tcPr>
                </a:tc>
              </a:tr>
              <a:tr h="51848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bg1"/>
                          </a:solidFill>
                        </a:rPr>
                        <a:t>1/4 inch</a:t>
                      </a:r>
                      <a:endParaRPr lang="zh-CN" altLang="en-US" sz="1400" dirty="0" smtClean="0">
                        <a:solidFill>
                          <a:schemeClr val="bg1"/>
                        </a:solidFill>
                      </a:endParaRPr>
                    </a:p>
                  </a:txBody>
                  <a:tcPr anchor="ctr">
                    <a:solidFill>
                      <a:schemeClr val="bg1">
                        <a:lumMod val="65000"/>
                      </a:schemeClr>
                    </a:solidFill>
                  </a:tcPr>
                </a:tc>
                <a:tc>
                  <a:txBody>
                    <a:bodyPr/>
                    <a:lstStyle/>
                    <a:p>
                      <a:pPr algn="ctr"/>
                      <a:r>
                        <a:rPr lang="en-US" altLang="zh-CN" sz="1600" dirty="0" smtClean="0">
                          <a:solidFill>
                            <a:schemeClr val="bg1"/>
                          </a:solidFill>
                        </a:rPr>
                        <a:t>3.2</a:t>
                      </a:r>
                      <a:endParaRPr lang="zh-CN" altLang="en-US" sz="1600" dirty="0">
                        <a:solidFill>
                          <a:schemeClr val="bg1"/>
                        </a:solidFill>
                      </a:endParaRPr>
                    </a:p>
                  </a:txBody>
                  <a:tcPr anchor="ctr">
                    <a:solidFill>
                      <a:srgbClr val="FF9900"/>
                    </a:solidFill>
                  </a:tcPr>
                </a:tc>
                <a:tc>
                  <a:txBody>
                    <a:bodyPr/>
                    <a:lstStyle/>
                    <a:p>
                      <a:pPr algn="ctr"/>
                      <a:r>
                        <a:rPr lang="en-US" altLang="zh-CN" sz="1600" dirty="0" smtClean="0">
                          <a:solidFill>
                            <a:schemeClr val="bg1"/>
                          </a:solidFill>
                        </a:rPr>
                        <a:t>2.4</a:t>
                      </a:r>
                      <a:endParaRPr lang="zh-CN" altLang="en-US" sz="1600" dirty="0">
                        <a:solidFill>
                          <a:schemeClr val="bg1"/>
                        </a:solidFill>
                      </a:endParaRPr>
                    </a:p>
                  </a:txBody>
                  <a:tcPr anchor="ctr">
                    <a:solidFill>
                      <a:srgbClr val="72CF52"/>
                    </a:solidFill>
                  </a:tcPr>
                </a:tc>
                <a:tc>
                  <a:txBody>
                    <a:bodyPr/>
                    <a:lstStyle/>
                    <a:p>
                      <a:pPr algn="ctr"/>
                      <a:r>
                        <a:rPr lang="en-US" altLang="zh-CN" sz="1600" dirty="0" smtClean="0">
                          <a:solidFill>
                            <a:schemeClr val="bg1"/>
                          </a:solidFill>
                        </a:rPr>
                        <a:t>4</a:t>
                      </a:r>
                      <a:endParaRPr lang="zh-CN" altLang="en-US" sz="1600" dirty="0">
                        <a:solidFill>
                          <a:schemeClr val="bg1"/>
                        </a:solidFill>
                      </a:endParaRPr>
                    </a:p>
                  </a:txBody>
                  <a:tcPr anchor="ctr">
                    <a:solidFill>
                      <a:schemeClr val="accent4">
                        <a:lumMod val="60000"/>
                        <a:lumOff val="40000"/>
                      </a:schemeClr>
                    </a:solidFill>
                  </a:tcPr>
                </a:tc>
              </a:tr>
            </a:tbl>
          </a:graphicData>
        </a:graphic>
      </p:graphicFrame>
    </p:spTree>
    <p:extLst>
      <p:ext uri="{BB962C8B-B14F-4D97-AF65-F5344CB8AC3E}">
        <p14:creationId xmlns:p14="http://schemas.microsoft.com/office/powerpoint/2010/main" val="42351976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a:t>
            </a:r>
            <a:endParaRPr lang="zh-CN" altLang="en-US" dirty="0"/>
          </a:p>
        </p:txBody>
      </p:sp>
      <p:sp>
        <p:nvSpPr>
          <p:cNvPr id="4" name="矩形 3"/>
          <p:cNvSpPr/>
          <p:nvPr/>
        </p:nvSpPr>
        <p:spPr>
          <a:xfrm>
            <a:off x="395288" y="1995686"/>
            <a:ext cx="3672656" cy="2506840"/>
          </a:xfrm>
          <a:prstGeom prst="rect">
            <a:avLst/>
          </a:prstGeom>
          <a:noFill/>
        </p:spPr>
        <p:txBody>
          <a:bodyPr vert="horz" wrap="square" lIns="68580" tIns="34290" rIns="68580" bIns="34290" rtlCol="0">
            <a:spAutoFit/>
          </a:bodyPr>
          <a:lstStyle/>
          <a:p>
            <a:pPr>
              <a:lnSpc>
                <a:spcPct val="150000"/>
              </a:lnSpc>
              <a:spcBef>
                <a:spcPct val="20000"/>
              </a:spcBef>
            </a:pPr>
            <a:r>
              <a:rPr lang="zh-CN" altLang="en-US" sz="1200" dirty="0">
                <a:solidFill>
                  <a:schemeClr val="tx1"/>
                </a:solidFill>
                <a:latin typeface="+mn-ea"/>
              </a:rPr>
              <a:t>摄像机输出的视频信号的分辨率通常有以下几种。</a:t>
            </a:r>
          </a:p>
          <a:p>
            <a:pPr marL="285750" indent="-285750">
              <a:lnSpc>
                <a:spcPct val="150000"/>
              </a:lnSpc>
              <a:spcBef>
                <a:spcPct val="20000"/>
              </a:spcBef>
              <a:buFont typeface="Wingdings" pitchFamily="2" charset="2"/>
              <a:buChar char="Ø"/>
            </a:pPr>
            <a:r>
              <a:rPr lang="en-US" altLang="zh-CN" sz="1200" dirty="0">
                <a:solidFill>
                  <a:schemeClr val="tx1"/>
                </a:solidFill>
                <a:latin typeface="+mn-ea"/>
              </a:rPr>
              <a:t>QGIF:192*144	</a:t>
            </a:r>
          </a:p>
          <a:p>
            <a:pPr marL="285750" indent="-285750">
              <a:lnSpc>
                <a:spcPct val="150000"/>
              </a:lnSpc>
              <a:spcBef>
                <a:spcPct val="20000"/>
              </a:spcBef>
              <a:buFont typeface="Wingdings" pitchFamily="2" charset="2"/>
              <a:buChar char="Ø"/>
            </a:pPr>
            <a:r>
              <a:rPr lang="en-US" altLang="zh-CN" sz="1200" dirty="0">
                <a:solidFill>
                  <a:schemeClr val="tx1"/>
                </a:solidFill>
                <a:latin typeface="+mn-ea"/>
              </a:rPr>
              <a:t>GIF:320*288 </a:t>
            </a:r>
          </a:p>
          <a:p>
            <a:pPr marL="285750" indent="-285750">
              <a:lnSpc>
                <a:spcPct val="150000"/>
              </a:lnSpc>
              <a:spcBef>
                <a:spcPct val="20000"/>
              </a:spcBef>
              <a:buFont typeface="Wingdings" pitchFamily="2" charset="2"/>
              <a:buChar char="Ø"/>
            </a:pPr>
            <a:r>
              <a:rPr lang="en-US" altLang="zh-CN" sz="1200" dirty="0">
                <a:solidFill>
                  <a:schemeClr val="tx1"/>
                </a:solidFill>
                <a:latin typeface="+mn-ea"/>
              </a:rPr>
              <a:t>FIELD:720*288 </a:t>
            </a:r>
          </a:p>
          <a:p>
            <a:pPr marL="285750" indent="-285750">
              <a:lnSpc>
                <a:spcPct val="150000"/>
              </a:lnSpc>
              <a:spcBef>
                <a:spcPct val="20000"/>
              </a:spcBef>
              <a:buFont typeface="Wingdings" pitchFamily="2" charset="2"/>
              <a:buChar char="Ø"/>
            </a:pPr>
            <a:r>
              <a:rPr lang="zh-CN" altLang="en-US" sz="1200" dirty="0">
                <a:solidFill>
                  <a:schemeClr val="tx1"/>
                </a:solidFill>
                <a:latin typeface="+mn-ea"/>
              </a:rPr>
              <a:t>标清：</a:t>
            </a:r>
            <a:r>
              <a:rPr lang="en-US" altLang="zh-CN" sz="1200" dirty="0">
                <a:solidFill>
                  <a:schemeClr val="tx1"/>
                </a:solidFill>
                <a:latin typeface="+mn-ea"/>
              </a:rPr>
              <a:t>D1:720*576</a:t>
            </a:r>
            <a:r>
              <a:rPr lang="zh-CN" altLang="en-US" sz="1200" dirty="0">
                <a:solidFill>
                  <a:schemeClr val="tx1"/>
                </a:solidFill>
                <a:latin typeface="+mn-ea"/>
              </a:rPr>
              <a:t>（</a:t>
            </a:r>
            <a:r>
              <a:rPr lang="en-US" altLang="zh-CN" sz="1200" dirty="0">
                <a:solidFill>
                  <a:schemeClr val="tx1"/>
                </a:solidFill>
                <a:latin typeface="+mn-ea"/>
              </a:rPr>
              <a:t>41.5</a:t>
            </a:r>
            <a:r>
              <a:rPr lang="zh-CN" altLang="en-US" sz="1200" dirty="0">
                <a:solidFill>
                  <a:schemeClr val="tx1"/>
                </a:solidFill>
                <a:latin typeface="+mn-ea"/>
              </a:rPr>
              <a:t>万）</a:t>
            </a:r>
          </a:p>
          <a:p>
            <a:pPr marL="285750" indent="-285750">
              <a:lnSpc>
                <a:spcPct val="150000"/>
              </a:lnSpc>
              <a:spcBef>
                <a:spcPct val="20000"/>
              </a:spcBef>
              <a:buFont typeface="Wingdings" pitchFamily="2" charset="2"/>
              <a:buChar char="Ø"/>
            </a:pPr>
            <a:r>
              <a:rPr lang="zh-CN" altLang="en-US" sz="1200" dirty="0">
                <a:solidFill>
                  <a:schemeClr val="tx1"/>
                </a:solidFill>
                <a:latin typeface="+mn-ea"/>
              </a:rPr>
              <a:t>高清：分辨率在</a:t>
            </a:r>
            <a:r>
              <a:rPr lang="en-US" altLang="zh-CN" sz="1200" dirty="0">
                <a:solidFill>
                  <a:schemeClr val="tx1"/>
                </a:solidFill>
                <a:latin typeface="+mn-ea"/>
              </a:rPr>
              <a:t>720*576</a:t>
            </a:r>
            <a:r>
              <a:rPr lang="zh-CN" altLang="en-US" sz="1200" dirty="0">
                <a:solidFill>
                  <a:schemeClr val="tx1"/>
                </a:solidFill>
                <a:latin typeface="+mn-ea"/>
              </a:rPr>
              <a:t>以上的，一般是</a:t>
            </a:r>
            <a:r>
              <a:rPr lang="en-US" altLang="zh-CN" sz="1200" dirty="0">
                <a:solidFill>
                  <a:schemeClr val="tx1"/>
                </a:solidFill>
                <a:latin typeface="+mn-ea"/>
              </a:rPr>
              <a:t>1280*720</a:t>
            </a:r>
            <a:r>
              <a:rPr lang="zh-CN" altLang="en-US" sz="1200" dirty="0">
                <a:solidFill>
                  <a:schemeClr val="tx1"/>
                </a:solidFill>
                <a:latin typeface="+mn-ea"/>
              </a:rPr>
              <a:t>（</a:t>
            </a:r>
            <a:r>
              <a:rPr lang="en-US" altLang="zh-CN" sz="1200" dirty="0">
                <a:solidFill>
                  <a:schemeClr val="tx1"/>
                </a:solidFill>
                <a:latin typeface="+mn-ea"/>
              </a:rPr>
              <a:t>92.2</a:t>
            </a:r>
            <a:r>
              <a:rPr lang="zh-CN" altLang="en-US" sz="1200" dirty="0">
                <a:solidFill>
                  <a:schemeClr val="tx1"/>
                </a:solidFill>
                <a:latin typeface="+mn-ea"/>
              </a:rPr>
              <a:t>万）</a:t>
            </a:r>
          </a:p>
          <a:p>
            <a:pPr marL="285750" indent="-285750">
              <a:lnSpc>
                <a:spcPct val="150000"/>
              </a:lnSpc>
              <a:spcBef>
                <a:spcPct val="20000"/>
              </a:spcBef>
              <a:buFont typeface="Wingdings" pitchFamily="2" charset="2"/>
              <a:buChar char="Ø"/>
            </a:pPr>
            <a:r>
              <a:rPr lang="zh-CN" altLang="en-US" sz="1200" dirty="0">
                <a:solidFill>
                  <a:schemeClr val="tx1"/>
                </a:solidFill>
                <a:latin typeface="+mn-ea"/>
              </a:rPr>
              <a:t>全高清：分辨率在</a:t>
            </a:r>
            <a:r>
              <a:rPr lang="en-US" altLang="zh-CN" sz="1200" dirty="0">
                <a:solidFill>
                  <a:schemeClr val="tx1"/>
                </a:solidFill>
                <a:latin typeface="+mn-ea"/>
              </a:rPr>
              <a:t>1920*1080</a:t>
            </a:r>
            <a:r>
              <a:rPr lang="zh-CN" altLang="en-US" sz="1200" dirty="0">
                <a:solidFill>
                  <a:schemeClr val="tx1"/>
                </a:solidFill>
                <a:latin typeface="+mn-ea"/>
              </a:rPr>
              <a:t>（</a:t>
            </a:r>
            <a:r>
              <a:rPr lang="en-US" altLang="zh-CN" sz="1200" dirty="0">
                <a:solidFill>
                  <a:schemeClr val="tx1"/>
                </a:solidFill>
                <a:latin typeface="+mn-ea"/>
              </a:rPr>
              <a:t>207.4</a:t>
            </a:r>
            <a:r>
              <a:rPr lang="zh-CN" altLang="en-US" sz="1200" dirty="0">
                <a:solidFill>
                  <a:schemeClr val="tx1"/>
                </a:solidFill>
                <a:latin typeface="+mn-ea"/>
              </a:rPr>
              <a:t>万）</a:t>
            </a:r>
          </a:p>
        </p:txBody>
      </p:sp>
      <p:sp>
        <p:nvSpPr>
          <p:cNvPr id="6" name="矩形 5"/>
          <p:cNvSpPr/>
          <p:nvPr/>
        </p:nvSpPr>
        <p:spPr>
          <a:xfrm>
            <a:off x="395288" y="771550"/>
            <a:ext cx="8280920" cy="867610"/>
          </a:xfrm>
          <a:prstGeom prst="rect">
            <a:avLst/>
          </a:prstGeom>
          <a:noFill/>
        </p:spPr>
        <p:txBody>
          <a:bodyPr vert="horz" wrap="square" lIns="68580" tIns="34290" rIns="68580" bIns="34290" rtlCol="0">
            <a:spAutoFit/>
          </a:bodyPr>
          <a:lstStyle/>
          <a:p>
            <a:pPr>
              <a:lnSpc>
                <a:spcPct val="150000"/>
              </a:lnSpc>
              <a:spcBef>
                <a:spcPct val="20000"/>
              </a:spcBef>
              <a:buFont typeface="Arial" pitchFamily="34" charset="0"/>
              <a:buNone/>
            </a:pPr>
            <a:r>
              <a:rPr lang="zh-CN" altLang="en-US" sz="1200" dirty="0">
                <a:solidFill>
                  <a:schemeClr val="tx1"/>
                </a:solidFill>
                <a:latin typeface="+mn-ea"/>
              </a:rPr>
              <a:t>图像分辨率的概念简单说就是指屏幕水平和方向垂直方向所显示的点数。比如</a:t>
            </a:r>
            <a:r>
              <a:rPr lang="en-US" altLang="zh-CN" sz="1200" dirty="0">
                <a:solidFill>
                  <a:schemeClr val="tx1"/>
                </a:solidFill>
                <a:latin typeface="+mn-ea"/>
              </a:rPr>
              <a:t>1024×728</a:t>
            </a:r>
            <a:r>
              <a:rPr lang="zh-CN" altLang="en-US" sz="1200" dirty="0">
                <a:solidFill>
                  <a:schemeClr val="tx1"/>
                </a:solidFill>
                <a:latin typeface="+mn-ea"/>
              </a:rPr>
              <a:t>，其中“</a:t>
            </a:r>
            <a:r>
              <a:rPr lang="en-US" altLang="zh-CN" sz="1200" dirty="0">
                <a:solidFill>
                  <a:schemeClr val="tx1"/>
                </a:solidFill>
                <a:latin typeface="+mn-ea"/>
              </a:rPr>
              <a:t>1024”</a:t>
            </a:r>
            <a:r>
              <a:rPr lang="zh-CN" altLang="en-US" sz="1200" dirty="0">
                <a:solidFill>
                  <a:schemeClr val="tx1"/>
                </a:solidFill>
                <a:latin typeface="+mn-ea"/>
              </a:rPr>
              <a:t>表示屏幕上水平方向显示的点数，“</a:t>
            </a:r>
            <a:r>
              <a:rPr lang="en-US" altLang="zh-CN" sz="1200" dirty="0">
                <a:solidFill>
                  <a:schemeClr val="tx1"/>
                </a:solidFill>
                <a:latin typeface="+mn-ea"/>
              </a:rPr>
              <a:t>768”</a:t>
            </a:r>
            <a:r>
              <a:rPr lang="zh-CN" altLang="en-US" sz="1200" dirty="0">
                <a:solidFill>
                  <a:schemeClr val="tx1"/>
                </a:solidFill>
                <a:latin typeface="+mn-ea"/>
              </a:rPr>
              <a:t>表示垂直方向显示的点数。分辨率越高，图像也就越清晰，且能增加屏幕上的信息容量。分辨率越高说明网络摄像机对图像的显示越清晰。</a:t>
            </a:r>
          </a:p>
        </p:txBody>
      </p:sp>
      <p:pic>
        <p:nvPicPr>
          <p:cNvPr id="3" name="图片 2"/>
          <p:cNvPicPr>
            <a:picLocks noChangeAspect="1"/>
          </p:cNvPicPr>
          <p:nvPr/>
        </p:nvPicPr>
        <p:blipFill>
          <a:blip r:embed="rId2"/>
          <a:stretch>
            <a:fillRect/>
          </a:stretch>
        </p:blipFill>
        <p:spPr>
          <a:xfrm>
            <a:off x="3972594" y="1931376"/>
            <a:ext cx="4703614" cy="2635460"/>
          </a:xfrm>
          <a:prstGeom prst="rect">
            <a:avLst/>
          </a:prstGeom>
        </p:spPr>
      </p:pic>
    </p:spTree>
    <p:extLst>
      <p:ext uri="{BB962C8B-B14F-4D97-AF65-F5344CB8AC3E}">
        <p14:creationId xmlns:p14="http://schemas.microsoft.com/office/powerpoint/2010/main" val="964202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7783" y="-3156"/>
            <a:ext cx="9144000" cy="514665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 name="标题 1"/>
          <p:cNvSpPr>
            <a:spLocks noGrp="1"/>
          </p:cNvSpPr>
          <p:nvPr>
            <p:ph type="title"/>
          </p:nvPr>
        </p:nvSpPr>
        <p:spPr/>
        <p:txBody>
          <a:bodyPr/>
          <a:lstStyle/>
          <a:p>
            <a:r>
              <a:rPr lang="zh-CN" altLang="en-US" dirty="0" smtClean="0">
                <a:solidFill>
                  <a:schemeClr val="bg1"/>
                </a:solidFill>
              </a:rPr>
              <a:t>最低照度</a:t>
            </a:r>
            <a:endParaRPr lang="zh-CN" altLang="en-US" dirty="0">
              <a:solidFill>
                <a:schemeClr val="bg1"/>
              </a:solidFill>
            </a:endParaRPr>
          </a:p>
        </p:txBody>
      </p:sp>
      <p:sp>
        <p:nvSpPr>
          <p:cNvPr id="3" name="文本占位符 2"/>
          <p:cNvSpPr>
            <a:spLocks noGrp="1"/>
          </p:cNvSpPr>
          <p:nvPr>
            <p:ph type="body" sz="half" idx="13"/>
          </p:nvPr>
        </p:nvSpPr>
        <p:spPr>
          <a:xfrm>
            <a:off x="395288" y="820611"/>
            <a:ext cx="8353176" cy="900246"/>
          </a:xfrm>
          <a:noFill/>
        </p:spPr>
        <p:txBody>
          <a:bodyPr vert="horz" wrap="square" lIns="68580" tIns="34290" rIns="68580" bIns="34290" rtlCol="0">
            <a:spAutoFit/>
          </a:bodyPr>
          <a:lstStyle/>
          <a:p>
            <a:pPr>
              <a:lnSpc>
                <a:spcPct val="150000"/>
              </a:lnSpc>
            </a:pPr>
            <a:r>
              <a:rPr lang="zh-CN" altLang="en-US" dirty="0">
                <a:solidFill>
                  <a:schemeClr val="bg1"/>
                </a:solidFill>
              </a:rPr>
              <a:t>摄像机拍摄出可用品质的图像所需的最少光亮。单位以 </a:t>
            </a:r>
            <a:r>
              <a:rPr lang="en-US" altLang="zh-CN" dirty="0">
                <a:solidFill>
                  <a:schemeClr val="bg1"/>
                </a:solidFill>
              </a:rPr>
              <a:t>lux (lx) </a:t>
            </a:r>
            <a:r>
              <a:rPr lang="zh-CN" altLang="en-US" dirty="0">
                <a:solidFill>
                  <a:schemeClr val="bg1"/>
                </a:solidFill>
              </a:rPr>
              <a:t>表示，用来衡量光的强弱。一般而言，只要未过度曝光，场景中的光线越多，图像质量就会越好。如果光线不足，图像将会变得粗糙暗淡。最低照度值越小表明摄像机夜间的表现力越强。</a:t>
            </a:r>
          </a:p>
        </p:txBody>
      </p:sp>
      <p:grpSp>
        <p:nvGrpSpPr>
          <p:cNvPr id="4" name="组合 3"/>
          <p:cNvGrpSpPr/>
          <p:nvPr/>
        </p:nvGrpSpPr>
        <p:grpSpPr>
          <a:xfrm flipH="1">
            <a:off x="1132393" y="1682120"/>
            <a:ext cx="6967999" cy="3409910"/>
            <a:chOff x="35496" y="1140997"/>
            <a:chExt cx="8712968" cy="4313258"/>
          </a:xfrm>
        </p:grpSpPr>
        <p:sp>
          <p:nvSpPr>
            <p:cNvPr id="5" name="Oval 5"/>
            <p:cNvSpPr>
              <a:spLocks noChangeArrowheads="1"/>
            </p:cNvSpPr>
            <p:nvPr/>
          </p:nvSpPr>
          <p:spPr bwMode="auto">
            <a:xfrm>
              <a:off x="7003825" y="1140997"/>
              <a:ext cx="973138" cy="973137"/>
            </a:xfrm>
            <a:prstGeom prst="ellipse">
              <a:avLst/>
            </a:prstGeom>
            <a:solidFill>
              <a:schemeClr val="bg1">
                <a:lumMod val="95000"/>
              </a:schemeClr>
            </a:soli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6" name="Oval 20"/>
            <p:cNvSpPr>
              <a:spLocks noChangeArrowheads="1"/>
            </p:cNvSpPr>
            <p:nvPr/>
          </p:nvSpPr>
          <p:spPr bwMode="auto">
            <a:xfrm>
              <a:off x="5869558" y="1795117"/>
              <a:ext cx="973137" cy="973137"/>
            </a:xfrm>
            <a:prstGeom prst="ellipse">
              <a:avLst/>
            </a:prstGeom>
            <a:solidFill>
              <a:schemeClr val="bg1">
                <a:lumMod val="85000"/>
              </a:schemeClr>
            </a:soli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nvGrpSpPr>
            <p:cNvPr id="7" name="Group 21"/>
            <p:cNvGrpSpPr>
              <a:grpSpLocks/>
            </p:cNvGrpSpPr>
            <p:nvPr/>
          </p:nvGrpSpPr>
          <p:grpSpPr bwMode="auto">
            <a:xfrm>
              <a:off x="5950429" y="1782773"/>
              <a:ext cx="811394" cy="265401"/>
              <a:chOff x="1431" y="1843"/>
              <a:chExt cx="907" cy="296"/>
            </a:xfrm>
          </p:grpSpPr>
          <p:sp>
            <p:nvSpPr>
              <p:cNvPr id="47" name="Freeform 22"/>
              <p:cNvSpPr>
                <a:spLocks/>
              </p:cNvSpPr>
              <p:nvPr/>
            </p:nvSpPr>
            <p:spPr bwMode="auto">
              <a:xfrm>
                <a:off x="1431" y="1843"/>
                <a:ext cx="907" cy="296"/>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p:spPr>
            <p:txBody>
              <a:bodyPr wrap="none" anchor="ctr"/>
              <a:lstStyle/>
              <a:p>
                <a:pPr latinLnBrk="1">
                  <a:defRPr/>
                </a:pPr>
                <a:endParaRPr kumimoji="1" lang="zh-CN" altLang="en-US" sz="1400" b="1">
                  <a:solidFill>
                    <a:srgbClr val="000000"/>
                  </a:solidFill>
                  <a:latin typeface="굴림" charset="-127"/>
                  <a:ea typeface="굴림" charset="-127"/>
                </a:endParaRPr>
              </a:p>
            </p:txBody>
          </p:sp>
          <p:sp>
            <p:nvSpPr>
              <p:cNvPr id="48" name="Oval 23"/>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grpSp>
          <p:nvGrpSpPr>
            <p:cNvPr id="8" name="Group 6"/>
            <p:cNvGrpSpPr>
              <a:grpSpLocks/>
            </p:cNvGrpSpPr>
            <p:nvPr/>
          </p:nvGrpSpPr>
          <p:grpSpPr bwMode="auto">
            <a:xfrm>
              <a:off x="7085143" y="1167805"/>
              <a:ext cx="811395" cy="265401"/>
              <a:chOff x="1431" y="1843"/>
              <a:chExt cx="907" cy="296"/>
            </a:xfrm>
          </p:grpSpPr>
          <p:sp>
            <p:nvSpPr>
              <p:cNvPr id="45" name="Freeform 7"/>
              <p:cNvSpPr>
                <a:spLocks/>
              </p:cNvSpPr>
              <p:nvPr/>
            </p:nvSpPr>
            <p:spPr bwMode="auto">
              <a:xfrm>
                <a:off x="1431" y="1843"/>
                <a:ext cx="907" cy="296"/>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p:spPr>
            <p:txBody>
              <a:bodyPr wrap="none" anchor="ctr"/>
              <a:lstStyle/>
              <a:p>
                <a:pPr latinLnBrk="1">
                  <a:defRPr/>
                </a:pPr>
                <a:endParaRPr kumimoji="1" lang="zh-CN" altLang="en-US" sz="1400" b="1">
                  <a:solidFill>
                    <a:srgbClr val="000000"/>
                  </a:solidFill>
                  <a:latin typeface="굴림" charset="-127"/>
                  <a:ea typeface="굴림" charset="-127"/>
                </a:endParaRPr>
              </a:p>
            </p:txBody>
          </p:sp>
          <p:sp>
            <p:nvSpPr>
              <p:cNvPr id="46" name="Oval 8"/>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sp>
          <p:nvSpPr>
            <p:cNvPr id="9" name="Oval 5"/>
            <p:cNvSpPr>
              <a:spLocks noChangeArrowheads="1"/>
            </p:cNvSpPr>
            <p:nvPr/>
          </p:nvSpPr>
          <p:spPr bwMode="auto">
            <a:xfrm>
              <a:off x="2413571" y="3738217"/>
              <a:ext cx="973138" cy="973137"/>
            </a:xfrm>
            <a:prstGeom prst="ellipse">
              <a:avLst/>
            </a:prstGeom>
            <a:solidFill>
              <a:schemeClr val="tx1">
                <a:lumMod val="85000"/>
                <a:lumOff val="15000"/>
              </a:schemeClr>
            </a:soli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nvGrpSpPr>
            <p:cNvPr id="10" name="Group 6"/>
            <p:cNvGrpSpPr>
              <a:grpSpLocks/>
            </p:cNvGrpSpPr>
            <p:nvPr/>
          </p:nvGrpSpPr>
          <p:grpSpPr bwMode="auto">
            <a:xfrm>
              <a:off x="2494889" y="3765025"/>
              <a:ext cx="811395" cy="265401"/>
              <a:chOff x="1431" y="1843"/>
              <a:chExt cx="907" cy="296"/>
            </a:xfrm>
          </p:grpSpPr>
          <p:sp>
            <p:nvSpPr>
              <p:cNvPr id="43" name="Freeform 7"/>
              <p:cNvSpPr>
                <a:spLocks/>
              </p:cNvSpPr>
              <p:nvPr/>
            </p:nvSpPr>
            <p:spPr bwMode="auto">
              <a:xfrm>
                <a:off x="1431" y="1843"/>
                <a:ext cx="907" cy="296"/>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p:spPr>
            <p:txBody>
              <a:bodyPr wrap="none" anchor="ctr"/>
              <a:lstStyle/>
              <a:p>
                <a:pPr latinLnBrk="1">
                  <a:defRPr/>
                </a:pPr>
                <a:endParaRPr kumimoji="1" lang="zh-CN" altLang="en-US" sz="1400" b="1">
                  <a:solidFill>
                    <a:srgbClr val="000000"/>
                  </a:solidFill>
                  <a:latin typeface="굴림" charset="-127"/>
                  <a:ea typeface="굴림" charset="-127"/>
                </a:endParaRPr>
              </a:p>
            </p:txBody>
          </p:sp>
          <p:sp>
            <p:nvSpPr>
              <p:cNvPr id="44" name="Oval 8"/>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sp>
          <p:nvSpPr>
            <p:cNvPr id="11" name="Oval 10"/>
            <p:cNvSpPr>
              <a:spLocks noChangeArrowheads="1"/>
            </p:cNvSpPr>
            <p:nvPr/>
          </p:nvSpPr>
          <p:spPr bwMode="auto">
            <a:xfrm>
              <a:off x="3564509" y="3088929"/>
              <a:ext cx="973137" cy="973138"/>
            </a:xfrm>
            <a:prstGeom prst="ellipse">
              <a:avLst/>
            </a:prstGeom>
            <a:solidFill>
              <a:schemeClr val="tx1">
                <a:lumMod val="65000"/>
                <a:lumOff val="35000"/>
              </a:schemeClr>
            </a:soli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nvGrpSpPr>
            <p:cNvPr id="12" name="Group 11"/>
            <p:cNvGrpSpPr>
              <a:grpSpLocks/>
            </p:cNvGrpSpPr>
            <p:nvPr/>
          </p:nvGrpSpPr>
          <p:grpSpPr bwMode="auto">
            <a:xfrm>
              <a:off x="3645827" y="3115737"/>
              <a:ext cx="811394" cy="265401"/>
              <a:chOff x="1431" y="1843"/>
              <a:chExt cx="907" cy="296"/>
            </a:xfrm>
          </p:grpSpPr>
          <p:sp>
            <p:nvSpPr>
              <p:cNvPr id="41" name="Freeform 12"/>
              <p:cNvSpPr>
                <a:spLocks/>
              </p:cNvSpPr>
              <p:nvPr/>
            </p:nvSpPr>
            <p:spPr bwMode="auto">
              <a:xfrm>
                <a:off x="1431" y="1843"/>
                <a:ext cx="907" cy="296"/>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p:spPr>
            <p:txBody>
              <a:bodyPr wrap="none" anchor="ctr"/>
              <a:lstStyle/>
              <a:p>
                <a:pPr latinLnBrk="1">
                  <a:defRPr/>
                </a:pPr>
                <a:endParaRPr kumimoji="1" lang="zh-CN" altLang="en-US" sz="1400" b="1">
                  <a:solidFill>
                    <a:srgbClr val="000000"/>
                  </a:solidFill>
                  <a:latin typeface="굴림" charset="-127"/>
                  <a:ea typeface="굴림" charset="-127"/>
                </a:endParaRPr>
              </a:p>
            </p:txBody>
          </p:sp>
          <p:sp>
            <p:nvSpPr>
              <p:cNvPr id="42" name="Oval 13"/>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sp>
          <p:nvSpPr>
            <p:cNvPr id="13" name="Oval 15"/>
            <p:cNvSpPr>
              <a:spLocks noChangeArrowheads="1"/>
            </p:cNvSpPr>
            <p:nvPr/>
          </p:nvSpPr>
          <p:spPr bwMode="auto">
            <a:xfrm>
              <a:off x="4715446" y="2441229"/>
              <a:ext cx="973138" cy="973138"/>
            </a:xfrm>
            <a:prstGeom prst="ellipse">
              <a:avLst/>
            </a:prstGeom>
            <a:solidFill>
              <a:schemeClr val="bg1">
                <a:lumMod val="65000"/>
              </a:schemeClr>
            </a:soli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nvGrpSpPr>
            <p:cNvPr id="14" name="Group 16"/>
            <p:cNvGrpSpPr>
              <a:grpSpLocks/>
            </p:cNvGrpSpPr>
            <p:nvPr/>
          </p:nvGrpSpPr>
          <p:grpSpPr bwMode="auto">
            <a:xfrm>
              <a:off x="4796764" y="2468037"/>
              <a:ext cx="811395" cy="265401"/>
              <a:chOff x="1431" y="1843"/>
              <a:chExt cx="907" cy="296"/>
            </a:xfrm>
          </p:grpSpPr>
          <p:sp>
            <p:nvSpPr>
              <p:cNvPr id="39" name="Freeform 17"/>
              <p:cNvSpPr>
                <a:spLocks/>
              </p:cNvSpPr>
              <p:nvPr/>
            </p:nvSpPr>
            <p:spPr bwMode="auto">
              <a:xfrm>
                <a:off x="1431" y="1843"/>
                <a:ext cx="907" cy="296"/>
              </a:xfrm>
              <a:custGeom>
                <a:avLst/>
                <a:gdLst>
                  <a:gd name="T0" fmla="*/ 0 w 4756"/>
                  <a:gd name="T1" fmla="*/ 1576 h 1576"/>
                  <a:gd name="T2" fmla="*/ 50 w 4756"/>
                  <a:gd name="T3" fmla="*/ 1462 h 1576"/>
                  <a:gd name="T4" fmla="*/ 108 w 4756"/>
                  <a:gd name="T5" fmla="*/ 1350 h 1576"/>
                  <a:gd name="T6" fmla="*/ 170 w 4756"/>
                  <a:gd name="T7" fmla="*/ 1242 h 1576"/>
                  <a:gd name="T8" fmla="*/ 238 w 4756"/>
                  <a:gd name="T9" fmla="*/ 1138 h 1576"/>
                  <a:gd name="T10" fmla="*/ 310 w 4756"/>
                  <a:gd name="T11" fmla="*/ 1036 h 1576"/>
                  <a:gd name="T12" fmla="*/ 386 w 4756"/>
                  <a:gd name="T13" fmla="*/ 940 h 1576"/>
                  <a:gd name="T14" fmla="*/ 468 w 4756"/>
                  <a:gd name="T15" fmla="*/ 846 h 1576"/>
                  <a:gd name="T16" fmla="*/ 552 w 4756"/>
                  <a:gd name="T17" fmla="*/ 756 h 1576"/>
                  <a:gd name="T18" fmla="*/ 596 w 4756"/>
                  <a:gd name="T19" fmla="*/ 712 h 1576"/>
                  <a:gd name="T20" fmla="*/ 688 w 4756"/>
                  <a:gd name="T21" fmla="*/ 630 h 1576"/>
                  <a:gd name="T22" fmla="*/ 784 w 4756"/>
                  <a:gd name="T23" fmla="*/ 550 h 1576"/>
                  <a:gd name="T24" fmla="*/ 884 w 4756"/>
                  <a:gd name="T25" fmla="*/ 476 h 1576"/>
                  <a:gd name="T26" fmla="*/ 986 w 4756"/>
                  <a:gd name="T27" fmla="*/ 406 h 1576"/>
                  <a:gd name="T28" fmla="*/ 1092 w 4756"/>
                  <a:gd name="T29" fmla="*/ 342 h 1576"/>
                  <a:gd name="T30" fmla="*/ 1202 w 4756"/>
                  <a:gd name="T31" fmla="*/ 282 h 1576"/>
                  <a:gd name="T32" fmla="*/ 1316 w 4756"/>
                  <a:gd name="T33" fmla="*/ 228 h 1576"/>
                  <a:gd name="T34" fmla="*/ 1374 w 4756"/>
                  <a:gd name="T35" fmla="*/ 202 h 1576"/>
                  <a:gd name="T36" fmla="*/ 1490 w 4756"/>
                  <a:gd name="T37" fmla="*/ 156 h 1576"/>
                  <a:gd name="T38" fmla="*/ 1610 w 4756"/>
                  <a:gd name="T39" fmla="*/ 116 h 1576"/>
                  <a:gd name="T40" fmla="*/ 1732 w 4756"/>
                  <a:gd name="T41" fmla="*/ 80 h 1576"/>
                  <a:gd name="T42" fmla="*/ 1858 w 4756"/>
                  <a:gd name="T43" fmla="*/ 52 h 1576"/>
                  <a:gd name="T44" fmla="*/ 1984 w 4756"/>
                  <a:gd name="T45" fmla="*/ 30 h 1576"/>
                  <a:gd name="T46" fmla="*/ 2114 w 4756"/>
                  <a:gd name="T47" fmla="*/ 12 h 1576"/>
                  <a:gd name="T48" fmla="*/ 2246 w 4756"/>
                  <a:gd name="T49" fmla="*/ 2 h 1576"/>
                  <a:gd name="T50" fmla="*/ 2378 w 4756"/>
                  <a:gd name="T51" fmla="*/ 0 h 1576"/>
                  <a:gd name="T52" fmla="*/ 2444 w 4756"/>
                  <a:gd name="T53" fmla="*/ 0 h 1576"/>
                  <a:gd name="T54" fmla="*/ 2576 w 4756"/>
                  <a:gd name="T55" fmla="*/ 8 h 1576"/>
                  <a:gd name="T56" fmla="*/ 2706 w 4756"/>
                  <a:gd name="T57" fmla="*/ 20 h 1576"/>
                  <a:gd name="T58" fmla="*/ 2834 w 4756"/>
                  <a:gd name="T59" fmla="*/ 40 h 1576"/>
                  <a:gd name="T60" fmla="*/ 2962 w 4756"/>
                  <a:gd name="T61" fmla="*/ 66 h 1576"/>
                  <a:gd name="T62" fmla="*/ 3084 w 4756"/>
                  <a:gd name="T63" fmla="*/ 98 h 1576"/>
                  <a:gd name="T64" fmla="*/ 3206 w 4756"/>
                  <a:gd name="T65" fmla="*/ 136 h 1576"/>
                  <a:gd name="T66" fmla="*/ 3324 w 4756"/>
                  <a:gd name="T67" fmla="*/ 178 h 1576"/>
                  <a:gd name="T68" fmla="*/ 3382 w 4756"/>
                  <a:gd name="T69" fmla="*/ 202 h 1576"/>
                  <a:gd name="T70" fmla="*/ 3498 w 4756"/>
                  <a:gd name="T71" fmla="*/ 254 h 1576"/>
                  <a:gd name="T72" fmla="*/ 3608 w 4756"/>
                  <a:gd name="T73" fmla="*/ 312 h 1576"/>
                  <a:gd name="T74" fmla="*/ 3716 w 4756"/>
                  <a:gd name="T75" fmla="*/ 374 h 1576"/>
                  <a:gd name="T76" fmla="*/ 3822 w 4756"/>
                  <a:gd name="T77" fmla="*/ 440 h 1576"/>
                  <a:gd name="T78" fmla="*/ 3922 w 4756"/>
                  <a:gd name="T79" fmla="*/ 512 h 1576"/>
                  <a:gd name="T80" fmla="*/ 4020 w 4756"/>
                  <a:gd name="T81" fmla="*/ 590 h 1576"/>
                  <a:gd name="T82" fmla="*/ 4114 w 4756"/>
                  <a:gd name="T83" fmla="*/ 670 h 1576"/>
                  <a:gd name="T84" fmla="*/ 4204 w 4756"/>
                  <a:gd name="T85" fmla="*/ 756 h 1576"/>
                  <a:gd name="T86" fmla="*/ 4246 w 4756"/>
                  <a:gd name="T87" fmla="*/ 800 h 1576"/>
                  <a:gd name="T88" fmla="*/ 4330 w 4756"/>
                  <a:gd name="T89" fmla="*/ 892 h 1576"/>
                  <a:gd name="T90" fmla="*/ 4410 w 4756"/>
                  <a:gd name="T91" fmla="*/ 988 h 1576"/>
                  <a:gd name="T92" fmla="*/ 4484 w 4756"/>
                  <a:gd name="T93" fmla="*/ 1086 h 1576"/>
                  <a:gd name="T94" fmla="*/ 4552 w 4756"/>
                  <a:gd name="T95" fmla="*/ 1190 h 1576"/>
                  <a:gd name="T96" fmla="*/ 4618 w 4756"/>
                  <a:gd name="T97" fmla="*/ 1296 h 1576"/>
                  <a:gd name="T98" fmla="*/ 4678 w 4756"/>
                  <a:gd name="T99" fmla="*/ 1406 h 1576"/>
                  <a:gd name="T100" fmla="*/ 4732 w 4756"/>
                  <a:gd name="T101" fmla="*/ 1518 h 1576"/>
                  <a:gd name="T102" fmla="*/ 0 w 4756"/>
                  <a:gd name="T103" fmla="*/ 1576 h 1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chemeClr val="bg1">
                      <a:alpha val="75000"/>
                    </a:schemeClr>
                  </a:gs>
                  <a:gs pos="100000">
                    <a:schemeClr val="bg1">
                      <a:gamma/>
                      <a:tint val="0"/>
                      <a:invGamma/>
                      <a:alpha val="0"/>
                    </a:schemeClr>
                  </a:gs>
                </a:gsLst>
                <a:lin ang="5400000" scaled="1"/>
              </a:gradFill>
              <a:ln>
                <a:noFill/>
              </a:ln>
              <a:effectLst/>
              <a:extLst/>
            </p:spPr>
            <p:txBody>
              <a:bodyPr wrap="none" anchor="ctr"/>
              <a:lstStyle/>
              <a:p>
                <a:pPr latinLnBrk="1">
                  <a:defRPr/>
                </a:pPr>
                <a:endParaRPr kumimoji="1" lang="zh-CN" altLang="en-US" sz="1400" b="1">
                  <a:solidFill>
                    <a:srgbClr val="000000"/>
                  </a:solidFill>
                  <a:latin typeface="굴림" charset="-127"/>
                  <a:ea typeface="굴림" charset="-127"/>
                </a:endParaRPr>
              </a:p>
            </p:txBody>
          </p:sp>
          <p:sp>
            <p:nvSpPr>
              <p:cNvPr id="40" name="Oval 18"/>
              <p:cNvSpPr>
                <a:spLocks noChangeArrowheads="1"/>
              </p:cNvSpPr>
              <p:nvPr/>
            </p:nvSpPr>
            <p:spPr bwMode="auto">
              <a:xfrm>
                <a:off x="1771" y="1843"/>
                <a:ext cx="227" cy="204"/>
              </a:xfrm>
              <a:prstGeom prst="ellipse">
                <a:avLst/>
              </a:prstGeom>
              <a:gradFill rotWithShape="1">
                <a:gsLst>
                  <a:gs pos="0">
                    <a:schemeClr val="bg1"/>
                  </a:gs>
                  <a:gs pos="100000">
                    <a:srgbClr val="67ABF5">
                      <a:alpha val="0"/>
                    </a:srgbClr>
                  </a:gs>
                </a:gsLst>
                <a:path path="shape">
                  <a:fillToRect l="50000" t="50000" r="50000" b="50000"/>
                </a:path>
              </a:gradFill>
              <a:ln w="9525">
                <a:no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grpSp>
        <p:sp>
          <p:nvSpPr>
            <p:cNvPr id="15" name="Freeform 30"/>
            <p:cNvSpPr>
              <a:spLocks/>
            </p:cNvSpPr>
            <p:nvPr/>
          </p:nvSpPr>
          <p:spPr bwMode="auto">
            <a:xfrm>
              <a:off x="3493071" y="4098579"/>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25400">
              <a:solidFill>
                <a:srgbClr val="9E9E9E"/>
              </a:solid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16" name="Freeform 31"/>
            <p:cNvSpPr>
              <a:spLocks/>
            </p:cNvSpPr>
            <p:nvPr/>
          </p:nvSpPr>
          <p:spPr bwMode="auto">
            <a:xfrm>
              <a:off x="4644009" y="3449292"/>
              <a:ext cx="1152525"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25400">
              <a:solidFill>
                <a:srgbClr val="9E9E9E"/>
              </a:solid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17" name="Freeform 32"/>
            <p:cNvSpPr>
              <a:spLocks/>
            </p:cNvSpPr>
            <p:nvPr/>
          </p:nvSpPr>
          <p:spPr bwMode="auto">
            <a:xfrm>
              <a:off x="5796534" y="2801592"/>
              <a:ext cx="1288609"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25400">
              <a:solidFill>
                <a:srgbClr val="9E9E9E"/>
              </a:solid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18" name="Freeform 33"/>
            <p:cNvSpPr>
              <a:spLocks/>
            </p:cNvSpPr>
            <p:nvPr/>
          </p:nvSpPr>
          <p:spPr bwMode="auto">
            <a:xfrm>
              <a:off x="7103905" y="2153892"/>
              <a:ext cx="1644559" cy="647700"/>
            </a:xfrm>
            <a:custGeom>
              <a:avLst/>
              <a:gdLst>
                <a:gd name="T0" fmla="*/ 0 w 726"/>
                <a:gd name="T1" fmla="*/ 408 h 408"/>
                <a:gd name="T2" fmla="*/ 0 w 726"/>
                <a:gd name="T3" fmla="*/ 0 h 408"/>
                <a:gd name="T4" fmla="*/ 726 w 726"/>
                <a:gd name="T5" fmla="*/ 0 h 408"/>
                <a:gd name="T6" fmla="*/ 0 60000 65536"/>
                <a:gd name="T7" fmla="*/ 0 60000 65536"/>
                <a:gd name="T8" fmla="*/ 0 60000 65536"/>
                <a:gd name="T9" fmla="*/ 0 w 726"/>
                <a:gd name="T10" fmla="*/ 0 h 408"/>
                <a:gd name="T11" fmla="*/ 726 w 726"/>
                <a:gd name="T12" fmla="*/ 408 h 408"/>
              </a:gdLst>
              <a:ahLst/>
              <a:cxnLst>
                <a:cxn ang="T6">
                  <a:pos x="T0" y="T1"/>
                </a:cxn>
                <a:cxn ang="T7">
                  <a:pos x="T2" y="T3"/>
                </a:cxn>
                <a:cxn ang="T8">
                  <a:pos x="T4" y="T5"/>
                </a:cxn>
              </a:cxnLst>
              <a:rect l="T9" t="T10" r="T11" b="T12"/>
              <a:pathLst>
                <a:path w="726" h="408">
                  <a:moveTo>
                    <a:pt x="0" y="408"/>
                  </a:moveTo>
                  <a:lnTo>
                    <a:pt x="0" y="0"/>
                  </a:lnTo>
                  <a:lnTo>
                    <a:pt x="726" y="0"/>
                  </a:lnTo>
                </a:path>
              </a:pathLst>
            </a:custGeom>
            <a:noFill/>
            <a:ln w="25400">
              <a:solidFill>
                <a:srgbClr val="9E9E9E"/>
              </a:solidFill>
              <a:round/>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19" name="Line 34"/>
            <p:cNvSpPr>
              <a:spLocks noChangeShapeType="1"/>
            </p:cNvSpPr>
            <p:nvPr/>
          </p:nvSpPr>
          <p:spPr bwMode="auto">
            <a:xfrm flipH="1">
              <a:off x="2162747" y="4746279"/>
              <a:ext cx="1330324" cy="0"/>
            </a:xfrm>
            <a:prstGeom prst="line">
              <a:avLst/>
            </a:prstGeom>
            <a:noFill/>
            <a:ln w="25400">
              <a:solidFill>
                <a:srgbClr val="9E9E9E"/>
              </a:solidFill>
              <a:round/>
              <a:headEnd/>
              <a:tailEnd/>
            </a:ln>
          </p:spPr>
          <p:txBody>
            <a:bodyPr wrap="none" anchor="ctr"/>
            <a:lstStyle/>
            <a:p>
              <a:endParaRPr lang="zh-CN" altLang="en-US" sz="1400" b="1"/>
            </a:p>
          </p:txBody>
        </p:sp>
        <p:sp>
          <p:nvSpPr>
            <p:cNvPr id="20" name="Freeform 35"/>
            <p:cNvSpPr>
              <a:spLocks/>
            </p:cNvSpPr>
            <p:nvPr/>
          </p:nvSpPr>
          <p:spPr bwMode="auto">
            <a:xfrm rot="16200000">
              <a:off x="1721422" y="4070004"/>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54999"/>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1" name="Freeform 36"/>
            <p:cNvSpPr>
              <a:spLocks/>
            </p:cNvSpPr>
            <p:nvPr/>
          </p:nvSpPr>
          <p:spPr bwMode="auto">
            <a:xfrm rot="16200000">
              <a:off x="1324547" y="4070004"/>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45000"/>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2" name="Freeform 37"/>
            <p:cNvSpPr>
              <a:spLocks/>
            </p:cNvSpPr>
            <p:nvPr/>
          </p:nvSpPr>
          <p:spPr bwMode="auto">
            <a:xfrm rot="16200000">
              <a:off x="929259" y="4070004"/>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35001"/>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3" name="Freeform 38"/>
            <p:cNvSpPr>
              <a:spLocks/>
            </p:cNvSpPr>
            <p:nvPr/>
          </p:nvSpPr>
          <p:spPr bwMode="auto">
            <a:xfrm rot="16200000">
              <a:off x="532384" y="4070004"/>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25000"/>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4" name="Freeform 39"/>
            <p:cNvSpPr>
              <a:spLocks/>
            </p:cNvSpPr>
            <p:nvPr/>
          </p:nvSpPr>
          <p:spPr bwMode="auto">
            <a:xfrm rot="16200000">
              <a:off x="135509" y="4070004"/>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14998"/>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5" name="Freeform 40"/>
            <p:cNvSpPr>
              <a:spLocks/>
            </p:cNvSpPr>
            <p:nvPr/>
          </p:nvSpPr>
          <p:spPr bwMode="auto">
            <a:xfrm rot="16200000">
              <a:off x="-261366" y="4055716"/>
              <a:ext cx="882650" cy="288925"/>
            </a:xfrm>
            <a:custGeom>
              <a:avLst/>
              <a:gdLst>
                <a:gd name="T0" fmla="*/ 0 w 4756"/>
                <a:gd name="T1" fmla="*/ 288925 h 1576"/>
                <a:gd name="T2" fmla="*/ 9279 w 4756"/>
                <a:gd name="T3" fmla="*/ 268026 h 1576"/>
                <a:gd name="T4" fmla="*/ 20043 w 4756"/>
                <a:gd name="T5" fmla="*/ 247493 h 1576"/>
                <a:gd name="T6" fmla="*/ 31550 w 4756"/>
                <a:gd name="T7" fmla="*/ 227693 h 1576"/>
                <a:gd name="T8" fmla="*/ 44170 w 4756"/>
                <a:gd name="T9" fmla="*/ 208627 h 1576"/>
                <a:gd name="T10" fmla="*/ 57532 w 4756"/>
                <a:gd name="T11" fmla="*/ 189928 h 1576"/>
                <a:gd name="T12" fmla="*/ 71636 w 4756"/>
                <a:gd name="T13" fmla="*/ 172328 h 1576"/>
                <a:gd name="T14" fmla="*/ 86855 w 4756"/>
                <a:gd name="T15" fmla="*/ 155096 h 1576"/>
                <a:gd name="T16" fmla="*/ 102444 w 4756"/>
                <a:gd name="T17" fmla="*/ 138596 h 1576"/>
                <a:gd name="T18" fmla="*/ 110610 w 4756"/>
                <a:gd name="T19" fmla="*/ 130530 h 1576"/>
                <a:gd name="T20" fmla="*/ 127684 w 4756"/>
                <a:gd name="T21" fmla="*/ 115497 h 1576"/>
                <a:gd name="T22" fmla="*/ 145500 w 4756"/>
                <a:gd name="T23" fmla="*/ 100830 h 1576"/>
                <a:gd name="T24" fmla="*/ 164059 w 4756"/>
                <a:gd name="T25" fmla="*/ 87264 h 1576"/>
                <a:gd name="T26" fmla="*/ 182988 w 4756"/>
                <a:gd name="T27" fmla="*/ 74431 h 1576"/>
                <a:gd name="T28" fmla="*/ 202661 w 4756"/>
                <a:gd name="T29" fmla="*/ 62698 h 1576"/>
                <a:gd name="T30" fmla="*/ 223075 w 4756"/>
                <a:gd name="T31" fmla="*/ 51699 h 1576"/>
                <a:gd name="T32" fmla="*/ 244232 w 4756"/>
                <a:gd name="T33" fmla="*/ 41799 h 1576"/>
                <a:gd name="T34" fmla="*/ 254996 w 4756"/>
                <a:gd name="T35" fmla="*/ 37032 h 1576"/>
                <a:gd name="T36" fmla="*/ 276524 w 4756"/>
                <a:gd name="T37" fmla="*/ 28599 h 1576"/>
                <a:gd name="T38" fmla="*/ 298794 w 4756"/>
                <a:gd name="T39" fmla="*/ 21266 h 1576"/>
                <a:gd name="T40" fmla="*/ 321436 w 4756"/>
                <a:gd name="T41" fmla="*/ 14666 h 1576"/>
                <a:gd name="T42" fmla="*/ 344820 w 4756"/>
                <a:gd name="T43" fmla="*/ 9533 h 1576"/>
                <a:gd name="T44" fmla="*/ 368204 w 4756"/>
                <a:gd name="T45" fmla="*/ 5500 h 1576"/>
                <a:gd name="T46" fmla="*/ 392330 w 4756"/>
                <a:gd name="T47" fmla="*/ 2200 h 1576"/>
                <a:gd name="T48" fmla="*/ 416828 w 4756"/>
                <a:gd name="T49" fmla="*/ 367 h 1576"/>
                <a:gd name="T50" fmla="*/ 441325 w 4756"/>
                <a:gd name="T51" fmla="*/ 0 h 1576"/>
                <a:gd name="T52" fmla="*/ 453574 w 4756"/>
                <a:gd name="T53" fmla="*/ 0 h 1576"/>
                <a:gd name="T54" fmla="*/ 478071 w 4756"/>
                <a:gd name="T55" fmla="*/ 1467 h 1576"/>
                <a:gd name="T56" fmla="*/ 502197 w 4756"/>
                <a:gd name="T57" fmla="*/ 3667 h 1576"/>
                <a:gd name="T58" fmla="*/ 525952 w 4756"/>
                <a:gd name="T59" fmla="*/ 7333 h 1576"/>
                <a:gd name="T60" fmla="*/ 549708 w 4756"/>
                <a:gd name="T61" fmla="*/ 12100 h 1576"/>
                <a:gd name="T62" fmla="*/ 572349 w 4756"/>
                <a:gd name="T63" fmla="*/ 17966 h 1576"/>
                <a:gd name="T64" fmla="*/ 594991 w 4756"/>
                <a:gd name="T65" fmla="*/ 24933 h 1576"/>
                <a:gd name="T66" fmla="*/ 616890 w 4756"/>
                <a:gd name="T67" fmla="*/ 32632 h 1576"/>
                <a:gd name="T68" fmla="*/ 627654 w 4756"/>
                <a:gd name="T69" fmla="*/ 37032 h 1576"/>
                <a:gd name="T70" fmla="*/ 649182 w 4756"/>
                <a:gd name="T71" fmla="*/ 46565 h 1576"/>
                <a:gd name="T72" fmla="*/ 669596 w 4756"/>
                <a:gd name="T73" fmla="*/ 57198 h 1576"/>
                <a:gd name="T74" fmla="*/ 689640 w 4756"/>
                <a:gd name="T75" fmla="*/ 68565 h 1576"/>
                <a:gd name="T76" fmla="*/ 709312 w 4756"/>
                <a:gd name="T77" fmla="*/ 80664 h 1576"/>
                <a:gd name="T78" fmla="*/ 727871 w 4756"/>
                <a:gd name="T79" fmla="*/ 93864 h 1576"/>
                <a:gd name="T80" fmla="*/ 746058 w 4756"/>
                <a:gd name="T81" fmla="*/ 108164 h 1576"/>
                <a:gd name="T82" fmla="*/ 763503 w 4756"/>
                <a:gd name="T83" fmla="*/ 122830 h 1576"/>
                <a:gd name="T84" fmla="*/ 780206 w 4756"/>
                <a:gd name="T85" fmla="*/ 138596 h 1576"/>
                <a:gd name="T86" fmla="*/ 788001 w 4756"/>
                <a:gd name="T87" fmla="*/ 146662 h 1576"/>
                <a:gd name="T88" fmla="*/ 803590 w 4756"/>
                <a:gd name="T89" fmla="*/ 163529 h 1576"/>
                <a:gd name="T90" fmla="*/ 818437 w 4756"/>
                <a:gd name="T91" fmla="*/ 181128 h 1576"/>
                <a:gd name="T92" fmla="*/ 832170 w 4756"/>
                <a:gd name="T93" fmla="*/ 199094 h 1576"/>
                <a:gd name="T94" fmla="*/ 844790 w 4756"/>
                <a:gd name="T95" fmla="*/ 218160 h 1576"/>
                <a:gd name="T96" fmla="*/ 857039 w 4756"/>
                <a:gd name="T97" fmla="*/ 237593 h 1576"/>
                <a:gd name="T98" fmla="*/ 868174 w 4756"/>
                <a:gd name="T99" fmla="*/ 257759 h 1576"/>
                <a:gd name="T100" fmla="*/ 878196 w 4756"/>
                <a:gd name="T101" fmla="*/ 278292 h 1576"/>
                <a:gd name="T102" fmla="*/ 0 w 4756"/>
                <a:gd name="T103" fmla="*/ 288925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A000">
                    <a:alpha val="4999"/>
                  </a:srgbClr>
                </a:gs>
                <a:gs pos="100000">
                  <a:srgbClr val="FFFFFF">
                    <a:alpha val="0"/>
                  </a:srgbClr>
                </a:gs>
              </a:gsLst>
              <a:lin ang="5400000" scaled="1"/>
            </a:gra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6" name="AutoShape 42"/>
            <p:cNvSpPr>
              <a:spLocks noChangeArrowheads="1"/>
            </p:cNvSpPr>
            <p:nvPr/>
          </p:nvSpPr>
          <p:spPr bwMode="auto">
            <a:xfrm rot="17429801">
              <a:off x="3816921" y="2442817"/>
              <a:ext cx="936625" cy="936625"/>
            </a:xfrm>
            <a:custGeom>
              <a:avLst/>
              <a:gdLst>
                <a:gd name="T0" fmla="*/ 734210 w 21600"/>
                <a:gd name="T1" fmla="*/ 82779 h 21600"/>
                <a:gd name="T2" fmla="*/ 343516 w 21600"/>
                <a:gd name="T3" fmla="*/ 139973 h 21600"/>
                <a:gd name="T4" fmla="*/ 601261 w 21600"/>
                <a:gd name="T5" fmla="*/ 275524 h 21600"/>
                <a:gd name="T6" fmla="*/ 1053703 w 21600"/>
                <a:gd name="T7" fmla="*/ 468313 h 21600"/>
                <a:gd name="T8" fmla="*/ 819547 w 21600"/>
                <a:gd name="T9" fmla="*/ 702469 h 21600"/>
                <a:gd name="T10" fmla="*/ 585391 w 21600"/>
                <a:gd name="T11" fmla="*/ 46831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tx1">
                <a:alpha val="14902"/>
              </a:schemeClr>
            </a:soli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7" name="AutoShape 43"/>
            <p:cNvSpPr>
              <a:spLocks noChangeArrowheads="1"/>
            </p:cNvSpPr>
            <p:nvPr/>
          </p:nvSpPr>
          <p:spPr bwMode="auto">
            <a:xfrm rot="17429801">
              <a:off x="5004371" y="1795117"/>
              <a:ext cx="936625" cy="936625"/>
            </a:xfrm>
            <a:custGeom>
              <a:avLst/>
              <a:gdLst>
                <a:gd name="T0" fmla="*/ 734210 w 21600"/>
                <a:gd name="T1" fmla="*/ 82779 h 21600"/>
                <a:gd name="T2" fmla="*/ 343516 w 21600"/>
                <a:gd name="T3" fmla="*/ 139973 h 21600"/>
                <a:gd name="T4" fmla="*/ 601261 w 21600"/>
                <a:gd name="T5" fmla="*/ 275524 h 21600"/>
                <a:gd name="T6" fmla="*/ 1053703 w 21600"/>
                <a:gd name="T7" fmla="*/ 468313 h 21600"/>
                <a:gd name="T8" fmla="*/ 819547 w 21600"/>
                <a:gd name="T9" fmla="*/ 702469 h 21600"/>
                <a:gd name="T10" fmla="*/ 585391 w 21600"/>
                <a:gd name="T11" fmla="*/ 46831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tx1">
                <a:alpha val="14902"/>
              </a:schemeClr>
            </a:soli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28" name="Text Box 46"/>
            <p:cNvSpPr txBox="1">
              <a:spLocks noChangeArrowheads="1"/>
            </p:cNvSpPr>
            <p:nvPr/>
          </p:nvSpPr>
          <p:spPr bwMode="auto">
            <a:xfrm>
              <a:off x="3727794" y="3361979"/>
              <a:ext cx="679907" cy="389313"/>
            </a:xfrm>
            <a:prstGeom prst="rect">
              <a:avLst/>
            </a:prstGeom>
            <a:noFill/>
            <a:ln w="9525">
              <a:noFill/>
              <a:miter lim="800000"/>
              <a:headEnd/>
              <a:tailEnd/>
            </a:ln>
          </p:spPr>
          <p:txBody>
            <a:bodyPr wrap="none">
              <a:spAutoFit/>
            </a:bodyPr>
            <a:lstStyle/>
            <a:p>
              <a:pPr algn="ctr" latinLnBrk="1"/>
              <a:r>
                <a:rPr kumimoji="1" lang="zh-CN" altLang="en-US" sz="1400" b="1" dirty="0">
                  <a:solidFill>
                    <a:srgbClr val="FFFFFF"/>
                  </a:solidFill>
                  <a:latin typeface="微软雅黑" panose="020B0503020204020204" pitchFamily="34" charset="-122"/>
                  <a:ea typeface="微软雅黑" panose="020B0503020204020204" pitchFamily="34" charset="-122"/>
                </a:rPr>
                <a:t>满月</a:t>
              </a:r>
              <a:endParaRPr kumimoji="1" lang="en-US" altLang="ko-KR" sz="1400" b="1" dirty="0">
                <a:solidFill>
                  <a:srgbClr val="FFFFFF"/>
                </a:solidFill>
                <a:latin typeface="微软雅黑" panose="020B0503020204020204" pitchFamily="34" charset="-122"/>
                <a:ea typeface="微软雅黑" panose="020B0503020204020204" pitchFamily="34" charset="-122"/>
              </a:endParaRPr>
            </a:p>
          </p:txBody>
        </p:sp>
        <p:sp>
          <p:nvSpPr>
            <p:cNvPr id="29" name="Text Box 47"/>
            <p:cNvSpPr txBox="1">
              <a:spLocks noChangeArrowheads="1"/>
            </p:cNvSpPr>
            <p:nvPr/>
          </p:nvSpPr>
          <p:spPr bwMode="auto">
            <a:xfrm>
              <a:off x="2556218" y="4011267"/>
              <a:ext cx="679907" cy="389313"/>
            </a:xfrm>
            <a:prstGeom prst="rect">
              <a:avLst/>
            </a:prstGeom>
            <a:noFill/>
            <a:ln w="9525">
              <a:noFill/>
              <a:miter lim="800000"/>
              <a:headEnd/>
              <a:tailEnd/>
            </a:ln>
          </p:spPr>
          <p:txBody>
            <a:bodyPr wrap="none">
              <a:spAutoFit/>
            </a:bodyPr>
            <a:lstStyle/>
            <a:p>
              <a:pPr algn="ctr" latinLnBrk="1"/>
              <a:r>
                <a:rPr kumimoji="1" lang="zh-CN" altLang="en-US" sz="1400" b="1" dirty="0">
                  <a:solidFill>
                    <a:srgbClr val="FFFFFF"/>
                  </a:solidFill>
                  <a:latin typeface="微软雅黑" panose="020B0503020204020204" pitchFamily="34" charset="-122"/>
                  <a:ea typeface="微软雅黑" panose="020B0503020204020204" pitchFamily="34" charset="-122"/>
                </a:rPr>
                <a:t>星光</a:t>
              </a:r>
              <a:endParaRPr kumimoji="1" lang="en-US" altLang="ko-KR" sz="1400" b="1" dirty="0">
                <a:solidFill>
                  <a:srgbClr val="FFFFFF"/>
                </a:solidFill>
                <a:latin typeface="微软雅黑" panose="020B0503020204020204" pitchFamily="34" charset="-122"/>
                <a:ea typeface="微软雅黑" panose="020B0503020204020204" pitchFamily="34" charset="-122"/>
              </a:endParaRPr>
            </a:p>
          </p:txBody>
        </p:sp>
        <p:sp>
          <p:nvSpPr>
            <p:cNvPr id="30" name="Text Box 48"/>
            <p:cNvSpPr txBox="1">
              <a:spLocks noChangeArrowheads="1"/>
            </p:cNvSpPr>
            <p:nvPr/>
          </p:nvSpPr>
          <p:spPr bwMode="auto">
            <a:xfrm>
              <a:off x="6021731" y="2066580"/>
              <a:ext cx="679907" cy="389313"/>
            </a:xfrm>
            <a:prstGeom prst="rect">
              <a:avLst/>
            </a:prstGeom>
            <a:noFill/>
            <a:ln w="9525">
              <a:noFill/>
              <a:miter lim="800000"/>
              <a:headEnd/>
              <a:tailEnd/>
            </a:ln>
          </p:spPr>
          <p:txBody>
            <a:bodyPr wrap="none">
              <a:spAutoFit/>
            </a:bodyPr>
            <a:lstStyle>
              <a:defPPr>
                <a:defRPr lang="zh-CN"/>
              </a:defPPr>
              <a:lvl1pPr algn="ctr" latinLnBrk="1">
                <a:defRPr kumimoji="1" b="1">
                  <a:solidFill>
                    <a:srgbClr val="FFFFFF"/>
                  </a:solidFill>
                  <a:latin typeface="微软雅黑" panose="020B0503020204020204" pitchFamily="34" charset="-122"/>
                  <a:ea typeface="微软雅黑" panose="020B0503020204020204" pitchFamily="34" charset="-122"/>
                </a:defRPr>
              </a:lvl1pPr>
            </a:lstStyle>
            <a:p>
              <a:r>
                <a:rPr lang="zh-CN" altLang="en-US" sz="1400" dirty="0">
                  <a:solidFill>
                    <a:srgbClr val="FFC000"/>
                  </a:solidFill>
                </a:rPr>
                <a:t>阴天</a:t>
              </a:r>
              <a:endParaRPr lang="en-US" altLang="ko-KR" sz="1400" dirty="0">
                <a:solidFill>
                  <a:srgbClr val="FFC000"/>
                </a:solidFill>
              </a:endParaRPr>
            </a:p>
          </p:txBody>
        </p:sp>
        <p:sp>
          <p:nvSpPr>
            <p:cNvPr id="31" name="Text Box 49"/>
            <p:cNvSpPr txBox="1">
              <a:spLocks noChangeArrowheads="1"/>
            </p:cNvSpPr>
            <p:nvPr/>
          </p:nvSpPr>
          <p:spPr bwMode="auto">
            <a:xfrm>
              <a:off x="4862855" y="2714279"/>
              <a:ext cx="679907" cy="389313"/>
            </a:xfrm>
            <a:prstGeom prst="rect">
              <a:avLst/>
            </a:prstGeom>
            <a:noFill/>
            <a:ln w="9525">
              <a:noFill/>
              <a:miter lim="800000"/>
              <a:headEnd/>
              <a:tailEnd/>
            </a:ln>
          </p:spPr>
          <p:txBody>
            <a:bodyPr wrap="none">
              <a:spAutoFit/>
            </a:bodyPr>
            <a:lstStyle/>
            <a:p>
              <a:pPr algn="ctr" latinLnBrk="1"/>
              <a:r>
                <a:rPr kumimoji="1" lang="zh-CN" altLang="en-US" sz="1400" b="1" dirty="0">
                  <a:solidFill>
                    <a:schemeClr val="bg1"/>
                  </a:solidFill>
                  <a:latin typeface="微软雅黑" panose="020B0503020204020204" pitchFamily="34" charset="-122"/>
                  <a:ea typeface="微软雅黑" panose="020B0503020204020204" pitchFamily="34" charset="-122"/>
                </a:rPr>
                <a:t>路灯</a:t>
              </a:r>
              <a:endParaRPr kumimoji="1" lang="en-US" altLang="ko-KR" sz="1400" b="1" dirty="0">
                <a:solidFill>
                  <a:schemeClr val="bg1"/>
                </a:solidFill>
                <a:latin typeface="微软雅黑" panose="020B0503020204020204" pitchFamily="34" charset="-122"/>
                <a:ea typeface="微软雅黑" panose="020B0503020204020204" pitchFamily="34" charset="-122"/>
              </a:endParaRPr>
            </a:p>
          </p:txBody>
        </p:sp>
        <p:sp>
          <p:nvSpPr>
            <p:cNvPr id="32" name="Text Box 50"/>
            <p:cNvSpPr txBox="1">
              <a:spLocks noChangeArrowheads="1"/>
            </p:cNvSpPr>
            <p:nvPr/>
          </p:nvSpPr>
          <p:spPr bwMode="auto">
            <a:xfrm>
              <a:off x="7150441" y="1418879"/>
              <a:ext cx="679907" cy="389313"/>
            </a:xfrm>
            <a:prstGeom prst="rect">
              <a:avLst/>
            </a:prstGeom>
            <a:noFill/>
            <a:ln w="9525">
              <a:noFill/>
              <a:miter lim="800000"/>
              <a:headEnd/>
              <a:tailEnd/>
            </a:ln>
          </p:spPr>
          <p:txBody>
            <a:bodyPr wrap="none">
              <a:spAutoFit/>
            </a:bodyPr>
            <a:lstStyle/>
            <a:p>
              <a:pPr algn="ctr" latinLnBrk="1"/>
              <a:r>
                <a:rPr kumimoji="1" lang="zh-CN" altLang="en-US" sz="1400" b="1" dirty="0">
                  <a:solidFill>
                    <a:srgbClr val="FFC000"/>
                  </a:solidFill>
                  <a:latin typeface="微软雅黑" panose="020B0503020204020204" pitchFamily="34" charset="-122"/>
                  <a:ea typeface="微软雅黑" panose="020B0503020204020204" pitchFamily="34" charset="-122"/>
                </a:rPr>
                <a:t>烈日</a:t>
              </a:r>
              <a:endParaRPr kumimoji="1" lang="en-US" altLang="ko-KR" sz="1400" b="1" dirty="0">
                <a:solidFill>
                  <a:srgbClr val="FFC000"/>
                </a:solidFill>
                <a:latin typeface="微软雅黑" panose="020B0503020204020204" pitchFamily="34" charset="-122"/>
                <a:ea typeface="微软雅黑" panose="020B0503020204020204" pitchFamily="34" charset="-122"/>
              </a:endParaRPr>
            </a:p>
          </p:txBody>
        </p:sp>
        <p:sp>
          <p:nvSpPr>
            <p:cNvPr id="33" name="AutoShape 42"/>
            <p:cNvSpPr>
              <a:spLocks noChangeArrowheads="1"/>
            </p:cNvSpPr>
            <p:nvPr/>
          </p:nvSpPr>
          <p:spPr bwMode="auto">
            <a:xfrm rot="17093598">
              <a:off x="2745598" y="3101658"/>
              <a:ext cx="936625" cy="936625"/>
            </a:xfrm>
            <a:custGeom>
              <a:avLst/>
              <a:gdLst>
                <a:gd name="T0" fmla="*/ 734210 w 21600"/>
                <a:gd name="T1" fmla="*/ 82779 h 21600"/>
                <a:gd name="T2" fmla="*/ 343516 w 21600"/>
                <a:gd name="T3" fmla="*/ 139973 h 21600"/>
                <a:gd name="T4" fmla="*/ 601261 w 21600"/>
                <a:gd name="T5" fmla="*/ 275524 h 21600"/>
                <a:gd name="T6" fmla="*/ 1053703 w 21600"/>
                <a:gd name="T7" fmla="*/ 468313 h 21600"/>
                <a:gd name="T8" fmla="*/ 819547 w 21600"/>
                <a:gd name="T9" fmla="*/ 702469 h 21600"/>
                <a:gd name="T10" fmla="*/ 585391 w 21600"/>
                <a:gd name="T11" fmla="*/ 46831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10144" y="5399"/>
                    <a:pt x="9494" y="5519"/>
                    <a:pt x="8881" y="5752"/>
                  </a:cubicBezTo>
                  <a:lnTo>
                    <a:pt x="6963" y="704"/>
                  </a:lnTo>
                  <a:cubicBezTo>
                    <a:pt x="8189" y="238"/>
                    <a:pt x="9489" y="-1"/>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tx1">
                <a:alpha val="14902"/>
              </a:schemeClr>
            </a:solidFill>
            <a:ln w="9525">
              <a:noFill/>
              <a:miter lim="800000"/>
              <a:headEnd/>
              <a:tailEnd/>
            </a:ln>
          </p:spPr>
          <p:txBody>
            <a:bodyPr wrap="none" anchor="ctr"/>
            <a:lstStyle/>
            <a:p>
              <a:pPr latinLnBrk="1"/>
              <a:endParaRPr kumimoji="1" lang="zh-CN" altLang="en-US" sz="1400" b="1">
                <a:solidFill>
                  <a:srgbClr val="000000"/>
                </a:solidFill>
                <a:latin typeface="Gulim" pitchFamily="34" charset="-127"/>
                <a:ea typeface="Gulim" pitchFamily="34" charset="-127"/>
              </a:endParaRPr>
            </a:p>
          </p:txBody>
        </p:sp>
        <p:sp>
          <p:nvSpPr>
            <p:cNvPr id="34" name="矩形 33"/>
            <p:cNvSpPr/>
            <p:nvPr/>
          </p:nvSpPr>
          <p:spPr>
            <a:xfrm>
              <a:off x="7052462" y="2137420"/>
              <a:ext cx="1623995" cy="661831"/>
            </a:xfrm>
            <a:prstGeom prst="rect">
              <a:avLst/>
            </a:prstGeom>
          </p:spPr>
          <p:txBody>
            <a:bodyPr wrap="non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8</a:t>
              </a:r>
              <a:r>
                <a:rPr lang="en-US" altLang="zh-CN" sz="1400" b="1" dirty="0" smtClean="0">
                  <a:solidFill>
                    <a:schemeClr val="bg1"/>
                  </a:solidFill>
                  <a:latin typeface="微软雅黑" panose="020B0503020204020204" pitchFamily="34" charset="-122"/>
                  <a:ea typeface="微软雅黑" panose="020B0503020204020204" pitchFamily="34" charset="-122"/>
                </a:rPr>
                <a:t>0,000 Lux</a:t>
              </a:r>
            </a:p>
            <a:p>
              <a:r>
                <a:rPr lang="en-US" altLang="zh-CN" sz="1400" b="1" dirty="0" smtClean="0">
                  <a:solidFill>
                    <a:schemeClr val="bg1"/>
                  </a:solidFill>
                  <a:latin typeface="微软雅黑" panose="020B0503020204020204" pitchFamily="34" charset="-122"/>
                  <a:ea typeface="微软雅黑" panose="020B0503020204020204" pitchFamily="34" charset="-122"/>
                </a:rPr>
                <a:t>-120,000Lux</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5" name="矩形 34"/>
            <p:cNvSpPr/>
            <p:nvPr/>
          </p:nvSpPr>
          <p:spPr>
            <a:xfrm>
              <a:off x="5713522" y="2785493"/>
              <a:ext cx="1485689" cy="661831"/>
            </a:xfrm>
            <a:prstGeom prst="rect">
              <a:avLst/>
            </a:prstGeom>
          </p:spPr>
          <p:txBody>
            <a:bodyPr wrap="non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8,000 </a:t>
              </a:r>
              <a:r>
                <a:rPr lang="en-US" altLang="zh-CN" sz="1400" b="1" dirty="0" smtClean="0">
                  <a:solidFill>
                    <a:schemeClr val="bg1"/>
                  </a:solidFill>
                  <a:latin typeface="微软雅黑" panose="020B0503020204020204" pitchFamily="34" charset="-122"/>
                  <a:ea typeface="微软雅黑" panose="020B0503020204020204" pitchFamily="34" charset="-122"/>
                </a:rPr>
                <a:t>Lux</a:t>
              </a:r>
            </a:p>
            <a:p>
              <a:r>
                <a:rPr lang="en-US" altLang="zh-CN" sz="1400" b="1" dirty="0" smtClean="0">
                  <a:solidFill>
                    <a:schemeClr val="bg1"/>
                  </a:solidFill>
                  <a:latin typeface="微软雅黑" panose="020B0503020204020204" pitchFamily="34" charset="-122"/>
                  <a:ea typeface="微软雅黑" panose="020B0503020204020204" pitchFamily="34" charset="-122"/>
                </a:rPr>
                <a:t>-20,000Lux</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4679566" y="3496280"/>
              <a:ext cx="972553" cy="661831"/>
            </a:xfrm>
            <a:prstGeom prst="rect">
              <a:avLst/>
            </a:prstGeom>
          </p:spPr>
          <p:txBody>
            <a:bodyPr wrap="none">
              <a:spAutoFit/>
            </a:bodyPr>
            <a:lstStyle/>
            <a:p>
              <a:r>
                <a:rPr lang="en-US" altLang="zh-CN" sz="1400" b="1" dirty="0" smtClean="0">
                  <a:solidFill>
                    <a:schemeClr val="bg1"/>
                  </a:solidFill>
                  <a:latin typeface="微软雅黑" panose="020B0503020204020204" pitchFamily="34" charset="-122"/>
                  <a:ea typeface="微软雅黑" panose="020B0503020204020204" pitchFamily="34" charset="-122"/>
                </a:rPr>
                <a:t>0.1Lux</a:t>
              </a:r>
            </a:p>
            <a:p>
              <a:r>
                <a:rPr lang="en-US" altLang="zh-CN" sz="1400" b="1" dirty="0" smtClean="0">
                  <a:solidFill>
                    <a:schemeClr val="bg1"/>
                  </a:solidFill>
                  <a:latin typeface="微软雅黑" panose="020B0503020204020204" pitchFamily="34" charset="-122"/>
                  <a:ea typeface="微软雅黑" panose="020B0503020204020204" pitchFamily="34" charset="-122"/>
                </a:rPr>
                <a:t>-5 </a:t>
              </a:r>
              <a:r>
                <a:rPr lang="en-US" altLang="zh-CN" sz="1400" b="1" dirty="0">
                  <a:solidFill>
                    <a:schemeClr val="bg1"/>
                  </a:solidFill>
                  <a:latin typeface="微软雅黑" panose="020B0503020204020204" pitchFamily="34" charset="-122"/>
                  <a:ea typeface="微软雅黑" panose="020B0503020204020204" pitchFamily="34" charset="-122"/>
                </a:rPr>
                <a:t>Lux</a:t>
              </a:r>
            </a:p>
          </p:txBody>
        </p:sp>
        <p:sp>
          <p:nvSpPr>
            <p:cNvPr id="37" name="矩形 36"/>
            <p:cNvSpPr/>
            <p:nvPr/>
          </p:nvSpPr>
          <p:spPr>
            <a:xfrm>
              <a:off x="3401906" y="4153643"/>
              <a:ext cx="1177005" cy="661831"/>
            </a:xfrm>
            <a:prstGeom prst="rect">
              <a:avLst/>
            </a:prstGeom>
          </p:spPr>
          <p:txBody>
            <a:bodyPr wrap="non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0.02 Lux</a:t>
              </a:r>
            </a:p>
            <a:p>
              <a:r>
                <a:rPr lang="en-US" altLang="zh-CN" sz="1400" b="1" dirty="0">
                  <a:solidFill>
                    <a:schemeClr val="bg1"/>
                  </a:solidFill>
                  <a:latin typeface="微软雅黑" panose="020B0503020204020204" pitchFamily="34" charset="-122"/>
                  <a:ea typeface="微软雅黑" panose="020B0503020204020204" pitchFamily="34" charset="-122"/>
                </a:rPr>
                <a:t>-0.3Lux</a:t>
              </a:r>
            </a:p>
          </p:txBody>
        </p:sp>
        <p:sp>
          <p:nvSpPr>
            <p:cNvPr id="38" name="矩形 37"/>
            <p:cNvSpPr/>
            <p:nvPr/>
          </p:nvSpPr>
          <p:spPr>
            <a:xfrm>
              <a:off x="1942757" y="4792424"/>
              <a:ext cx="1623995" cy="661831"/>
            </a:xfrm>
            <a:prstGeom prst="rect">
              <a:avLst/>
            </a:prstGeom>
          </p:spPr>
          <p:txBody>
            <a:bodyPr wrap="non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0.0002 Lux</a:t>
              </a:r>
            </a:p>
            <a:p>
              <a:r>
                <a:rPr lang="en-US" altLang="zh-CN" sz="1400" b="1" dirty="0">
                  <a:solidFill>
                    <a:schemeClr val="bg1"/>
                  </a:solidFill>
                  <a:latin typeface="微软雅黑" panose="020B0503020204020204" pitchFamily="34" charset="-122"/>
                  <a:ea typeface="微软雅黑" panose="020B0503020204020204" pitchFamily="34" charset="-122"/>
                </a:rPr>
                <a:t>-0.00002Lux</a:t>
              </a:r>
            </a:p>
          </p:txBody>
        </p:sp>
      </p:grpSp>
    </p:spTree>
    <p:extLst>
      <p:ext uri="{BB962C8B-B14F-4D97-AF65-F5344CB8AC3E}">
        <p14:creationId xmlns:p14="http://schemas.microsoft.com/office/powerpoint/2010/main" val="2764070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信噪比</a:t>
            </a:r>
            <a:endParaRPr lang="zh-CN" altLang="en-US" dirty="0"/>
          </a:p>
        </p:txBody>
      </p:sp>
      <p:sp>
        <p:nvSpPr>
          <p:cNvPr id="3" name="文本占位符 2"/>
          <p:cNvSpPr>
            <a:spLocks noGrp="1"/>
          </p:cNvSpPr>
          <p:nvPr>
            <p:ph type="body" sz="half" idx="13"/>
          </p:nvPr>
        </p:nvSpPr>
        <p:spPr>
          <a:xfrm>
            <a:off x="395288" y="832486"/>
            <a:ext cx="8280400" cy="590611"/>
          </a:xfrm>
          <a:noFill/>
        </p:spPr>
        <p:txBody>
          <a:bodyPr vert="horz" wrap="square" lIns="68580" tIns="34290" rIns="68580" bIns="34290" rtlCol="0">
            <a:spAutoFit/>
          </a:bodyPr>
          <a:lstStyle/>
          <a:p>
            <a:pPr>
              <a:lnSpc>
                <a:spcPct val="150000"/>
              </a:lnSpc>
            </a:pPr>
            <a:r>
              <a:rPr lang="zh-CN" altLang="en-US" dirty="0">
                <a:solidFill>
                  <a:schemeClr val="tx1"/>
                </a:solidFill>
              </a:rPr>
              <a:t>信噪比是摄像机的一个重要的性能指标。信噪比是信号电压对于噪声电压的比值，通常用符号</a:t>
            </a:r>
            <a:r>
              <a:rPr lang="en-US" altLang="zh-CN" dirty="0">
                <a:solidFill>
                  <a:schemeClr val="tx1"/>
                </a:solidFill>
              </a:rPr>
              <a:t>s/n</a:t>
            </a:r>
            <a:r>
              <a:rPr lang="zh-CN" altLang="en-US" dirty="0">
                <a:solidFill>
                  <a:schemeClr val="tx1"/>
                </a:solidFill>
              </a:rPr>
              <a:t>来表示。由于在一般情况下，信号电压远高于噪声电压，比值非常大，信噪比的单位用</a:t>
            </a:r>
            <a:r>
              <a:rPr lang="en-US" altLang="zh-CN" dirty="0" err="1">
                <a:solidFill>
                  <a:schemeClr val="tx1"/>
                </a:solidFill>
              </a:rPr>
              <a:t>db</a:t>
            </a:r>
            <a:r>
              <a:rPr lang="zh-CN" altLang="en-US" dirty="0">
                <a:solidFill>
                  <a:schemeClr val="tx1"/>
                </a:solidFill>
              </a:rPr>
              <a:t>来表示。</a:t>
            </a:r>
            <a:endParaRPr lang="en-US" altLang="zh-CN" dirty="0">
              <a:solidFill>
                <a:schemeClr val="tx1"/>
              </a:solidFill>
            </a:endParaRPr>
          </a:p>
        </p:txBody>
      </p:sp>
      <p:sp>
        <p:nvSpPr>
          <p:cNvPr id="5" name="矩形 4"/>
          <p:cNvSpPr/>
          <p:nvPr/>
        </p:nvSpPr>
        <p:spPr>
          <a:xfrm>
            <a:off x="389186" y="1952606"/>
            <a:ext cx="4248720" cy="1975605"/>
          </a:xfrm>
          <a:prstGeom prst="rect">
            <a:avLst/>
          </a:prstGeom>
          <a:noFill/>
        </p:spPr>
        <p:txBody>
          <a:bodyPr vert="horz" wrap="square" lIns="68580" tIns="34290" rIns="68580" bIns="34290" rtlCol="0">
            <a:spAutoFit/>
          </a:bodyPr>
          <a:lstStyle/>
          <a:p>
            <a:pPr>
              <a:lnSpc>
                <a:spcPct val="150000"/>
              </a:lnSpc>
              <a:spcBef>
                <a:spcPct val="20000"/>
              </a:spcBef>
              <a:buFont typeface="Arial" pitchFamily="34" charset="0"/>
              <a:buNone/>
            </a:pPr>
            <a:r>
              <a:rPr lang="zh-CN" altLang="en-US" sz="1200" dirty="0">
                <a:solidFill>
                  <a:schemeClr val="tx1"/>
                </a:solidFill>
                <a:latin typeface="+mn-ea"/>
              </a:rPr>
              <a:t>一般摄像机给出的信噪比值均是在</a:t>
            </a:r>
            <a:r>
              <a:rPr lang="en-US" altLang="zh-CN" sz="1200" dirty="0">
                <a:solidFill>
                  <a:schemeClr val="tx1"/>
                </a:solidFill>
                <a:latin typeface="+mn-ea"/>
              </a:rPr>
              <a:t>AGC</a:t>
            </a:r>
            <a:r>
              <a:rPr lang="zh-CN" altLang="en-US" sz="1200" dirty="0">
                <a:solidFill>
                  <a:schemeClr val="tx1"/>
                </a:solidFill>
                <a:latin typeface="+mn-ea"/>
              </a:rPr>
              <a:t>（自动增益控制）关闭时的值，因为当</a:t>
            </a:r>
            <a:r>
              <a:rPr lang="en-US" altLang="zh-CN" sz="1200" dirty="0">
                <a:solidFill>
                  <a:schemeClr val="tx1"/>
                </a:solidFill>
                <a:latin typeface="+mn-ea"/>
              </a:rPr>
              <a:t>AGC</a:t>
            </a:r>
            <a:r>
              <a:rPr lang="zh-CN" altLang="en-US" sz="1200" dirty="0">
                <a:solidFill>
                  <a:schemeClr val="tx1"/>
                </a:solidFill>
                <a:latin typeface="+mn-ea"/>
              </a:rPr>
              <a:t>接通时，会对小信号进行提升，使得噪声电平也相应提高。</a:t>
            </a:r>
            <a:r>
              <a:rPr lang="en-US" altLang="zh-CN" sz="1200" dirty="0">
                <a:solidFill>
                  <a:schemeClr val="tx1"/>
                </a:solidFill>
                <a:latin typeface="+mn-ea"/>
              </a:rPr>
              <a:t>IPC</a:t>
            </a:r>
            <a:r>
              <a:rPr lang="zh-CN" altLang="en-US" sz="1200" dirty="0">
                <a:solidFill>
                  <a:schemeClr val="tx1"/>
                </a:solidFill>
                <a:latin typeface="+mn-ea"/>
              </a:rPr>
              <a:t>信噪比的典型值一般为</a:t>
            </a:r>
            <a:r>
              <a:rPr lang="en-US" altLang="zh-CN" sz="1200" dirty="0">
                <a:solidFill>
                  <a:schemeClr val="tx1"/>
                </a:solidFill>
                <a:latin typeface="+mn-ea"/>
              </a:rPr>
              <a:t>45dB~55dB</a:t>
            </a:r>
            <a:r>
              <a:rPr lang="zh-CN" altLang="en-US" sz="1200" dirty="0">
                <a:solidFill>
                  <a:schemeClr val="tx1"/>
                </a:solidFill>
                <a:latin typeface="+mn-ea"/>
              </a:rPr>
              <a:t>。若为</a:t>
            </a:r>
            <a:r>
              <a:rPr lang="en-US" altLang="zh-CN" sz="1200" dirty="0">
                <a:solidFill>
                  <a:schemeClr val="tx1"/>
                </a:solidFill>
                <a:latin typeface="+mn-ea"/>
              </a:rPr>
              <a:t>50db</a:t>
            </a:r>
            <a:r>
              <a:rPr lang="zh-CN" altLang="en-US" sz="1200" dirty="0">
                <a:solidFill>
                  <a:schemeClr val="tx1"/>
                </a:solidFill>
                <a:latin typeface="+mn-ea"/>
              </a:rPr>
              <a:t>，则图像有少量噪点，但图像质量良好；若为</a:t>
            </a:r>
            <a:r>
              <a:rPr lang="en-US" altLang="zh-CN" sz="1200" dirty="0">
                <a:solidFill>
                  <a:schemeClr val="tx1"/>
                </a:solidFill>
                <a:latin typeface="+mn-ea"/>
              </a:rPr>
              <a:t>60db</a:t>
            </a:r>
            <a:r>
              <a:rPr lang="zh-CN" altLang="en-US" sz="1200" dirty="0">
                <a:solidFill>
                  <a:schemeClr val="tx1"/>
                </a:solidFill>
                <a:latin typeface="+mn-ea"/>
              </a:rPr>
              <a:t>，则图像质量优良，不出现噪点。典型值为</a:t>
            </a:r>
            <a:r>
              <a:rPr lang="en-US" altLang="zh-CN" sz="1200" dirty="0">
                <a:solidFill>
                  <a:schemeClr val="tx1"/>
                </a:solidFill>
                <a:latin typeface="+mn-ea"/>
              </a:rPr>
              <a:t>46db</a:t>
            </a:r>
            <a:r>
              <a:rPr lang="zh-CN" altLang="en-US" sz="1200" dirty="0">
                <a:solidFill>
                  <a:schemeClr val="tx1"/>
                </a:solidFill>
                <a:latin typeface="+mn-ea"/>
              </a:rPr>
              <a:t>，若为</a:t>
            </a:r>
            <a:r>
              <a:rPr lang="en-US" altLang="zh-CN" sz="1200" dirty="0">
                <a:solidFill>
                  <a:schemeClr val="tx1"/>
                </a:solidFill>
                <a:latin typeface="+mn-ea"/>
              </a:rPr>
              <a:t>50db</a:t>
            </a:r>
            <a:r>
              <a:rPr lang="zh-CN" altLang="en-US" sz="1200" dirty="0">
                <a:solidFill>
                  <a:schemeClr val="tx1"/>
                </a:solidFill>
                <a:latin typeface="+mn-ea"/>
              </a:rPr>
              <a:t>，则图像有少量噪点，但图像质量良好；若为</a:t>
            </a:r>
            <a:r>
              <a:rPr lang="en-US" altLang="zh-CN" sz="1200" dirty="0">
                <a:solidFill>
                  <a:schemeClr val="tx1"/>
                </a:solidFill>
                <a:latin typeface="+mn-ea"/>
              </a:rPr>
              <a:t>60db</a:t>
            </a:r>
            <a:r>
              <a:rPr lang="zh-CN" altLang="en-US" sz="1200" dirty="0">
                <a:solidFill>
                  <a:schemeClr val="tx1"/>
                </a:solidFill>
                <a:latin typeface="+mn-ea"/>
              </a:rPr>
              <a:t>，则图像质量优良，不出现噪点。</a:t>
            </a:r>
            <a:endParaRPr lang="en-US" altLang="zh-CN" sz="1200" dirty="0">
              <a:solidFill>
                <a:schemeClr val="tx1"/>
              </a:solidFill>
              <a:latin typeface="+mn-ea"/>
            </a:endParaRPr>
          </a:p>
        </p:txBody>
      </p:sp>
      <p:pic>
        <p:nvPicPr>
          <p:cNvPr id="3074" name="Picture 2" descr="c:\users\administrator\appdata\roaming\360se6\User Data\temp\a866065.jpg"/>
          <p:cNvPicPr>
            <a:picLocks noChangeAspect="1" noChangeArrowheads="1"/>
          </p:cNvPicPr>
          <p:nvPr/>
        </p:nvPicPr>
        <p:blipFill rotWithShape="1">
          <a:blip r:embed="rId2">
            <a:extLst>
              <a:ext uri="{28A0092B-C50C-407E-A947-70E740481C1C}">
                <a14:useLocalDpi xmlns:a14="http://schemas.microsoft.com/office/drawing/2010/main" val="0"/>
              </a:ext>
            </a:extLst>
          </a:blip>
          <a:srcRect t="10655"/>
          <a:stretch/>
        </p:blipFill>
        <p:spPr bwMode="auto">
          <a:xfrm>
            <a:off x="4860032" y="1806660"/>
            <a:ext cx="3756764" cy="22674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3525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p:txBody>
          <a:bodyPr/>
          <a:lstStyle/>
          <a:p>
            <a:r>
              <a:rPr lang="en-US" altLang="zh-CN" dirty="0" smtClean="0"/>
              <a:t>IPC</a:t>
            </a:r>
            <a:r>
              <a:rPr lang="zh-CN" altLang="en-US" dirty="0" smtClean="0"/>
              <a:t>分类</a:t>
            </a:r>
            <a:endParaRPr lang="zh-CN" altLang="en-US" dirty="0"/>
          </a:p>
        </p:txBody>
      </p:sp>
      <p:sp>
        <p:nvSpPr>
          <p:cNvPr id="3" name="文本占位符 2"/>
          <p:cNvSpPr>
            <a:spLocks noGrp="1"/>
          </p:cNvSpPr>
          <p:nvPr>
            <p:ph type="body" sz="half" idx="2"/>
          </p:nvPr>
        </p:nvSpPr>
        <p:spPr>
          <a:xfrm>
            <a:off x="3999118" y="1361085"/>
            <a:ext cx="3381194" cy="284693"/>
          </a:xfrm>
          <a:noFill/>
        </p:spPr>
        <p:txBody>
          <a:bodyPr vert="horz" wrap="square" lIns="68580" tIns="34290" rIns="68580" bIns="34290" rtlCol="0">
            <a:spAutoFit/>
          </a:bodyPr>
          <a:lstStyle/>
          <a:p>
            <a:r>
              <a:rPr lang="en-US" altLang="zh-CN" sz="1400" b="0" dirty="0"/>
              <a:t>IPC</a:t>
            </a:r>
            <a:r>
              <a:rPr lang="zh-CN" altLang="en-US" sz="1400" b="0" dirty="0"/>
              <a:t>简介</a:t>
            </a:r>
          </a:p>
        </p:txBody>
      </p:sp>
      <p:sp>
        <p:nvSpPr>
          <p:cNvPr id="4" name="文本占位符 3"/>
          <p:cNvSpPr>
            <a:spLocks noGrp="1"/>
          </p:cNvSpPr>
          <p:nvPr>
            <p:ph type="body" sz="half" idx="13"/>
          </p:nvPr>
        </p:nvSpPr>
        <p:spPr>
          <a:xfrm>
            <a:off x="3999118" y="1899170"/>
            <a:ext cx="3381194" cy="284693"/>
          </a:xfrm>
          <a:noFill/>
        </p:spPr>
        <p:txBody>
          <a:bodyPr vert="horz" wrap="square" lIns="68580" tIns="34290" rIns="68580" bIns="34290" rtlCol="0">
            <a:spAutoFit/>
          </a:bodyPr>
          <a:lstStyle/>
          <a:p>
            <a:r>
              <a:rPr lang="en-US" altLang="zh-CN" dirty="0"/>
              <a:t>IPC</a:t>
            </a:r>
            <a:r>
              <a:rPr lang="zh-CN" altLang="en-US" dirty="0"/>
              <a:t>技术指标</a:t>
            </a:r>
          </a:p>
        </p:txBody>
      </p:sp>
      <p:sp>
        <p:nvSpPr>
          <p:cNvPr id="5" name="文本占位符 4"/>
          <p:cNvSpPr>
            <a:spLocks noGrp="1"/>
          </p:cNvSpPr>
          <p:nvPr>
            <p:ph type="body" sz="half" idx="14"/>
          </p:nvPr>
        </p:nvSpPr>
        <p:spPr>
          <a:xfrm>
            <a:off x="3999118" y="2394985"/>
            <a:ext cx="3381194" cy="346249"/>
          </a:xfrm>
          <a:noFill/>
        </p:spPr>
        <p:txBody>
          <a:bodyPr vert="horz" wrap="square" lIns="68580" tIns="34290" rIns="68580" bIns="34290" rtlCol="0">
            <a:spAutoFit/>
          </a:bodyPr>
          <a:lstStyle/>
          <a:p>
            <a:r>
              <a:rPr lang="en-US" altLang="zh-CN" sz="1800" b="1" dirty="0"/>
              <a:t>IPC</a:t>
            </a:r>
            <a:r>
              <a:rPr lang="zh-CN" altLang="en-US" sz="1800" b="1" dirty="0"/>
              <a:t>功能参数</a:t>
            </a:r>
          </a:p>
        </p:txBody>
      </p:sp>
      <p:sp>
        <p:nvSpPr>
          <p:cNvPr id="6" name="文本占位符 5"/>
          <p:cNvSpPr>
            <a:spLocks noGrp="1"/>
          </p:cNvSpPr>
          <p:nvPr>
            <p:ph type="body" sz="half" idx="15"/>
          </p:nvPr>
        </p:nvSpPr>
        <p:spPr/>
        <p:txBody>
          <a:bodyPr/>
          <a:lstStyle/>
          <a:p>
            <a:r>
              <a:rPr lang="en-US" altLang="zh-CN" dirty="0" smtClean="0"/>
              <a:t>IPC</a:t>
            </a:r>
            <a:r>
              <a:rPr lang="zh-CN" altLang="en-US" dirty="0" smtClean="0"/>
              <a:t>编码协议</a:t>
            </a:r>
            <a:endParaRPr lang="zh-CN" altLang="en-US" dirty="0"/>
          </a:p>
        </p:txBody>
      </p:sp>
      <p:sp>
        <p:nvSpPr>
          <p:cNvPr id="7" name="文本占位符 6"/>
          <p:cNvSpPr>
            <a:spLocks noGrp="1"/>
          </p:cNvSpPr>
          <p:nvPr>
            <p:ph type="body" sz="half" idx="16"/>
          </p:nvPr>
        </p:nvSpPr>
        <p:spPr/>
        <p:txBody>
          <a:bodyPr/>
          <a:lstStyle/>
          <a:p>
            <a:r>
              <a:rPr lang="en-US" altLang="zh-CN" dirty="0" smtClean="0"/>
              <a:t>IPC</a:t>
            </a:r>
            <a:r>
              <a:rPr lang="zh-CN" altLang="en-US" dirty="0" smtClean="0"/>
              <a:t>防护等级</a:t>
            </a:r>
            <a:endParaRPr lang="zh-CN" altLang="en-US" dirty="0"/>
          </a:p>
        </p:txBody>
      </p:sp>
    </p:spTree>
    <p:extLst>
      <p:ext uri="{BB962C8B-B14F-4D97-AF65-F5344CB8AC3E}">
        <p14:creationId xmlns:p14="http://schemas.microsoft.com/office/powerpoint/2010/main" val="4021143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IPC</a:t>
            </a:r>
            <a:r>
              <a:rPr lang="zh-CN" altLang="en-US" dirty="0" smtClean="0"/>
              <a:t>的主要功能参数</a:t>
            </a:r>
            <a:endParaRPr lang="zh-CN" altLang="en-US" dirty="0"/>
          </a:p>
        </p:txBody>
      </p:sp>
      <p:sp>
        <p:nvSpPr>
          <p:cNvPr id="3" name="文本占位符 2"/>
          <p:cNvSpPr>
            <a:spLocks noGrp="1"/>
          </p:cNvSpPr>
          <p:nvPr>
            <p:ph type="body" sz="half" idx="13"/>
          </p:nvPr>
        </p:nvSpPr>
        <p:spPr>
          <a:xfrm>
            <a:off x="408410" y="771550"/>
            <a:ext cx="8277552" cy="590611"/>
          </a:xfrm>
          <a:noFill/>
        </p:spPr>
        <p:txBody>
          <a:bodyPr vert="horz" wrap="square" lIns="68580" tIns="34290" rIns="68580" bIns="34290" rtlCol="0">
            <a:spAutoFit/>
          </a:bodyPr>
          <a:lstStyle/>
          <a:p>
            <a:pPr>
              <a:lnSpc>
                <a:spcPct val="150000"/>
              </a:lnSpc>
            </a:pPr>
            <a:r>
              <a:rPr lang="en-US" altLang="zh-CN" dirty="0">
                <a:solidFill>
                  <a:schemeClr val="tx1"/>
                </a:solidFill>
              </a:rPr>
              <a:t>IPC</a:t>
            </a:r>
            <a:r>
              <a:rPr lang="zh-CN" altLang="en-US" dirty="0">
                <a:solidFill>
                  <a:schemeClr val="tx1"/>
                </a:solidFill>
              </a:rPr>
              <a:t>的主要功能参数为：自动增益控制、电子快门、背光补偿、白平衡、强光抑制、宽动态、</a:t>
            </a:r>
            <a:r>
              <a:rPr lang="en-US" altLang="zh-CN" dirty="0">
                <a:solidFill>
                  <a:schemeClr val="tx1"/>
                </a:solidFill>
              </a:rPr>
              <a:t>3D</a:t>
            </a:r>
            <a:r>
              <a:rPr lang="zh-CN" altLang="en-US" dirty="0">
                <a:solidFill>
                  <a:schemeClr val="tx1"/>
                </a:solidFill>
              </a:rPr>
              <a:t>数字降噪等，下面将围绕</a:t>
            </a:r>
            <a:r>
              <a:rPr lang="en-US" altLang="zh-CN" dirty="0">
                <a:solidFill>
                  <a:schemeClr val="tx1"/>
                </a:solidFill>
              </a:rPr>
              <a:t>IPC</a:t>
            </a:r>
            <a:r>
              <a:rPr lang="zh-CN" altLang="en-US" dirty="0">
                <a:solidFill>
                  <a:schemeClr val="tx1"/>
                </a:solidFill>
              </a:rPr>
              <a:t>的视频效果介绍。</a:t>
            </a:r>
          </a:p>
        </p:txBody>
      </p:sp>
      <p:grpSp>
        <p:nvGrpSpPr>
          <p:cNvPr id="32" name="组合 31"/>
          <p:cNvGrpSpPr/>
          <p:nvPr/>
        </p:nvGrpSpPr>
        <p:grpSpPr>
          <a:xfrm>
            <a:off x="430959" y="1510022"/>
            <a:ext cx="1493776" cy="1493776"/>
            <a:chOff x="2520405" y="2564904"/>
            <a:chExt cx="1493776" cy="1493776"/>
          </a:xfrm>
        </p:grpSpPr>
        <p:pic>
          <p:nvPicPr>
            <p:cNvPr id="33" name="Picture 2" descr="http://www.72sc.com/png/UploadFiles_4404/200807/20080723230855590.png"/>
            <p:cNvPicPr>
              <a:picLocks noChangeAspect="1" noChangeArrowheads="1"/>
            </p:cNvPicPr>
            <p:nvPr/>
          </p:nvPicPr>
          <p:blipFill>
            <a:blip r:embed="rId2" cstate="print">
              <a:duotone>
                <a:prstClr val="black"/>
                <a:srgbClr val="4F81BD">
                  <a:tint val="45000"/>
                  <a:satMod val="400000"/>
                </a:srgbClr>
              </a:duotone>
              <a:extLst>
                <a:ext uri="{28A0092B-C50C-407E-A947-70E740481C1C}">
                  <a14:useLocalDpi xmlns:a14="http://schemas.microsoft.com/office/drawing/2010/main" val="0"/>
                </a:ext>
              </a:extLst>
            </a:blip>
            <a:srcRect/>
            <a:stretch>
              <a:fillRect/>
            </a:stretch>
          </p:blipFill>
          <p:spPr bwMode="auto">
            <a:xfrm>
              <a:off x="2520405" y="2564904"/>
              <a:ext cx="1493776" cy="149377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40"/>
            <p:cNvSpPr txBox="1"/>
            <p:nvPr/>
          </p:nvSpPr>
          <p:spPr>
            <a:xfrm>
              <a:off x="2688145" y="3052309"/>
              <a:ext cx="1159293" cy="584775"/>
            </a:xfrm>
            <a:prstGeom prst="rect">
              <a:avLst/>
            </a:prstGeom>
            <a:noFill/>
          </p:spPr>
          <p:txBody>
            <a:bodyPr wrap="none" rtlCol="0">
              <a:spAutoFit/>
            </a:bodyPr>
            <a:lstStyle/>
            <a:p>
              <a:pPr lvl="0" algn="ctr">
                <a:defRPr/>
              </a:pPr>
              <a:r>
                <a:rPr lang="zh-CN" altLang="en-US" sz="1600" kern="0" spc="300" dirty="0">
                  <a:solidFill>
                    <a:prstClr val="black"/>
                  </a:solidFill>
                  <a:latin typeface="微软雅黑" panose="020B0503020204020204" pitchFamily="34" charset="-122"/>
                  <a:ea typeface="微软雅黑" panose="020B0503020204020204" pitchFamily="34" charset="-122"/>
                </a:rPr>
                <a:t>自动</a:t>
              </a:r>
              <a:r>
                <a:rPr lang="zh-CN" altLang="en-US" sz="1600" kern="0" spc="300" dirty="0" smtClean="0">
                  <a:solidFill>
                    <a:prstClr val="black"/>
                  </a:solidFill>
                  <a:latin typeface="微软雅黑" panose="020B0503020204020204" pitchFamily="34" charset="-122"/>
                  <a:ea typeface="微软雅黑" panose="020B0503020204020204" pitchFamily="34" charset="-122"/>
                </a:rPr>
                <a:t>增益</a:t>
              </a:r>
              <a:endParaRPr lang="en-US" altLang="zh-CN" sz="1600" kern="0" spc="300" dirty="0" smtClean="0">
                <a:solidFill>
                  <a:prstClr val="black"/>
                </a:solidFill>
                <a:latin typeface="微软雅黑" panose="020B0503020204020204" pitchFamily="34" charset="-122"/>
                <a:ea typeface="微软雅黑" panose="020B0503020204020204" pitchFamily="34" charset="-122"/>
              </a:endParaRPr>
            </a:p>
            <a:p>
              <a:pPr lvl="0" algn="ctr">
                <a:defRPr/>
              </a:pPr>
              <a:r>
                <a:rPr lang="zh-CN" altLang="en-US" sz="1600" kern="0" spc="300" dirty="0" smtClean="0">
                  <a:solidFill>
                    <a:prstClr val="black"/>
                  </a:solidFill>
                  <a:latin typeface="微软雅黑" panose="020B0503020204020204" pitchFamily="34" charset="-122"/>
                  <a:ea typeface="微软雅黑" panose="020B0503020204020204" pitchFamily="34" charset="-122"/>
                </a:rPr>
                <a:t>控制</a:t>
              </a:r>
              <a:endParaRPr lang="zh-CN" altLang="en-US" sz="1600" kern="0" spc="300" dirty="0">
                <a:solidFill>
                  <a:prstClr val="black"/>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331640" y="3097364"/>
            <a:ext cx="1584176" cy="1552076"/>
            <a:chOff x="2520401" y="2532569"/>
            <a:chExt cx="1730383" cy="1730383"/>
          </a:xfrm>
        </p:grpSpPr>
        <p:pic>
          <p:nvPicPr>
            <p:cNvPr id="36" name="Picture 2" descr="http://www.72sc.com/png/UploadFiles_4404/200807/20080723230855590.png"/>
            <p:cNvPicPr>
              <a:picLocks noChangeAspect="1" noChangeArrowheads="1"/>
            </p:cNvPicPr>
            <p:nvPr/>
          </p:nvPicPr>
          <p:blipFill>
            <a:blip r:embed="rId3" cstate="print">
              <a:duotone>
                <a:prstClr val="black"/>
                <a:srgbClr val="9BBB59">
                  <a:tint val="45000"/>
                  <a:satMod val="400000"/>
                </a:srgbClr>
              </a:duotone>
              <a:extLst>
                <a:ext uri="{28A0092B-C50C-407E-A947-70E740481C1C}">
                  <a14:useLocalDpi xmlns:a14="http://schemas.microsoft.com/office/drawing/2010/main" val="0"/>
                </a:ext>
              </a:extLst>
            </a:blip>
            <a:srcRect/>
            <a:stretch>
              <a:fillRect/>
            </a:stretch>
          </p:blipFill>
          <p:spPr bwMode="auto">
            <a:xfrm>
              <a:off x="2520401" y="2532569"/>
              <a:ext cx="1730383" cy="17303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1"/>
            <p:cNvSpPr txBox="1"/>
            <p:nvPr/>
          </p:nvSpPr>
          <p:spPr>
            <a:xfrm>
              <a:off x="2752451" y="3213095"/>
              <a:ext cx="1266287" cy="377448"/>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zh-CN" altLang="en-US" dirty="0"/>
                <a:t>电子快门</a:t>
              </a:r>
            </a:p>
          </p:txBody>
        </p:sp>
      </p:grpSp>
      <p:grpSp>
        <p:nvGrpSpPr>
          <p:cNvPr id="38" name="组合 37"/>
          <p:cNvGrpSpPr/>
          <p:nvPr/>
        </p:nvGrpSpPr>
        <p:grpSpPr>
          <a:xfrm>
            <a:off x="2774690" y="1577224"/>
            <a:ext cx="1493776" cy="1493776"/>
            <a:chOff x="2520405" y="2564904"/>
            <a:chExt cx="1493776" cy="1493776"/>
          </a:xfrm>
        </p:grpSpPr>
        <p:pic>
          <p:nvPicPr>
            <p:cNvPr id="39" name="Picture 2" descr="http://www.72sc.com/png/UploadFiles_4404/200807/20080723230855590.png"/>
            <p:cNvPicPr>
              <a:picLocks noChangeAspect="1" noChangeArrowheads="1"/>
            </p:cNvPicPr>
            <p:nvPr/>
          </p:nvPicPr>
          <p:blipFill>
            <a:blip r:embed="rId2" cstate="print">
              <a:duotone>
                <a:prstClr val="black"/>
                <a:srgbClr val="C0504D">
                  <a:tint val="45000"/>
                  <a:satMod val="400000"/>
                </a:srgbClr>
              </a:duotone>
              <a:extLst>
                <a:ext uri="{28A0092B-C50C-407E-A947-70E740481C1C}">
                  <a14:useLocalDpi xmlns:a14="http://schemas.microsoft.com/office/drawing/2010/main" val="0"/>
                </a:ext>
              </a:extLst>
            </a:blip>
            <a:srcRect/>
            <a:stretch>
              <a:fillRect/>
            </a:stretch>
          </p:blipFill>
          <p:spPr bwMode="auto">
            <a:xfrm>
              <a:off x="2520405" y="2564904"/>
              <a:ext cx="1493776" cy="149377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25"/>
            <p:cNvSpPr txBox="1"/>
            <p:nvPr/>
          </p:nvSpPr>
          <p:spPr>
            <a:xfrm>
              <a:off x="2726374" y="3147674"/>
              <a:ext cx="1159293" cy="338554"/>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zh-CN" altLang="en-US" dirty="0"/>
                <a:t>背光补偿</a:t>
              </a:r>
            </a:p>
          </p:txBody>
        </p:sp>
      </p:grpSp>
      <p:grpSp>
        <p:nvGrpSpPr>
          <p:cNvPr id="41" name="组合 40"/>
          <p:cNvGrpSpPr/>
          <p:nvPr/>
        </p:nvGrpSpPr>
        <p:grpSpPr>
          <a:xfrm>
            <a:off x="3759198" y="3349072"/>
            <a:ext cx="1610213" cy="1530990"/>
            <a:chOff x="2520401" y="2532569"/>
            <a:chExt cx="1359751" cy="1359751"/>
          </a:xfrm>
        </p:grpSpPr>
        <p:pic>
          <p:nvPicPr>
            <p:cNvPr id="42" name="Picture 2" descr="http://www.72sc.com/png/UploadFiles_4404/200807/20080723230855590.png"/>
            <p:cNvPicPr>
              <a:picLocks noChangeAspect="1" noChangeArrowheads="1"/>
            </p:cNvPicPr>
            <p:nvPr/>
          </p:nvPicPr>
          <p:blipFill>
            <a:blip r:embed="rId4" cstate="print">
              <a:duotone>
                <a:prstClr val="black"/>
                <a:srgbClr val="F79646">
                  <a:tint val="45000"/>
                  <a:satMod val="400000"/>
                </a:srgbClr>
              </a:duotone>
              <a:extLst>
                <a:ext uri="{28A0092B-C50C-407E-A947-70E740481C1C}">
                  <a14:useLocalDpi xmlns:a14="http://schemas.microsoft.com/office/drawing/2010/main" val="0"/>
                </a:ext>
              </a:extLst>
            </a:blip>
            <a:srcRect/>
            <a:stretch>
              <a:fillRect/>
            </a:stretch>
          </p:blipFill>
          <p:spPr bwMode="auto">
            <a:xfrm>
              <a:off x="2520401" y="2532569"/>
              <a:ext cx="1359751" cy="135975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37"/>
            <p:cNvSpPr txBox="1"/>
            <p:nvPr/>
          </p:nvSpPr>
          <p:spPr>
            <a:xfrm>
              <a:off x="2813669" y="3053528"/>
              <a:ext cx="773213" cy="300687"/>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zh-CN" altLang="en-US" dirty="0"/>
                <a:t>白平衡</a:t>
              </a:r>
            </a:p>
          </p:txBody>
        </p:sp>
      </p:grpSp>
      <p:grpSp>
        <p:nvGrpSpPr>
          <p:cNvPr id="44" name="组合 43"/>
          <p:cNvGrpSpPr/>
          <p:nvPr/>
        </p:nvGrpSpPr>
        <p:grpSpPr>
          <a:xfrm>
            <a:off x="5032816" y="1765203"/>
            <a:ext cx="1493776" cy="1493776"/>
            <a:chOff x="2520405" y="2564904"/>
            <a:chExt cx="1493776" cy="1493776"/>
          </a:xfrm>
        </p:grpSpPr>
        <p:pic>
          <p:nvPicPr>
            <p:cNvPr id="45" name="Picture 2" descr="http://www.72sc.com/png/UploadFiles_4404/200807/20080723230855590.png"/>
            <p:cNvPicPr>
              <a:picLocks noChangeAspect="1" noChangeArrowheads="1"/>
            </p:cNvPicPr>
            <p:nvPr/>
          </p:nvPicPr>
          <p:blipFill>
            <a:blip r:embed="rId2" cstate="print">
              <a:duotone>
                <a:prstClr val="black"/>
                <a:srgbClr val="4F81BD">
                  <a:tint val="45000"/>
                  <a:satMod val="400000"/>
                </a:srgbClr>
              </a:duotone>
              <a:extLst>
                <a:ext uri="{28A0092B-C50C-407E-A947-70E740481C1C}">
                  <a14:useLocalDpi xmlns:a14="http://schemas.microsoft.com/office/drawing/2010/main" val="0"/>
                </a:ext>
              </a:extLst>
            </a:blip>
            <a:srcRect/>
            <a:stretch>
              <a:fillRect/>
            </a:stretch>
          </p:blipFill>
          <p:spPr bwMode="auto">
            <a:xfrm>
              <a:off x="2520405" y="2564904"/>
              <a:ext cx="1493776" cy="149377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0"/>
            <p:cNvSpPr txBox="1"/>
            <p:nvPr/>
          </p:nvSpPr>
          <p:spPr>
            <a:xfrm>
              <a:off x="2690222" y="3141918"/>
              <a:ext cx="1159293" cy="338554"/>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zh-CN" altLang="en-US" dirty="0"/>
                <a:t>强光抑制</a:t>
              </a:r>
            </a:p>
          </p:txBody>
        </p:sp>
      </p:grpSp>
      <p:grpSp>
        <p:nvGrpSpPr>
          <p:cNvPr id="47" name="组合 46"/>
          <p:cNvGrpSpPr/>
          <p:nvPr/>
        </p:nvGrpSpPr>
        <p:grpSpPr>
          <a:xfrm>
            <a:off x="6462600" y="3147814"/>
            <a:ext cx="1493776" cy="1493776"/>
            <a:chOff x="2592413" y="2564904"/>
            <a:chExt cx="1493776" cy="1493776"/>
          </a:xfrm>
        </p:grpSpPr>
        <p:pic>
          <p:nvPicPr>
            <p:cNvPr id="48" name="Picture 2" descr="http://www.72sc.com/png/UploadFiles_4404/200807/20080723230855590.png"/>
            <p:cNvPicPr>
              <a:picLocks noChangeAspect="1" noChangeArrowheads="1"/>
            </p:cNvPicPr>
            <p:nvPr/>
          </p:nvPicPr>
          <p:blipFill>
            <a:blip r:embed="rId2" cstate="print">
              <a:duotone>
                <a:prstClr val="black"/>
                <a:srgbClr val="C0504D">
                  <a:tint val="45000"/>
                  <a:satMod val="400000"/>
                </a:srgbClr>
              </a:duotone>
              <a:extLst>
                <a:ext uri="{28A0092B-C50C-407E-A947-70E740481C1C}">
                  <a14:useLocalDpi xmlns:a14="http://schemas.microsoft.com/office/drawing/2010/main" val="0"/>
                </a:ext>
              </a:extLst>
            </a:blip>
            <a:srcRect/>
            <a:stretch>
              <a:fillRect/>
            </a:stretch>
          </p:blipFill>
          <p:spPr bwMode="auto">
            <a:xfrm>
              <a:off x="2592413" y="2564904"/>
              <a:ext cx="1493776" cy="149377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25"/>
            <p:cNvSpPr txBox="1"/>
            <p:nvPr/>
          </p:nvSpPr>
          <p:spPr>
            <a:xfrm>
              <a:off x="2892795" y="3137400"/>
              <a:ext cx="915636" cy="338554"/>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zh-CN" altLang="en-US" dirty="0"/>
                <a:t>宽动态</a:t>
              </a:r>
            </a:p>
          </p:txBody>
        </p:sp>
      </p:grpSp>
      <p:grpSp>
        <p:nvGrpSpPr>
          <p:cNvPr id="50" name="组合 49"/>
          <p:cNvGrpSpPr/>
          <p:nvPr/>
        </p:nvGrpSpPr>
        <p:grpSpPr>
          <a:xfrm>
            <a:off x="7164288" y="1379714"/>
            <a:ext cx="1584176" cy="1552076"/>
            <a:chOff x="2520401" y="2532569"/>
            <a:chExt cx="1730383" cy="1730383"/>
          </a:xfrm>
        </p:grpSpPr>
        <p:pic>
          <p:nvPicPr>
            <p:cNvPr id="51" name="Picture 2" descr="http://www.72sc.com/png/UploadFiles_4404/200807/20080723230855590.png"/>
            <p:cNvPicPr>
              <a:picLocks noChangeAspect="1" noChangeArrowheads="1"/>
            </p:cNvPicPr>
            <p:nvPr/>
          </p:nvPicPr>
          <p:blipFill>
            <a:blip r:embed="rId3" cstate="print">
              <a:duotone>
                <a:prstClr val="black"/>
                <a:srgbClr val="9BBB59">
                  <a:tint val="45000"/>
                  <a:satMod val="400000"/>
                </a:srgbClr>
              </a:duotone>
              <a:extLst>
                <a:ext uri="{28A0092B-C50C-407E-A947-70E740481C1C}">
                  <a14:useLocalDpi xmlns:a14="http://schemas.microsoft.com/office/drawing/2010/main" val="0"/>
                </a:ext>
              </a:extLst>
            </a:blip>
            <a:srcRect/>
            <a:stretch>
              <a:fillRect/>
            </a:stretch>
          </p:blipFill>
          <p:spPr bwMode="auto">
            <a:xfrm>
              <a:off x="2520401" y="2532569"/>
              <a:ext cx="1730383" cy="1730383"/>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31"/>
            <p:cNvSpPr txBox="1"/>
            <p:nvPr/>
          </p:nvSpPr>
          <p:spPr>
            <a:xfrm>
              <a:off x="2581415" y="3224549"/>
              <a:ext cx="1653245" cy="377448"/>
            </a:xfrm>
            <a:prstGeom prst="rect">
              <a:avLst/>
            </a:prstGeom>
            <a:noFill/>
          </p:spPr>
          <p:txBody>
            <a:bodyPr wrap="none" rtlCol="0">
              <a:spAutoFit/>
            </a:bodyPr>
            <a:lstStyle>
              <a:defPPr>
                <a:defRPr lang="zh-CN"/>
              </a:defPPr>
              <a:lvl1pPr lvl="0" algn="ctr">
                <a:defRPr sz="1600" kern="0" spc="300">
                  <a:solidFill>
                    <a:prstClr val="black"/>
                  </a:solidFill>
                  <a:latin typeface="微软雅黑" panose="020B0503020204020204" pitchFamily="34" charset="-122"/>
                  <a:ea typeface="微软雅黑" panose="020B0503020204020204" pitchFamily="34" charset="-122"/>
                </a:defRPr>
              </a:lvl1pPr>
            </a:lstStyle>
            <a:p>
              <a:r>
                <a:rPr lang="en-US" altLang="zh-CN" dirty="0"/>
                <a:t>3D</a:t>
              </a:r>
              <a:r>
                <a:rPr lang="zh-CN" altLang="en-US" dirty="0"/>
                <a:t>数字降噪</a:t>
              </a:r>
            </a:p>
          </p:txBody>
        </p:sp>
      </p:grpSp>
    </p:spTree>
    <p:extLst>
      <p:ext uri="{BB962C8B-B14F-4D97-AF65-F5344CB8AC3E}">
        <p14:creationId xmlns:p14="http://schemas.microsoft.com/office/powerpoint/2010/main" val="20487844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p:txBody>
          <a:bodyPr/>
          <a:lstStyle/>
          <a:p>
            <a:r>
              <a:rPr lang="en-US" altLang="zh-CN" dirty="0" smtClean="0"/>
              <a:t>IPC</a:t>
            </a:r>
            <a:r>
              <a:rPr lang="zh-CN" altLang="en-US" dirty="0" smtClean="0"/>
              <a:t>分类</a:t>
            </a:r>
            <a:endParaRPr lang="zh-CN" altLang="en-US" dirty="0"/>
          </a:p>
        </p:txBody>
      </p:sp>
      <p:sp>
        <p:nvSpPr>
          <p:cNvPr id="3" name="文本占位符 2"/>
          <p:cNvSpPr>
            <a:spLocks noGrp="1"/>
          </p:cNvSpPr>
          <p:nvPr>
            <p:ph type="body" sz="half" idx="2"/>
          </p:nvPr>
        </p:nvSpPr>
        <p:spPr/>
        <p:txBody>
          <a:bodyPr/>
          <a:lstStyle/>
          <a:p>
            <a:r>
              <a:rPr lang="en-US" altLang="zh-CN" dirty="0" smtClean="0"/>
              <a:t>IPC</a:t>
            </a:r>
            <a:r>
              <a:rPr lang="zh-CN" altLang="en-US" dirty="0"/>
              <a:t>简介</a:t>
            </a:r>
          </a:p>
        </p:txBody>
      </p:sp>
      <p:sp>
        <p:nvSpPr>
          <p:cNvPr id="4" name="文本占位符 3"/>
          <p:cNvSpPr>
            <a:spLocks noGrp="1"/>
          </p:cNvSpPr>
          <p:nvPr>
            <p:ph type="body" sz="half" idx="13"/>
          </p:nvPr>
        </p:nvSpPr>
        <p:spPr/>
        <p:txBody>
          <a:bodyPr/>
          <a:lstStyle/>
          <a:p>
            <a:r>
              <a:rPr lang="en-US" altLang="zh-CN" dirty="0" smtClean="0"/>
              <a:t>IPC</a:t>
            </a:r>
            <a:r>
              <a:rPr lang="zh-CN" altLang="en-US" dirty="0" smtClean="0"/>
              <a:t>技术指标</a:t>
            </a:r>
            <a:endParaRPr lang="zh-CN" altLang="en-US" dirty="0"/>
          </a:p>
        </p:txBody>
      </p:sp>
      <p:sp>
        <p:nvSpPr>
          <p:cNvPr id="5" name="文本占位符 4"/>
          <p:cNvSpPr>
            <a:spLocks noGrp="1"/>
          </p:cNvSpPr>
          <p:nvPr>
            <p:ph type="body" sz="half" idx="14"/>
          </p:nvPr>
        </p:nvSpPr>
        <p:spPr/>
        <p:txBody>
          <a:bodyPr/>
          <a:lstStyle/>
          <a:p>
            <a:r>
              <a:rPr lang="en-US" altLang="zh-CN" dirty="0" smtClean="0"/>
              <a:t>IPC</a:t>
            </a:r>
            <a:r>
              <a:rPr lang="zh-CN" altLang="en-US" dirty="0" smtClean="0"/>
              <a:t>功能参数</a:t>
            </a:r>
            <a:endParaRPr lang="zh-CN" altLang="en-US" dirty="0"/>
          </a:p>
        </p:txBody>
      </p:sp>
      <p:sp>
        <p:nvSpPr>
          <p:cNvPr id="6" name="文本占位符 5"/>
          <p:cNvSpPr>
            <a:spLocks noGrp="1"/>
          </p:cNvSpPr>
          <p:nvPr>
            <p:ph type="body" sz="half" idx="15"/>
          </p:nvPr>
        </p:nvSpPr>
        <p:spPr/>
        <p:txBody>
          <a:bodyPr/>
          <a:lstStyle/>
          <a:p>
            <a:r>
              <a:rPr lang="en-US" altLang="zh-CN" dirty="0" smtClean="0"/>
              <a:t>IPC</a:t>
            </a:r>
            <a:r>
              <a:rPr lang="zh-CN" altLang="en-US" dirty="0" smtClean="0"/>
              <a:t>编码协议</a:t>
            </a:r>
            <a:endParaRPr lang="zh-CN" altLang="en-US" dirty="0"/>
          </a:p>
        </p:txBody>
      </p:sp>
      <p:sp>
        <p:nvSpPr>
          <p:cNvPr id="7" name="文本占位符 6"/>
          <p:cNvSpPr>
            <a:spLocks noGrp="1"/>
          </p:cNvSpPr>
          <p:nvPr>
            <p:ph type="body" sz="half" idx="16"/>
          </p:nvPr>
        </p:nvSpPr>
        <p:spPr/>
        <p:txBody>
          <a:bodyPr/>
          <a:lstStyle/>
          <a:p>
            <a:r>
              <a:rPr lang="en-US" altLang="zh-CN" dirty="0" smtClean="0"/>
              <a:t>IPC</a:t>
            </a:r>
            <a:r>
              <a:rPr lang="zh-CN" altLang="en-US" dirty="0" smtClean="0"/>
              <a:t>防护等级</a:t>
            </a:r>
            <a:endParaRPr lang="zh-CN" altLang="en-US" dirty="0"/>
          </a:p>
        </p:txBody>
      </p:sp>
    </p:spTree>
    <p:extLst>
      <p:ext uri="{BB962C8B-B14F-4D97-AF65-F5344CB8AC3E}">
        <p14:creationId xmlns:p14="http://schemas.microsoft.com/office/powerpoint/2010/main" val="4001616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自动增益控制（</a:t>
            </a:r>
            <a:r>
              <a:rPr lang="en-US" altLang="zh-CN" dirty="0" smtClean="0"/>
              <a:t>AGC</a:t>
            </a:r>
            <a:r>
              <a:rPr lang="zh-CN" altLang="en-US" dirty="0" smtClean="0"/>
              <a:t>）</a:t>
            </a:r>
            <a:endParaRPr lang="zh-CN" altLang="en-US" dirty="0"/>
          </a:p>
        </p:txBody>
      </p:sp>
      <p:sp>
        <p:nvSpPr>
          <p:cNvPr id="3" name="文本占位符 2"/>
          <p:cNvSpPr>
            <a:spLocks noGrp="1"/>
          </p:cNvSpPr>
          <p:nvPr>
            <p:ph type="body" sz="half" idx="13"/>
          </p:nvPr>
        </p:nvSpPr>
        <p:spPr>
          <a:xfrm>
            <a:off x="467544" y="1223379"/>
            <a:ext cx="4299964" cy="2839239"/>
          </a:xfrm>
          <a:noFill/>
        </p:spPr>
        <p:txBody>
          <a:bodyPr vert="horz" wrap="square" lIns="68580" tIns="34290" rIns="68580" bIns="34290" rtlCol="0">
            <a:spAutoFit/>
          </a:bodyPr>
          <a:lstStyle/>
          <a:p>
            <a:pPr>
              <a:lnSpc>
                <a:spcPct val="150000"/>
              </a:lnSpc>
            </a:pPr>
            <a:r>
              <a:rPr lang="en-US" altLang="zh-CN" dirty="0">
                <a:solidFill>
                  <a:schemeClr val="tx1"/>
                </a:solidFill>
              </a:rPr>
              <a:t>AGC——Automatic Gain Control</a:t>
            </a:r>
            <a:r>
              <a:rPr lang="zh-CN" altLang="en-US" dirty="0">
                <a:solidFill>
                  <a:schemeClr val="tx1"/>
                </a:solidFill>
              </a:rPr>
              <a:t>的缩写。所有摄像机都有一个将来自 </a:t>
            </a:r>
            <a:r>
              <a:rPr lang="en-US" altLang="zh-CN" dirty="0">
                <a:solidFill>
                  <a:schemeClr val="tx1"/>
                </a:solidFill>
              </a:rPr>
              <a:t>CCD</a:t>
            </a:r>
            <a:r>
              <a:rPr lang="zh-CN" altLang="en-US" dirty="0">
                <a:solidFill>
                  <a:schemeClr val="tx1"/>
                </a:solidFill>
              </a:rPr>
              <a:t>的信号放大到可以使用水准的视频放大器，其放大量即增益，等效于有较高的灵敏度，可使其在微光下灵敏，然而在亮光照的环境中放大器将过载，使视频信号畸变。为此，需利用摄像机的自动增益控制（</a:t>
            </a:r>
            <a:r>
              <a:rPr lang="en-US" altLang="zh-CN" dirty="0">
                <a:solidFill>
                  <a:schemeClr val="tx1"/>
                </a:solidFill>
              </a:rPr>
              <a:t>AGC</a:t>
            </a:r>
            <a:r>
              <a:rPr lang="zh-CN" altLang="en-US" dirty="0">
                <a:solidFill>
                  <a:schemeClr val="tx1"/>
                </a:solidFill>
              </a:rPr>
              <a:t>）电路去探测视频信号的电平，适时地开关</a:t>
            </a:r>
            <a:r>
              <a:rPr lang="en-US" altLang="zh-CN" dirty="0">
                <a:solidFill>
                  <a:schemeClr val="tx1"/>
                </a:solidFill>
              </a:rPr>
              <a:t>AGC</a:t>
            </a:r>
            <a:r>
              <a:rPr lang="zh-CN" altLang="en-US" dirty="0">
                <a:solidFill>
                  <a:schemeClr val="tx1"/>
                </a:solidFill>
              </a:rPr>
              <a:t>，从而使摄像机能够在较大的光照范围内工作，此即动态范围，即在低照度时自动增加摄像机的灵敏度，从而提高图像信号的强度来获得清晰的图像。具有</a:t>
            </a:r>
            <a:r>
              <a:rPr lang="en-US" altLang="zh-CN" dirty="0">
                <a:solidFill>
                  <a:schemeClr val="tx1"/>
                </a:solidFill>
              </a:rPr>
              <a:t>AGC</a:t>
            </a:r>
            <a:r>
              <a:rPr lang="zh-CN" altLang="en-US" dirty="0">
                <a:solidFill>
                  <a:schemeClr val="tx1"/>
                </a:solidFill>
              </a:rPr>
              <a:t>功能的摄像机，在低照度时的灵敏度会有所提高，但此时的噪点也会比较明显。这是由于信号和噪声被同时放大的缘故。</a:t>
            </a:r>
          </a:p>
        </p:txBody>
      </p:sp>
      <p:sp>
        <p:nvSpPr>
          <p:cNvPr id="9" name="矩形 8"/>
          <p:cNvSpPr/>
          <p:nvPr/>
        </p:nvSpPr>
        <p:spPr>
          <a:xfrm>
            <a:off x="6415146" y="2366000"/>
            <a:ext cx="996078" cy="313612"/>
          </a:xfrm>
          <a:prstGeom prst="rect">
            <a:avLst/>
          </a:prstGeom>
          <a:noFill/>
        </p:spPr>
        <p:txBody>
          <a:bodyPr vert="horz" wrap="square" lIns="68580" tIns="34290" rIns="68580" bIns="34290" rtlCol="0">
            <a:spAutoFit/>
          </a:bodyPr>
          <a:lstStyle/>
          <a:p>
            <a:pPr algn="ctr">
              <a:lnSpc>
                <a:spcPct val="150000"/>
              </a:lnSpc>
              <a:spcBef>
                <a:spcPct val="20000"/>
              </a:spcBef>
              <a:buFont typeface="Arial" pitchFamily="34" charset="0"/>
              <a:buNone/>
            </a:pPr>
            <a:r>
              <a:rPr lang="zh-CN" altLang="en-US" sz="1200" dirty="0">
                <a:latin typeface="+mn-ea"/>
              </a:rPr>
              <a:t>自动增益关</a:t>
            </a:r>
          </a:p>
        </p:txBody>
      </p:sp>
      <p:sp>
        <p:nvSpPr>
          <p:cNvPr id="10" name="矩形 9"/>
          <p:cNvSpPr/>
          <p:nvPr/>
        </p:nvSpPr>
        <p:spPr>
          <a:xfrm>
            <a:off x="6353376" y="4502429"/>
            <a:ext cx="1125864" cy="313612"/>
          </a:xfrm>
          <a:prstGeom prst="rect">
            <a:avLst/>
          </a:prstGeom>
          <a:noFill/>
        </p:spPr>
        <p:txBody>
          <a:bodyPr vert="horz" wrap="square" lIns="68580" tIns="34290" rIns="68580" bIns="34290" rtlCol="0">
            <a:spAutoFit/>
          </a:bodyPr>
          <a:lstStyle/>
          <a:p>
            <a:pPr algn="ctr">
              <a:lnSpc>
                <a:spcPct val="150000"/>
              </a:lnSpc>
              <a:spcBef>
                <a:spcPct val="20000"/>
              </a:spcBef>
              <a:buFont typeface="Arial" pitchFamily="34" charset="0"/>
              <a:buNone/>
            </a:pPr>
            <a:r>
              <a:rPr lang="zh-CN" altLang="en-US" sz="1200" dirty="0">
                <a:latin typeface="+mn-ea"/>
              </a:rPr>
              <a:t>自动增益开</a:t>
            </a:r>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79225" y="732763"/>
            <a:ext cx="3606096" cy="1584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7507"/>
          <a:stretch/>
        </p:blipFill>
        <p:spPr bwMode="auto">
          <a:xfrm>
            <a:off x="5074736" y="2859782"/>
            <a:ext cx="3600952" cy="15844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42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电子快门</a:t>
            </a:r>
            <a:endParaRPr lang="zh-CN" altLang="en-US" dirty="0"/>
          </a:p>
        </p:txBody>
      </p:sp>
      <p:sp>
        <p:nvSpPr>
          <p:cNvPr id="3" name="文本占位符 2"/>
          <p:cNvSpPr>
            <a:spLocks noGrp="1"/>
          </p:cNvSpPr>
          <p:nvPr>
            <p:ph type="body" sz="half" idx="13"/>
          </p:nvPr>
        </p:nvSpPr>
        <p:spPr>
          <a:xfrm>
            <a:off x="405378" y="726684"/>
            <a:ext cx="8280400" cy="1144609"/>
          </a:xfrm>
          <a:noFill/>
        </p:spPr>
        <p:txBody>
          <a:bodyPr vert="horz" wrap="square" lIns="68580" tIns="34290" rIns="68580" bIns="34290" rtlCol="0">
            <a:spAutoFit/>
          </a:bodyPr>
          <a:lstStyle/>
          <a:p>
            <a:pPr>
              <a:lnSpc>
                <a:spcPct val="150000"/>
              </a:lnSpc>
            </a:pPr>
            <a:r>
              <a:rPr lang="zh-CN" altLang="en-US" dirty="0">
                <a:solidFill>
                  <a:schemeClr val="tx1"/>
                </a:solidFill>
              </a:rPr>
              <a:t>电子快门是对比照相机的机械快门功能提出一个术语，它相当于控制</a:t>
            </a:r>
            <a:r>
              <a:rPr lang="en-US" altLang="zh-CN" dirty="0">
                <a:solidFill>
                  <a:schemeClr val="tx1"/>
                </a:solidFill>
              </a:rPr>
              <a:t>CCD</a:t>
            </a:r>
            <a:r>
              <a:rPr lang="zh-CN" altLang="en-US" dirty="0">
                <a:solidFill>
                  <a:schemeClr val="tx1"/>
                </a:solidFill>
              </a:rPr>
              <a:t>图像传感器的感光时间。由于</a:t>
            </a:r>
            <a:r>
              <a:rPr lang="en-US" altLang="zh-CN" dirty="0">
                <a:solidFill>
                  <a:schemeClr val="tx1"/>
                </a:solidFill>
              </a:rPr>
              <a:t>CCD</a:t>
            </a:r>
            <a:r>
              <a:rPr lang="zh-CN" altLang="en-US" dirty="0">
                <a:solidFill>
                  <a:schemeClr val="tx1"/>
                </a:solidFill>
              </a:rPr>
              <a:t>感光的实质是信号电荷的积累，则感光时间越长，信号电荷的积累时间就越长，输出信号电流的幅值也就越大。通过调整光生信号电荷的积累时间（即调整时钟脉冲的宽度），即可实现控制</a:t>
            </a:r>
            <a:r>
              <a:rPr lang="en-US" altLang="zh-CN" dirty="0">
                <a:solidFill>
                  <a:schemeClr val="tx1"/>
                </a:solidFill>
              </a:rPr>
              <a:t>CCD</a:t>
            </a:r>
            <a:r>
              <a:rPr lang="zh-CN" altLang="en-US" dirty="0">
                <a:solidFill>
                  <a:schemeClr val="tx1"/>
                </a:solidFill>
              </a:rPr>
              <a:t>感光时间的功能。当摄像机的电子快门打开时，摄像机的电子快门的速度最快可达到</a:t>
            </a:r>
            <a:r>
              <a:rPr lang="en-US" altLang="zh-CN" dirty="0">
                <a:solidFill>
                  <a:schemeClr val="tx1"/>
                </a:solidFill>
              </a:rPr>
              <a:t>1/100000</a:t>
            </a:r>
            <a:r>
              <a:rPr lang="zh-CN" altLang="en-US" dirty="0">
                <a:solidFill>
                  <a:schemeClr val="tx1"/>
                </a:solidFill>
              </a:rPr>
              <a:t>秒。对于运动的物体，电子快门越快，拍摄的越清晰。</a:t>
            </a:r>
          </a:p>
        </p:txBody>
      </p:sp>
      <p:pic>
        <p:nvPicPr>
          <p:cNvPr id="1026" name="Picture 2" descr="c:\users\administrator\appdata\roaming\360se6\User Data\temp\TNGNEW-2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194944"/>
            <a:ext cx="3223501" cy="2149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administrator\appdata\roaming\360se6\User Data\temp\TNGNEW-2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63" y="2194944"/>
            <a:ext cx="3452119" cy="21490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矩形 5"/>
          <p:cNvSpPr/>
          <p:nvPr/>
        </p:nvSpPr>
        <p:spPr>
          <a:xfrm>
            <a:off x="1996386" y="4412223"/>
            <a:ext cx="827471" cy="276999"/>
          </a:xfrm>
          <a:prstGeom prst="rect">
            <a:avLst/>
          </a:prstGeom>
        </p:spPr>
        <p:txBody>
          <a:bodyPr wrap="none">
            <a:spAutoFit/>
          </a:bodyPr>
          <a:lstStyle/>
          <a:p>
            <a:r>
              <a:rPr lang="zh-CN" altLang="en-US" sz="1200" dirty="0" smtClean="0">
                <a:latin typeface="+mn-ea"/>
              </a:rPr>
              <a:t>快门</a:t>
            </a:r>
            <a:r>
              <a:rPr lang="en-US" altLang="zh-CN" sz="1200" dirty="0" smtClean="0">
                <a:latin typeface="+mn-ea"/>
              </a:rPr>
              <a:t>1/30</a:t>
            </a:r>
            <a:endParaRPr lang="zh-CN" altLang="en-US" sz="1200" dirty="0">
              <a:latin typeface="+mn-ea"/>
            </a:endParaRPr>
          </a:p>
        </p:txBody>
      </p:sp>
      <p:sp>
        <p:nvSpPr>
          <p:cNvPr id="7" name="矩形 6"/>
          <p:cNvSpPr/>
          <p:nvPr/>
        </p:nvSpPr>
        <p:spPr>
          <a:xfrm>
            <a:off x="6156176" y="4412223"/>
            <a:ext cx="917239" cy="276999"/>
          </a:xfrm>
          <a:prstGeom prst="rect">
            <a:avLst/>
          </a:prstGeom>
        </p:spPr>
        <p:txBody>
          <a:bodyPr wrap="none">
            <a:spAutoFit/>
          </a:bodyPr>
          <a:lstStyle/>
          <a:p>
            <a:r>
              <a:rPr lang="zh-CN" altLang="en-US" sz="1200" dirty="0" smtClean="0">
                <a:latin typeface="+mn-ea"/>
              </a:rPr>
              <a:t>快门</a:t>
            </a:r>
            <a:r>
              <a:rPr lang="en-US" altLang="zh-CN" sz="1200" dirty="0" smtClean="0">
                <a:latin typeface="+mn-ea"/>
              </a:rPr>
              <a:t>1/500</a:t>
            </a:r>
            <a:endParaRPr lang="zh-CN" altLang="en-US" sz="1200" dirty="0">
              <a:latin typeface="+mn-ea"/>
            </a:endParaRPr>
          </a:p>
        </p:txBody>
      </p:sp>
    </p:spTree>
    <p:extLst>
      <p:ext uri="{BB962C8B-B14F-4D97-AF65-F5344CB8AC3E}">
        <p14:creationId xmlns:p14="http://schemas.microsoft.com/office/powerpoint/2010/main" val="3601150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背光补偿</a:t>
            </a:r>
            <a:endParaRPr lang="zh-CN" altLang="en-US" dirty="0"/>
          </a:p>
        </p:txBody>
      </p:sp>
      <p:sp>
        <p:nvSpPr>
          <p:cNvPr id="3" name="文本占位符 2"/>
          <p:cNvSpPr>
            <a:spLocks noGrp="1"/>
          </p:cNvSpPr>
          <p:nvPr>
            <p:ph type="body" sz="half" idx="13"/>
          </p:nvPr>
        </p:nvSpPr>
        <p:spPr>
          <a:xfrm>
            <a:off x="395288" y="820372"/>
            <a:ext cx="8353176" cy="2359107"/>
          </a:xfrm>
          <a:noFill/>
        </p:spPr>
        <p:txBody>
          <a:bodyPr vert="horz" wrap="square" lIns="68580" tIns="34290" rIns="68580" bIns="34290" rtlCol="0">
            <a:spAutoFit/>
          </a:bodyPr>
          <a:lstStyle/>
          <a:p>
            <a:pPr>
              <a:lnSpc>
                <a:spcPct val="150000"/>
              </a:lnSpc>
            </a:pPr>
            <a:r>
              <a:rPr lang="zh-CN" altLang="en-US" dirty="0">
                <a:solidFill>
                  <a:schemeClr val="tx1"/>
                </a:solidFill>
              </a:rPr>
              <a:t>背光补偿</a:t>
            </a:r>
            <a:r>
              <a:rPr lang="en-US" altLang="zh-CN" dirty="0">
                <a:solidFill>
                  <a:schemeClr val="tx1"/>
                </a:solidFill>
              </a:rPr>
              <a:t>BLC——</a:t>
            </a:r>
            <a:r>
              <a:rPr lang="en-US" altLang="zh-CN" dirty="0" err="1">
                <a:solidFill>
                  <a:schemeClr val="tx1"/>
                </a:solidFill>
              </a:rPr>
              <a:t>BackLight</a:t>
            </a:r>
            <a:r>
              <a:rPr lang="en-US" altLang="zh-CN" dirty="0">
                <a:solidFill>
                  <a:schemeClr val="tx1"/>
                </a:solidFill>
              </a:rPr>
              <a:t> </a:t>
            </a:r>
            <a:r>
              <a:rPr lang="en-US" altLang="zh-CN" dirty="0" err="1">
                <a:solidFill>
                  <a:schemeClr val="tx1"/>
                </a:solidFill>
              </a:rPr>
              <a:t>Compesation</a:t>
            </a:r>
            <a:r>
              <a:rPr lang="en-US" altLang="zh-CN" dirty="0">
                <a:solidFill>
                  <a:schemeClr val="tx1"/>
                </a:solidFill>
              </a:rPr>
              <a:t> </a:t>
            </a:r>
            <a:r>
              <a:rPr lang="zh-CN" altLang="en-US" dirty="0">
                <a:solidFill>
                  <a:schemeClr val="tx1"/>
                </a:solidFill>
              </a:rPr>
              <a:t>的缩写，也称作逆光补偿或逆光补正，它可以有效补偿摄像机在逆光环境下拍摄时画面主体黑暗的缺陷。</a:t>
            </a:r>
          </a:p>
          <a:p>
            <a:pPr>
              <a:lnSpc>
                <a:spcPct val="150000"/>
              </a:lnSpc>
            </a:pPr>
            <a:r>
              <a:rPr lang="zh-CN" altLang="en-US" dirty="0">
                <a:solidFill>
                  <a:schemeClr val="tx1"/>
                </a:solidFill>
              </a:rPr>
              <a:t>通常，摄像机的</a:t>
            </a:r>
            <a:r>
              <a:rPr lang="en-US" altLang="zh-CN" dirty="0">
                <a:solidFill>
                  <a:schemeClr val="tx1"/>
                </a:solidFill>
              </a:rPr>
              <a:t>AGC</a:t>
            </a:r>
            <a:r>
              <a:rPr lang="zh-CN" altLang="en-US" dirty="0">
                <a:solidFill>
                  <a:schemeClr val="tx1"/>
                </a:solidFill>
              </a:rPr>
              <a:t>工作点是通过对整个视场的内容作平均来确定的，但如果视场中包含一个很亮的背景区域和一个很暗的前景目标，则此时确定的</a:t>
            </a:r>
            <a:r>
              <a:rPr lang="en-US" altLang="zh-CN" dirty="0">
                <a:solidFill>
                  <a:schemeClr val="tx1"/>
                </a:solidFill>
              </a:rPr>
              <a:t>AGC</a:t>
            </a:r>
            <a:r>
              <a:rPr lang="zh-CN" altLang="en-US" dirty="0">
                <a:solidFill>
                  <a:schemeClr val="tx1"/>
                </a:solidFill>
              </a:rPr>
              <a:t>工作点有可能对于前景目标是不够合适的，背景光补偿有可能改善前景目标显示状况。</a:t>
            </a:r>
          </a:p>
          <a:p>
            <a:pPr>
              <a:lnSpc>
                <a:spcPct val="150000"/>
              </a:lnSpc>
            </a:pPr>
            <a:r>
              <a:rPr lang="zh-CN" altLang="en-US" dirty="0">
                <a:solidFill>
                  <a:schemeClr val="tx1"/>
                </a:solidFill>
              </a:rPr>
              <a:t>当引入背光补偿功能时，摄像机仅对整个视场的一个子区域（如从第</a:t>
            </a:r>
            <a:r>
              <a:rPr lang="en-US" altLang="zh-CN" dirty="0">
                <a:solidFill>
                  <a:schemeClr val="tx1"/>
                </a:solidFill>
              </a:rPr>
              <a:t>80</a:t>
            </a:r>
            <a:r>
              <a:rPr lang="zh-CN" altLang="en-US" dirty="0">
                <a:solidFill>
                  <a:schemeClr val="tx1"/>
                </a:solidFill>
              </a:rPr>
              <a:t>行 </a:t>
            </a:r>
            <a:r>
              <a:rPr lang="en-US" altLang="zh-CN" dirty="0">
                <a:solidFill>
                  <a:schemeClr val="tx1"/>
                </a:solidFill>
              </a:rPr>
              <a:t>~ 200</a:t>
            </a:r>
            <a:r>
              <a:rPr lang="zh-CN" altLang="en-US" dirty="0">
                <a:solidFill>
                  <a:schemeClr val="tx1"/>
                </a:solidFill>
              </a:rPr>
              <a:t>行的中心区域）进行检测，通过求此区域的平均信号电平来确定</a:t>
            </a:r>
            <a:r>
              <a:rPr lang="en-US" altLang="zh-CN" dirty="0">
                <a:solidFill>
                  <a:schemeClr val="tx1"/>
                </a:solidFill>
              </a:rPr>
              <a:t>AGC</a:t>
            </a:r>
            <a:r>
              <a:rPr lang="zh-CN" altLang="en-US" dirty="0">
                <a:solidFill>
                  <a:schemeClr val="tx1"/>
                </a:solidFill>
              </a:rPr>
              <a:t>电路的工作点。由于子区域的平均电平很低，</a:t>
            </a:r>
            <a:r>
              <a:rPr lang="en-US" altLang="zh-CN" dirty="0">
                <a:solidFill>
                  <a:schemeClr val="tx1"/>
                </a:solidFill>
              </a:rPr>
              <a:t>AGC</a:t>
            </a:r>
            <a:r>
              <a:rPr lang="zh-CN" altLang="en-US" dirty="0">
                <a:solidFill>
                  <a:schemeClr val="tx1"/>
                </a:solidFill>
              </a:rPr>
              <a:t>放大器会有较高的增益，使输出视频信号的幅值提高，从而使监视器上的主体画面明朗。此时的背景画面会更加明亮，但其与主体画面的主观亮度差会大大降低，整个视场的可视性得到改善。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3291830"/>
            <a:ext cx="6931754" cy="1712551"/>
          </a:xfrm>
          <a:prstGeom prst="rect">
            <a:avLst/>
          </a:prstGeom>
        </p:spPr>
      </p:pic>
    </p:spTree>
    <p:extLst>
      <p:ext uri="{BB962C8B-B14F-4D97-AF65-F5344CB8AC3E}">
        <p14:creationId xmlns:p14="http://schemas.microsoft.com/office/powerpoint/2010/main" val="522938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白平衡</a:t>
            </a:r>
          </a:p>
        </p:txBody>
      </p:sp>
      <p:sp>
        <p:nvSpPr>
          <p:cNvPr id="3" name="文本占位符 2"/>
          <p:cNvSpPr>
            <a:spLocks noGrp="1"/>
          </p:cNvSpPr>
          <p:nvPr>
            <p:ph type="body" sz="half" idx="13"/>
          </p:nvPr>
        </p:nvSpPr>
        <p:spPr>
          <a:xfrm>
            <a:off x="395288" y="771550"/>
            <a:ext cx="8353176" cy="900246"/>
          </a:xfrm>
          <a:noFill/>
        </p:spPr>
        <p:txBody>
          <a:bodyPr vert="horz" wrap="square" lIns="68580" tIns="34290" rIns="68580" bIns="34290" rtlCol="0">
            <a:spAutoFit/>
          </a:bodyPr>
          <a:lstStyle/>
          <a:p>
            <a:pPr>
              <a:lnSpc>
                <a:spcPct val="150000"/>
              </a:lnSpc>
            </a:pPr>
            <a:r>
              <a:rPr lang="zh-CN" altLang="en-US" dirty="0">
                <a:solidFill>
                  <a:schemeClr val="tx1"/>
                </a:solidFill>
              </a:rPr>
              <a:t>白平衡是还原被拍摄物体颜色的关键。由于各光源色温不同，白平衡确保摄像机在各类色温的光源下均能真实还原物体色彩。除自动模式外，高端摄像机还可以配备了多种光源或环境模式，以方便用户在复杂的光线环境得到最佳的色彩还原效果。</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671796"/>
            <a:ext cx="4762500" cy="3162300"/>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156176" y="4557097"/>
            <a:ext cx="2492990" cy="276999"/>
          </a:xfrm>
          <a:prstGeom prst="rect">
            <a:avLst/>
          </a:prstGeom>
        </p:spPr>
        <p:txBody>
          <a:bodyPr wrap="none">
            <a:spAutoFit/>
          </a:bodyPr>
          <a:lstStyle/>
          <a:p>
            <a:r>
              <a:rPr lang="zh-CN" altLang="en-US" sz="1200" dirty="0" smtClean="0">
                <a:latin typeface="+mn-ea"/>
              </a:rPr>
              <a:t>同一画面调节白平衡后的各种效果</a:t>
            </a:r>
            <a:endParaRPr lang="zh-CN" altLang="en-US" sz="1200" dirty="0">
              <a:latin typeface="+mn-ea"/>
            </a:endParaRPr>
          </a:p>
        </p:txBody>
      </p:sp>
    </p:spTree>
    <p:extLst>
      <p:ext uri="{BB962C8B-B14F-4D97-AF65-F5344CB8AC3E}">
        <p14:creationId xmlns:p14="http://schemas.microsoft.com/office/powerpoint/2010/main" val="40912740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强光抑制</a:t>
            </a:r>
          </a:p>
        </p:txBody>
      </p:sp>
      <p:sp>
        <p:nvSpPr>
          <p:cNvPr id="3" name="文本占位符 2"/>
          <p:cNvSpPr>
            <a:spLocks noGrp="1"/>
          </p:cNvSpPr>
          <p:nvPr>
            <p:ph type="body" sz="half" idx="13"/>
          </p:nvPr>
        </p:nvSpPr>
        <p:spPr>
          <a:xfrm>
            <a:off x="409737" y="781875"/>
            <a:ext cx="8282776" cy="867610"/>
          </a:xfrm>
          <a:noFill/>
        </p:spPr>
        <p:txBody>
          <a:bodyPr vert="horz" wrap="square" lIns="68580" tIns="34290" rIns="68580" bIns="34290" rtlCol="0">
            <a:spAutoFit/>
          </a:bodyPr>
          <a:lstStyle/>
          <a:p>
            <a:pPr>
              <a:lnSpc>
                <a:spcPct val="150000"/>
              </a:lnSpc>
            </a:pPr>
            <a:r>
              <a:rPr lang="zh-CN" altLang="en-US" dirty="0">
                <a:solidFill>
                  <a:schemeClr val="tx1"/>
                </a:solidFill>
              </a:rPr>
              <a:t>强光抑制技术能有效抑制强光点直接照射造成的光晕偏大，视频图像模糊，能自动分辨强光点，并对强光点附近区域进行补偿以获得更清晰的图像。支持强光抑制技术的网络摄像机可以有效抑制迎面的强光，在夜间监控时，能较清晰的捕捉移动物体。</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794578"/>
            <a:ext cx="2572512" cy="2535936"/>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1798855"/>
            <a:ext cx="2578608" cy="2542032"/>
          </a:xfrm>
          <a:prstGeom prst="rect">
            <a:avLst/>
          </a:prstGeom>
          <a:ln>
            <a:noFill/>
          </a:ln>
          <a:effectLst>
            <a:outerShdw blurRad="292100" dist="139700" dir="2700000" algn="tl" rotWithShape="0">
              <a:srgbClr val="333333">
                <a:alpha val="65000"/>
              </a:srgbClr>
            </a:outerShdw>
          </a:effectLst>
        </p:spPr>
      </p:pic>
      <p:sp>
        <p:nvSpPr>
          <p:cNvPr id="14" name="矩形 13"/>
          <p:cNvSpPr/>
          <p:nvPr/>
        </p:nvSpPr>
        <p:spPr>
          <a:xfrm>
            <a:off x="2239868" y="4412222"/>
            <a:ext cx="1107996" cy="276999"/>
          </a:xfrm>
          <a:prstGeom prst="rect">
            <a:avLst/>
          </a:prstGeom>
        </p:spPr>
        <p:txBody>
          <a:bodyPr wrap="none">
            <a:spAutoFit/>
          </a:bodyPr>
          <a:lstStyle/>
          <a:p>
            <a:r>
              <a:rPr lang="zh-CN" altLang="en-US" sz="1200" dirty="0" smtClean="0">
                <a:latin typeface="+mn-ea"/>
              </a:rPr>
              <a:t>强光抑制关闭</a:t>
            </a:r>
            <a:endParaRPr lang="zh-CN" altLang="en-US" sz="1200" dirty="0">
              <a:latin typeface="+mn-ea"/>
            </a:endParaRPr>
          </a:p>
        </p:txBody>
      </p:sp>
      <p:sp>
        <p:nvSpPr>
          <p:cNvPr id="15" name="矩形 14"/>
          <p:cNvSpPr/>
          <p:nvPr/>
        </p:nvSpPr>
        <p:spPr>
          <a:xfrm>
            <a:off x="6056292" y="4412223"/>
            <a:ext cx="1107996" cy="276999"/>
          </a:xfrm>
          <a:prstGeom prst="rect">
            <a:avLst/>
          </a:prstGeom>
        </p:spPr>
        <p:txBody>
          <a:bodyPr wrap="none">
            <a:spAutoFit/>
          </a:bodyPr>
          <a:lstStyle/>
          <a:p>
            <a:r>
              <a:rPr lang="zh-CN" altLang="en-US" sz="1200" dirty="0" smtClean="0">
                <a:latin typeface="+mn-ea"/>
              </a:rPr>
              <a:t>强光抑制打开</a:t>
            </a:r>
            <a:endParaRPr lang="zh-CN" altLang="en-US" sz="1200" dirty="0">
              <a:latin typeface="+mn-ea"/>
            </a:endParaRPr>
          </a:p>
        </p:txBody>
      </p:sp>
    </p:spTree>
    <p:extLst>
      <p:ext uri="{BB962C8B-B14F-4D97-AF65-F5344CB8AC3E}">
        <p14:creationId xmlns:p14="http://schemas.microsoft.com/office/powerpoint/2010/main" val="21971270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宽</a:t>
            </a:r>
            <a:r>
              <a:rPr lang="zh-CN" altLang="en-US" dirty="0" smtClean="0"/>
              <a:t>动态</a:t>
            </a:r>
            <a:endParaRPr lang="zh-CN" altLang="en-US" dirty="0"/>
          </a:p>
        </p:txBody>
      </p:sp>
      <p:sp>
        <p:nvSpPr>
          <p:cNvPr id="3" name="文本占位符 2"/>
          <p:cNvSpPr>
            <a:spLocks noGrp="1"/>
          </p:cNvSpPr>
          <p:nvPr>
            <p:ph type="body" sz="half" idx="13"/>
          </p:nvPr>
        </p:nvSpPr>
        <p:spPr>
          <a:xfrm>
            <a:off x="395537" y="742136"/>
            <a:ext cx="8424936" cy="1181542"/>
          </a:xfrm>
          <a:noFill/>
        </p:spPr>
        <p:txBody>
          <a:bodyPr vert="horz" wrap="square" lIns="68580" tIns="34290" rIns="68580" bIns="34290" rtlCol="0">
            <a:spAutoFit/>
          </a:bodyPr>
          <a:lstStyle/>
          <a:p>
            <a:pPr>
              <a:lnSpc>
                <a:spcPct val="150000"/>
              </a:lnSpc>
            </a:pPr>
            <a:r>
              <a:rPr lang="zh-CN" altLang="en-US" dirty="0">
                <a:solidFill>
                  <a:schemeClr val="tx1"/>
                </a:solidFill>
              </a:rPr>
              <a:t>宽动态范围是图像中能分辨的最亮信号值与能分辨的最暗信号值的比例。</a:t>
            </a:r>
          </a:p>
          <a:p>
            <a:pPr>
              <a:lnSpc>
                <a:spcPct val="150000"/>
              </a:lnSpc>
            </a:pPr>
            <a:r>
              <a:rPr lang="zh-CN" altLang="zh-CN" dirty="0"/>
              <a:t>一些同一画面中光线差异大的场景，如背光的大厅出入口，普通摄像机画面亮的区域过亮，而暗的区域也很难看到。而宽动态技术，让摄像机针对不同光线的区域采用不同的快门，使得整个画面都可以看的清楚。宽动态的范围越大，摄像机在明暗差别大的场景下表现力越好。</a:t>
            </a:r>
          </a:p>
        </p:txBody>
      </p:sp>
      <p:sp>
        <p:nvSpPr>
          <p:cNvPr id="14" name="TextBox 13"/>
          <p:cNvSpPr txBox="1"/>
          <p:nvPr/>
        </p:nvSpPr>
        <p:spPr>
          <a:xfrm>
            <a:off x="6379965" y="4455339"/>
            <a:ext cx="954107" cy="276999"/>
          </a:xfrm>
          <a:prstGeom prst="rect">
            <a:avLst/>
          </a:prstGeom>
        </p:spPr>
        <p:txBody>
          <a:bodyPr wrap="none">
            <a:spAutoFit/>
          </a:bodyPr>
          <a:lstStyle>
            <a:defPPr>
              <a:defRPr lang="zh-CN"/>
            </a:defPPr>
            <a:lvl1pPr>
              <a:defRPr sz="1200">
                <a:solidFill>
                  <a:schemeClr val="tx2">
                    <a:lumMod val="75000"/>
                  </a:schemeClr>
                </a:solidFill>
                <a:latin typeface="+mn-ea"/>
              </a:defRPr>
            </a:lvl1pPr>
          </a:lstStyle>
          <a:p>
            <a:r>
              <a:rPr lang="zh-CN" altLang="en-US" dirty="0" smtClean="0">
                <a:solidFill>
                  <a:schemeClr val="tx1"/>
                </a:solidFill>
              </a:rPr>
              <a:t>开启宽动态</a:t>
            </a:r>
            <a:endParaRPr lang="zh-CN" altLang="en-US" dirty="0">
              <a:solidFill>
                <a:schemeClr val="tx1"/>
              </a:solidFill>
            </a:endParaRPr>
          </a:p>
        </p:txBody>
      </p:sp>
      <p:sp>
        <p:nvSpPr>
          <p:cNvPr id="15" name="TextBox 14"/>
          <p:cNvSpPr txBox="1"/>
          <p:nvPr/>
        </p:nvSpPr>
        <p:spPr>
          <a:xfrm>
            <a:off x="1691680" y="4455339"/>
            <a:ext cx="1107996" cy="276999"/>
          </a:xfrm>
          <a:prstGeom prst="rect">
            <a:avLst/>
          </a:prstGeom>
        </p:spPr>
        <p:txBody>
          <a:bodyPr wrap="none">
            <a:spAutoFit/>
          </a:bodyPr>
          <a:lstStyle>
            <a:defPPr>
              <a:defRPr lang="zh-CN"/>
            </a:defPPr>
            <a:lvl1pPr>
              <a:defRPr sz="1200">
                <a:solidFill>
                  <a:schemeClr val="tx2">
                    <a:lumMod val="75000"/>
                  </a:schemeClr>
                </a:solidFill>
                <a:latin typeface="+mn-ea"/>
              </a:defRPr>
            </a:lvl1pPr>
          </a:lstStyle>
          <a:p>
            <a:r>
              <a:rPr lang="zh-CN" altLang="en-US" dirty="0" smtClean="0">
                <a:solidFill>
                  <a:schemeClr val="tx1"/>
                </a:solidFill>
              </a:rPr>
              <a:t>未开启宽动态</a:t>
            </a:r>
            <a:endParaRPr lang="zh-CN" altLang="en-US" dirty="0">
              <a:solidFill>
                <a:schemeClr val="tx1"/>
              </a:solidFill>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079" y="2261661"/>
            <a:ext cx="3683235" cy="2073893"/>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2261661"/>
            <a:ext cx="3668443" cy="2073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6268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120dB </a:t>
            </a:r>
            <a:r>
              <a:rPr lang="zh-CN" altLang="en-US" dirty="0"/>
              <a:t>超宽动态</a:t>
            </a:r>
          </a:p>
        </p:txBody>
      </p:sp>
      <p:sp>
        <p:nvSpPr>
          <p:cNvPr id="3" name="文本占位符 2"/>
          <p:cNvSpPr>
            <a:spLocks noGrp="1"/>
          </p:cNvSpPr>
          <p:nvPr>
            <p:ph type="body" sz="half" idx="13"/>
          </p:nvPr>
        </p:nvSpPr>
        <p:spPr>
          <a:xfrm>
            <a:off x="467544" y="771550"/>
            <a:ext cx="8208912" cy="590611"/>
          </a:xfrm>
          <a:noFill/>
        </p:spPr>
        <p:txBody>
          <a:bodyPr vert="horz" wrap="square" lIns="68580" tIns="34290" rIns="68580" bIns="34290" rtlCol="0">
            <a:spAutoFit/>
          </a:bodyPr>
          <a:lstStyle/>
          <a:p>
            <a:pPr>
              <a:lnSpc>
                <a:spcPct val="150000"/>
              </a:lnSpc>
            </a:pPr>
            <a:r>
              <a:rPr lang="zh-CN" altLang="en-US" dirty="0" smtClean="0">
                <a:solidFill>
                  <a:schemeClr val="tx1"/>
                </a:solidFill>
              </a:rPr>
              <a:t>超</a:t>
            </a:r>
            <a:r>
              <a:rPr lang="zh-CN" altLang="en-US" dirty="0">
                <a:solidFill>
                  <a:schemeClr val="tx1"/>
                </a:solidFill>
              </a:rPr>
              <a:t>宽动态技术，在同一时间内针对亮暗区域采用不同的快门速度进行多次曝光，合成一幅暗处、亮处均清晰可见的图像。现超宽动态</a:t>
            </a:r>
            <a:r>
              <a:rPr lang="en-US" altLang="zh-CN" dirty="0">
                <a:solidFill>
                  <a:schemeClr val="tx1"/>
                </a:solidFill>
              </a:rPr>
              <a:t>IPC</a:t>
            </a:r>
            <a:r>
              <a:rPr lang="zh-CN" altLang="en-US" dirty="0">
                <a:solidFill>
                  <a:schemeClr val="tx1"/>
                </a:solidFill>
              </a:rPr>
              <a:t>动态范围可达</a:t>
            </a:r>
            <a:r>
              <a:rPr lang="en-US" altLang="zh-CN" dirty="0">
                <a:solidFill>
                  <a:schemeClr val="tx1"/>
                </a:solidFill>
              </a:rPr>
              <a:t>120dB</a:t>
            </a:r>
            <a:r>
              <a:rPr lang="zh-CN" altLang="en-US" dirty="0">
                <a:solidFill>
                  <a:schemeClr val="tx1"/>
                </a:solidFill>
              </a:rPr>
              <a:t>，非常适合在逆光、背光的监控场景下使用。</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89" y="2191795"/>
            <a:ext cx="3885828" cy="2187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2199807"/>
            <a:ext cx="3890353" cy="21878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779515" y="4519740"/>
            <a:ext cx="1261884" cy="276999"/>
          </a:xfrm>
          <a:prstGeom prst="rect">
            <a:avLst/>
          </a:prstGeom>
        </p:spPr>
        <p:txBody>
          <a:bodyPr wrap="none">
            <a:spAutoFit/>
          </a:bodyPr>
          <a:lstStyle>
            <a:defPPr>
              <a:defRPr lang="zh-CN"/>
            </a:defPPr>
            <a:lvl1pPr>
              <a:defRPr sz="1200">
                <a:solidFill>
                  <a:schemeClr val="tx2">
                    <a:lumMod val="75000"/>
                  </a:schemeClr>
                </a:solidFill>
                <a:latin typeface="+mn-ea"/>
              </a:defRPr>
            </a:lvl1pPr>
          </a:lstStyle>
          <a:p>
            <a:r>
              <a:rPr lang="zh-CN" altLang="en-US" dirty="0" smtClean="0">
                <a:solidFill>
                  <a:schemeClr val="tx1"/>
                </a:solidFill>
              </a:rPr>
              <a:t>未开启超宽动态</a:t>
            </a:r>
            <a:endParaRPr lang="zh-CN" altLang="en-US" dirty="0">
              <a:solidFill>
                <a:schemeClr val="tx1"/>
              </a:solidFill>
            </a:endParaRPr>
          </a:p>
        </p:txBody>
      </p:sp>
      <p:sp>
        <p:nvSpPr>
          <p:cNvPr id="7" name="TextBox 6"/>
          <p:cNvSpPr txBox="1"/>
          <p:nvPr/>
        </p:nvSpPr>
        <p:spPr>
          <a:xfrm>
            <a:off x="6179202" y="4519739"/>
            <a:ext cx="1107996" cy="276999"/>
          </a:xfrm>
          <a:prstGeom prst="rect">
            <a:avLst/>
          </a:prstGeom>
        </p:spPr>
        <p:txBody>
          <a:bodyPr wrap="none">
            <a:spAutoFit/>
          </a:bodyPr>
          <a:lstStyle>
            <a:defPPr>
              <a:defRPr lang="zh-CN"/>
            </a:defPPr>
            <a:lvl1pPr>
              <a:defRPr sz="1200">
                <a:solidFill>
                  <a:schemeClr val="tx2">
                    <a:lumMod val="75000"/>
                  </a:schemeClr>
                </a:solidFill>
                <a:latin typeface="+mn-ea"/>
              </a:defRPr>
            </a:lvl1pPr>
          </a:lstStyle>
          <a:p>
            <a:r>
              <a:rPr lang="zh-CN" altLang="en-US" dirty="0" smtClean="0">
                <a:solidFill>
                  <a:schemeClr val="tx1"/>
                </a:solidFill>
              </a:rPr>
              <a:t>开启超宽动态</a:t>
            </a:r>
            <a:endParaRPr lang="zh-CN" altLang="en-US" dirty="0">
              <a:solidFill>
                <a:schemeClr val="tx1"/>
              </a:solidFill>
            </a:endParaRPr>
          </a:p>
        </p:txBody>
      </p:sp>
    </p:spTree>
    <p:extLst>
      <p:ext uri="{BB962C8B-B14F-4D97-AF65-F5344CB8AC3E}">
        <p14:creationId xmlns:p14="http://schemas.microsoft.com/office/powerpoint/2010/main" val="3456649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3D </a:t>
            </a:r>
            <a:r>
              <a:rPr lang="zh-CN" altLang="en-US" dirty="0"/>
              <a:t>数字降噪</a:t>
            </a:r>
          </a:p>
        </p:txBody>
      </p:sp>
      <p:sp>
        <p:nvSpPr>
          <p:cNvPr id="3" name="文本占位符 2"/>
          <p:cNvSpPr>
            <a:spLocks noGrp="1"/>
          </p:cNvSpPr>
          <p:nvPr>
            <p:ph type="body" sz="half" idx="13"/>
          </p:nvPr>
        </p:nvSpPr>
        <p:spPr>
          <a:xfrm>
            <a:off x="468064" y="812646"/>
            <a:ext cx="8280400" cy="623248"/>
          </a:xfrm>
          <a:noFill/>
        </p:spPr>
        <p:txBody>
          <a:bodyPr vert="horz" wrap="square" lIns="68580" tIns="34290" rIns="68580" bIns="34290" rtlCol="0">
            <a:spAutoFit/>
          </a:bodyPr>
          <a:lstStyle/>
          <a:p>
            <a:pPr>
              <a:lnSpc>
                <a:spcPct val="150000"/>
              </a:lnSpc>
            </a:pPr>
            <a:r>
              <a:rPr lang="zh-CN" altLang="en-US" dirty="0">
                <a:solidFill>
                  <a:schemeClr val="tx1"/>
                </a:solidFill>
              </a:rPr>
              <a:t>光线越差，图像传感器成像过程中产生信号噪声越强。</a:t>
            </a:r>
            <a:r>
              <a:rPr lang="en-US" altLang="zh-CN" dirty="0">
                <a:solidFill>
                  <a:schemeClr val="tx1"/>
                </a:solidFill>
              </a:rPr>
              <a:t>3D </a:t>
            </a:r>
            <a:r>
              <a:rPr lang="zh-CN" altLang="en-US" dirty="0">
                <a:solidFill>
                  <a:schemeClr val="tx1"/>
                </a:solidFill>
              </a:rPr>
              <a:t>降噪技术，在保持图像细节的同时利用时空域相关信息消除图像噪声，通过对比相邻的几帧图像，将不重叠的信息（即噪点）自动滤出，减少图像噪点，使图像更纯净。</a:t>
            </a:r>
          </a:p>
        </p:txBody>
      </p:sp>
      <p:sp>
        <p:nvSpPr>
          <p:cNvPr id="5" name="矩形 4"/>
          <p:cNvSpPr/>
          <p:nvPr/>
        </p:nvSpPr>
        <p:spPr>
          <a:xfrm>
            <a:off x="2339752" y="4599293"/>
            <a:ext cx="954107" cy="276999"/>
          </a:xfrm>
          <a:prstGeom prst="rect">
            <a:avLst/>
          </a:prstGeom>
        </p:spPr>
        <p:txBody>
          <a:bodyPr wrap="none">
            <a:spAutoFit/>
          </a:bodyPr>
          <a:lstStyle/>
          <a:p>
            <a:r>
              <a:rPr lang="zh-CN" altLang="zh-CN" sz="1200" dirty="0">
                <a:latin typeface="+mn-ea"/>
              </a:rPr>
              <a:t>未开启降噪</a:t>
            </a:r>
            <a:endParaRPr lang="zh-CN" altLang="en-US" sz="1200" dirty="0">
              <a:latin typeface="+mn-ea"/>
            </a:endParaRPr>
          </a:p>
        </p:txBody>
      </p:sp>
      <p:sp>
        <p:nvSpPr>
          <p:cNvPr id="6" name="矩形 5"/>
          <p:cNvSpPr/>
          <p:nvPr/>
        </p:nvSpPr>
        <p:spPr>
          <a:xfrm>
            <a:off x="5989627" y="4585489"/>
            <a:ext cx="800219" cy="276999"/>
          </a:xfrm>
          <a:prstGeom prst="rect">
            <a:avLst/>
          </a:prstGeom>
        </p:spPr>
        <p:txBody>
          <a:bodyPr wrap="none">
            <a:spAutoFit/>
          </a:bodyPr>
          <a:lstStyle/>
          <a:p>
            <a:r>
              <a:rPr lang="zh-CN" altLang="zh-CN" sz="1200" dirty="0">
                <a:latin typeface="+mn-ea"/>
              </a:rPr>
              <a:t>开启降噪</a:t>
            </a:r>
            <a:endParaRPr lang="zh-CN" altLang="en-US" sz="1200" dirty="0">
              <a:latin typeface="+mn-ea"/>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352" y="2067694"/>
            <a:ext cx="6635824" cy="2308453"/>
          </a:xfrm>
          <a:prstGeom prst="rect">
            <a:avLst/>
          </a:prstGeom>
        </p:spPr>
      </p:pic>
    </p:spTree>
    <p:extLst>
      <p:ext uri="{BB962C8B-B14F-4D97-AF65-F5344CB8AC3E}">
        <p14:creationId xmlns:p14="http://schemas.microsoft.com/office/powerpoint/2010/main" val="3451512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p:txBody>
          <a:bodyPr/>
          <a:lstStyle/>
          <a:p>
            <a:r>
              <a:rPr lang="en-US" altLang="zh-CN" dirty="0" smtClean="0"/>
              <a:t>IPC</a:t>
            </a:r>
            <a:r>
              <a:rPr lang="zh-CN" altLang="en-US" dirty="0" smtClean="0"/>
              <a:t>分类</a:t>
            </a:r>
            <a:endParaRPr lang="zh-CN" altLang="en-US" dirty="0"/>
          </a:p>
        </p:txBody>
      </p:sp>
      <p:sp>
        <p:nvSpPr>
          <p:cNvPr id="3" name="文本占位符 2"/>
          <p:cNvSpPr>
            <a:spLocks noGrp="1"/>
          </p:cNvSpPr>
          <p:nvPr>
            <p:ph type="body" sz="half" idx="2"/>
          </p:nvPr>
        </p:nvSpPr>
        <p:spPr>
          <a:xfrm>
            <a:off x="3999118" y="1361085"/>
            <a:ext cx="3381194" cy="284693"/>
          </a:xfrm>
          <a:noFill/>
        </p:spPr>
        <p:txBody>
          <a:bodyPr vert="horz" wrap="square" lIns="68580" tIns="34290" rIns="68580" bIns="34290" rtlCol="0">
            <a:spAutoFit/>
          </a:bodyPr>
          <a:lstStyle/>
          <a:p>
            <a:r>
              <a:rPr lang="en-US" altLang="zh-CN" sz="1400" b="0" dirty="0"/>
              <a:t>IPC</a:t>
            </a:r>
            <a:r>
              <a:rPr lang="zh-CN" altLang="en-US" sz="1400" b="0" dirty="0"/>
              <a:t>简介</a:t>
            </a:r>
          </a:p>
        </p:txBody>
      </p:sp>
      <p:sp>
        <p:nvSpPr>
          <p:cNvPr id="4" name="文本占位符 3"/>
          <p:cNvSpPr>
            <a:spLocks noGrp="1"/>
          </p:cNvSpPr>
          <p:nvPr>
            <p:ph type="body" sz="half" idx="13"/>
          </p:nvPr>
        </p:nvSpPr>
        <p:spPr>
          <a:xfrm>
            <a:off x="3999118" y="1899170"/>
            <a:ext cx="3381194" cy="284693"/>
          </a:xfrm>
          <a:noFill/>
        </p:spPr>
        <p:txBody>
          <a:bodyPr vert="horz" wrap="square" lIns="68580" tIns="34290" rIns="68580" bIns="34290" rtlCol="0">
            <a:spAutoFit/>
          </a:bodyPr>
          <a:lstStyle/>
          <a:p>
            <a:r>
              <a:rPr lang="en-US" altLang="zh-CN" dirty="0"/>
              <a:t>IPC</a:t>
            </a:r>
            <a:r>
              <a:rPr lang="zh-CN" altLang="en-US" dirty="0"/>
              <a:t>技术指标</a:t>
            </a:r>
          </a:p>
        </p:txBody>
      </p:sp>
      <p:sp>
        <p:nvSpPr>
          <p:cNvPr id="5" name="文本占位符 4"/>
          <p:cNvSpPr>
            <a:spLocks noGrp="1"/>
          </p:cNvSpPr>
          <p:nvPr>
            <p:ph type="body" sz="half" idx="14"/>
          </p:nvPr>
        </p:nvSpPr>
        <p:spPr>
          <a:xfrm>
            <a:off x="3999118" y="2394985"/>
            <a:ext cx="3381194" cy="284693"/>
          </a:xfrm>
          <a:noFill/>
        </p:spPr>
        <p:txBody>
          <a:bodyPr vert="horz" wrap="square" lIns="68580" tIns="34290" rIns="68580" bIns="34290" rtlCol="0">
            <a:spAutoFit/>
          </a:bodyPr>
          <a:lstStyle/>
          <a:p>
            <a:r>
              <a:rPr lang="en-US" altLang="zh-CN" dirty="0"/>
              <a:t>IPC</a:t>
            </a:r>
            <a:r>
              <a:rPr lang="zh-CN" altLang="en-US" dirty="0"/>
              <a:t>功能参数</a:t>
            </a:r>
          </a:p>
        </p:txBody>
      </p:sp>
      <p:sp>
        <p:nvSpPr>
          <p:cNvPr id="6" name="文本占位符 5"/>
          <p:cNvSpPr>
            <a:spLocks noGrp="1"/>
          </p:cNvSpPr>
          <p:nvPr>
            <p:ph type="body" sz="half" idx="15"/>
          </p:nvPr>
        </p:nvSpPr>
        <p:spPr>
          <a:xfrm>
            <a:off x="3999118" y="2881157"/>
            <a:ext cx="3381194" cy="346249"/>
          </a:xfrm>
          <a:noFill/>
        </p:spPr>
        <p:txBody>
          <a:bodyPr vert="horz" wrap="square" lIns="68580" tIns="34290" rIns="68580" bIns="34290" rtlCol="0">
            <a:spAutoFit/>
          </a:bodyPr>
          <a:lstStyle/>
          <a:p>
            <a:r>
              <a:rPr lang="en-US" altLang="zh-CN" sz="1800" b="1" dirty="0"/>
              <a:t>IPC</a:t>
            </a:r>
            <a:r>
              <a:rPr lang="zh-CN" altLang="en-US" sz="1800" b="1" dirty="0"/>
              <a:t>编码协议</a:t>
            </a:r>
          </a:p>
        </p:txBody>
      </p:sp>
      <p:sp>
        <p:nvSpPr>
          <p:cNvPr id="7" name="文本占位符 6"/>
          <p:cNvSpPr>
            <a:spLocks noGrp="1"/>
          </p:cNvSpPr>
          <p:nvPr>
            <p:ph type="body" sz="half" idx="16"/>
          </p:nvPr>
        </p:nvSpPr>
        <p:spPr/>
        <p:txBody>
          <a:bodyPr/>
          <a:lstStyle/>
          <a:p>
            <a:r>
              <a:rPr lang="en-US" altLang="zh-CN" dirty="0" smtClean="0"/>
              <a:t>IPC</a:t>
            </a:r>
            <a:r>
              <a:rPr lang="zh-CN" altLang="en-US" dirty="0" smtClean="0"/>
              <a:t>防护等级</a:t>
            </a:r>
            <a:endParaRPr lang="zh-CN" altLang="en-US" dirty="0"/>
          </a:p>
        </p:txBody>
      </p:sp>
    </p:spTree>
    <p:extLst>
      <p:ext uri="{BB962C8B-B14F-4D97-AF65-F5344CB8AC3E}">
        <p14:creationId xmlns:p14="http://schemas.microsoft.com/office/powerpoint/2010/main" val="7445577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图像编码标准</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166263196"/>
              </p:ext>
            </p:extLst>
          </p:nvPr>
        </p:nvGraphicFramePr>
        <p:xfrm>
          <a:off x="467544" y="843558"/>
          <a:ext cx="8208912" cy="4075653"/>
        </p:xfrm>
        <a:graphic>
          <a:graphicData uri="http://schemas.openxmlformats.org/drawingml/2006/table">
            <a:tbl>
              <a:tblPr firstRow="1" bandRow="1">
                <a:tableStyleId>{5C22544A-7EE6-4342-B048-85BDC9FD1C3A}</a:tableStyleId>
              </a:tblPr>
              <a:tblGrid>
                <a:gridCol w="1368152"/>
                <a:gridCol w="3312368"/>
                <a:gridCol w="3528392"/>
              </a:tblGrid>
              <a:tr h="504056">
                <a:tc>
                  <a:txBody>
                    <a:bodyPr/>
                    <a:lstStyle/>
                    <a:p>
                      <a:pPr algn="ctr"/>
                      <a:r>
                        <a:rPr lang="zh-CN" altLang="en-US" sz="1600" dirty="0" smtClean="0"/>
                        <a:t>编码标准</a:t>
                      </a:r>
                      <a:endParaRPr lang="zh-CN" altLang="en-US" sz="1600" dirty="0"/>
                    </a:p>
                  </a:txBody>
                  <a:tcPr anchor="ctr">
                    <a:solidFill>
                      <a:srgbClr val="00B0F0"/>
                    </a:solidFill>
                  </a:tcPr>
                </a:tc>
                <a:tc>
                  <a:txBody>
                    <a:bodyPr/>
                    <a:lstStyle/>
                    <a:p>
                      <a:pPr algn="ctr"/>
                      <a:r>
                        <a:rPr lang="zh-CN" altLang="en-US" sz="1600" dirty="0" smtClean="0"/>
                        <a:t>原理</a:t>
                      </a:r>
                      <a:endParaRPr lang="zh-CN" altLang="en-US" sz="1600" dirty="0"/>
                    </a:p>
                  </a:txBody>
                  <a:tcPr anchor="ctr">
                    <a:solidFill>
                      <a:srgbClr val="00B0F0"/>
                    </a:solidFill>
                  </a:tcPr>
                </a:tc>
                <a:tc>
                  <a:txBody>
                    <a:bodyPr/>
                    <a:lstStyle/>
                    <a:p>
                      <a:pPr algn="ctr"/>
                      <a:r>
                        <a:rPr lang="zh-CN" altLang="en-US" sz="1600" dirty="0" smtClean="0"/>
                        <a:t>特点</a:t>
                      </a:r>
                      <a:endParaRPr lang="zh-CN" altLang="en-US" sz="1600" dirty="0"/>
                    </a:p>
                  </a:txBody>
                  <a:tcPr anchor="ctr">
                    <a:solidFill>
                      <a:srgbClr val="00B0F0"/>
                    </a:solidFill>
                  </a:tcPr>
                </a:tc>
              </a:tr>
              <a:tr h="576064">
                <a:tc>
                  <a:txBody>
                    <a:bodyPr/>
                    <a:lstStyle/>
                    <a:p>
                      <a:pPr algn="ctr"/>
                      <a:r>
                        <a:rPr lang="en-US" altLang="zh-CN" sz="1600" dirty="0" smtClean="0">
                          <a:solidFill>
                            <a:schemeClr val="bg1"/>
                          </a:solidFill>
                          <a:latin typeface="+mn-ea"/>
                          <a:ea typeface="+mn-ea"/>
                        </a:rPr>
                        <a:t>JPEG</a:t>
                      </a:r>
                      <a:endParaRPr lang="zh-CN" altLang="en-US" sz="1600" dirty="0">
                        <a:solidFill>
                          <a:schemeClr val="bg1"/>
                        </a:solidFill>
                        <a:latin typeface="+mn-ea"/>
                        <a:ea typeface="+mn-ea"/>
                      </a:endParaRPr>
                    </a:p>
                  </a:txBody>
                  <a:tcPr anchor="ctr">
                    <a:solidFill>
                      <a:schemeClr val="bg1">
                        <a:lumMod val="65000"/>
                      </a:schemeClr>
                    </a:solidFill>
                  </a:tcPr>
                </a:tc>
                <a:tc>
                  <a:txBody>
                    <a:bodyPr/>
                    <a:lstStyle/>
                    <a:p>
                      <a:pPr algn="l"/>
                      <a:r>
                        <a:rPr lang="zh-CN" altLang="en-US" sz="1200" dirty="0" smtClean="0">
                          <a:solidFill>
                            <a:schemeClr val="bg1"/>
                          </a:solidFill>
                        </a:rPr>
                        <a:t>最常用的图像文件格式，有损压缩，能够将图像压缩在很小的储存空间</a:t>
                      </a:r>
                      <a:endParaRPr lang="zh-CN" altLang="en-US" sz="1200" dirty="0">
                        <a:solidFill>
                          <a:schemeClr val="bg1"/>
                        </a:solidFill>
                      </a:endParaRPr>
                    </a:p>
                  </a:txBody>
                  <a:tcPr anchor="ctr">
                    <a:solidFill>
                      <a:srgbClr val="FF9900"/>
                    </a:solidFill>
                  </a:tcPr>
                </a:tc>
                <a:tc>
                  <a:txBody>
                    <a:bodyPr/>
                    <a:lstStyle/>
                    <a:p>
                      <a:pPr algn="l"/>
                      <a:r>
                        <a:rPr lang="zh-CN" altLang="zh-CN" sz="1200" kern="1200" dirty="0" smtClean="0">
                          <a:solidFill>
                            <a:schemeClr val="bg1"/>
                          </a:solidFill>
                          <a:effectLst/>
                          <a:latin typeface="+mn-lt"/>
                          <a:ea typeface="+mn-ea"/>
                          <a:cs typeface="+mn-cs"/>
                        </a:rPr>
                        <a:t>可以用最少的磁盘空间得到较好的图像品质</a:t>
                      </a:r>
                      <a:endParaRPr lang="en-US" altLang="zh-CN" sz="1200" kern="1200" dirty="0" smtClean="0">
                        <a:solidFill>
                          <a:schemeClr val="bg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rPr>
                        <a:t>容易造成图像数据的损伤</a:t>
                      </a:r>
                    </a:p>
                  </a:txBody>
                  <a:tcPr anchor="ctr">
                    <a:solidFill>
                      <a:srgbClr val="72CF52"/>
                    </a:solidFill>
                  </a:tcPr>
                </a:tc>
              </a:tr>
              <a:tr h="576064">
                <a:tc>
                  <a:txBody>
                    <a:bodyPr/>
                    <a:lstStyle/>
                    <a:p>
                      <a:pPr algn="ctr"/>
                      <a:r>
                        <a:rPr lang="en-US" altLang="zh-CN" sz="1600" dirty="0" smtClean="0">
                          <a:solidFill>
                            <a:schemeClr val="bg1"/>
                          </a:solidFill>
                          <a:latin typeface="+mn-ea"/>
                          <a:ea typeface="+mn-ea"/>
                        </a:rPr>
                        <a:t>M-JPEG</a:t>
                      </a:r>
                      <a:endParaRPr lang="zh-CN" altLang="en-US" sz="1600" dirty="0">
                        <a:solidFill>
                          <a:schemeClr val="bg1"/>
                        </a:solidFill>
                        <a:latin typeface="+mn-ea"/>
                        <a:ea typeface="+mn-ea"/>
                      </a:endParaRPr>
                    </a:p>
                  </a:txBody>
                  <a:tcPr anchor="ctr">
                    <a:solidFill>
                      <a:schemeClr val="bg1">
                        <a:lumMod val="65000"/>
                      </a:schemeClr>
                    </a:solidFill>
                  </a:tcPr>
                </a:tc>
                <a:tc>
                  <a:txBody>
                    <a:bodyPr/>
                    <a:lstStyle/>
                    <a:p>
                      <a:pPr algn="l"/>
                      <a:r>
                        <a:rPr lang="zh-CN" altLang="en-US" sz="1200" dirty="0" smtClean="0">
                          <a:solidFill>
                            <a:schemeClr val="bg1"/>
                          </a:solidFill>
                        </a:rPr>
                        <a:t>把运动的视频序列作为连续的静止图像来处理，单独完整地压缩每一帧</a:t>
                      </a:r>
                      <a:endParaRPr lang="zh-CN" altLang="en-US" sz="1200" dirty="0">
                        <a:solidFill>
                          <a:schemeClr val="bg1"/>
                        </a:solidFill>
                      </a:endParaRPr>
                    </a:p>
                  </a:txBody>
                  <a:tcPr anchor="ctr">
                    <a:solidFill>
                      <a:srgbClr val="FF9900"/>
                    </a:solidFill>
                  </a:tcPr>
                </a:tc>
                <a:tc>
                  <a:txBody>
                    <a:bodyPr/>
                    <a:lstStyle/>
                    <a:p>
                      <a:pPr algn="l"/>
                      <a:r>
                        <a:rPr lang="zh-CN" altLang="en-US" sz="1200" dirty="0" smtClean="0">
                          <a:solidFill>
                            <a:schemeClr val="bg1"/>
                          </a:solidFill>
                        </a:rPr>
                        <a:t>可以容易做到精确到帧的编辑、设备比较成熟</a:t>
                      </a:r>
                      <a:endParaRPr lang="en-US" altLang="zh-CN" sz="1200"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1"/>
                          </a:solidFill>
                        </a:rPr>
                        <a:t>压缩效率不高，兼容性不好</a:t>
                      </a:r>
                    </a:p>
                  </a:txBody>
                  <a:tcPr anchor="ctr">
                    <a:solidFill>
                      <a:srgbClr val="72CF52"/>
                    </a:solidFill>
                  </a:tcPr>
                </a:tc>
              </a:tr>
              <a:tr h="792088">
                <a:tc>
                  <a:txBody>
                    <a:bodyPr/>
                    <a:lstStyle/>
                    <a:p>
                      <a:pPr algn="ctr"/>
                      <a:r>
                        <a:rPr lang="en-US" altLang="zh-CN" sz="1600" dirty="0" smtClean="0">
                          <a:solidFill>
                            <a:schemeClr val="bg1"/>
                          </a:solidFill>
                          <a:latin typeface="+mn-ea"/>
                          <a:ea typeface="+mn-ea"/>
                        </a:rPr>
                        <a:t>MPEG-4</a:t>
                      </a:r>
                      <a:endParaRPr lang="zh-CN" altLang="en-US" sz="1600" dirty="0">
                        <a:solidFill>
                          <a:schemeClr val="bg1"/>
                        </a:solidFill>
                        <a:latin typeface="+mn-ea"/>
                        <a:ea typeface="+mn-ea"/>
                      </a:endParaRPr>
                    </a:p>
                  </a:txBody>
                  <a:tcPr anchor="ctr">
                    <a:solidFill>
                      <a:schemeClr val="bg1">
                        <a:lumMod val="65000"/>
                      </a:schemeClr>
                    </a:solidFill>
                  </a:tcPr>
                </a:tc>
                <a:tc>
                  <a:txBody>
                    <a:bodyPr/>
                    <a:lstStyle/>
                    <a:p>
                      <a:pPr algn="l"/>
                      <a:r>
                        <a:rPr lang="zh-CN" altLang="en-US" sz="1200" dirty="0" smtClean="0">
                          <a:solidFill>
                            <a:schemeClr val="bg1"/>
                          </a:solidFill>
                        </a:rPr>
                        <a:t>将一幅景物分成若干在时间和空间上相互联系的视频音频对象，分别编码后，再经过复用传输到接收端</a:t>
                      </a:r>
                      <a:endParaRPr lang="zh-CN" altLang="en-US" sz="1200" dirty="0">
                        <a:solidFill>
                          <a:schemeClr val="bg1"/>
                        </a:solidFill>
                      </a:endParaRPr>
                    </a:p>
                  </a:txBody>
                  <a:tcPr anchor="ctr">
                    <a:solidFill>
                      <a:srgbClr val="FF9900"/>
                    </a:solidFill>
                  </a:tcPr>
                </a:tc>
                <a:tc>
                  <a:txBody>
                    <a:bodyPr/>
                    <a:lstStyle/>
                    <a:p>
                      <a:pPr algn="l"/>
                      <a:r>
                        <a:rPr lang="zh-CN" altLang="en-US" sz="1200" dirty="0" smtClean="0">
                          <a:solidFill>
                            <a:schemeClr val="bg1"/>
                          </a:solidFill>
                        </a:rPr>
                        <a:t>基于内容的交互性、高效的压缩性、通用的访问性</a:t>
                      </a:r>
                      <a:endParaRPr lang="zh-CN" altLang="en-US" sz="1200" dirty="0">
                        <a:solidFill>
                          <a:schemeClr val="bg1"/>
                        </a:solidFill>
                      </a:endParaRPr>
                    </a:p>
                  </a:txBody>
                  <a:tcPr anchor="ctr">
                    <a:solidFill>
                      <a:srgbClr val="72CF52"/>
                    </a:solidFill>
                  </a:tcPr>
                </a:tc>
              </a:tr>
              <a:tr h="792088">
                <a:tc>
                  <a:txBody>
                    <a:bodyPr/>
                    <a:lstStyle/>
                    <a:p>
                      <a:pPr algn="ctr"/>
                      <a:r>
                        <a:rPr lang="en-US" altLang="zh-CN" sz="1600" dirty="0" smtClean="0">
                          <a:solidFill>
                            <a:schemeClr val="bg1"/>
                          </a:solidFill>
                          <a:latin typeface="+mn-ea"/>
                          <a:ea typeface="+mn-ea"/>
                        </a:rPr>
                        <a:t>H.264</a:t>
                      </a:r>
                      <a:endParaRPr lang="zh-CN" altLang="en-US" sz="1600" dirty="0">
                        <a:solidFill>
                          <a:schemeClr val="bg1"/>
                        </a:solidFill>
                        <a:latin typeface="+mn-ea"/>
                        <a:ea typeface="+mn-ea"/>
                      </a:endParaRPr>
                    </a:p>
                  </a:txBody>
                  <a:tcPr anchor="ctr">
                    <a:solidFill>
                      <a:schemeClr val="bg1">
                        <a:lumMod val="6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H.264</a:t>
                      </a:r>
                      <a:r>
                        <a:rPr lang="zh-CN" altLang="en-US" sz="1200" dirty="0" smtClean="0">
                          <a:solidFill>
                            <a:schemeClr val="bg1"/>
                          </a:solidFill>
                        </a:rPr>
                        <a:t>是在</a:t>
                      </a:r>
                      <a:r>
                        <a:rPr lang="en-US" altLang="zh-CN" sz="1200" dirty="0" smtClean="0">
                          <a:solidFill>
                            <a:schemeClr val="bg1"/>
                          </a:solidFill>
                        </a:rPr>
                        <a:t>MPEG-4</a:t>
                      </a:r>
                      <a:r>
                        <a:rPr lang="zh-CN" altLang="en-US" sz="1200" dirty="0" smtClean="0">
                          <a:solidFill>
                            <a:schemeClr val="bg1"/>
                          </a:solidFill>
                        </a:rPr>
                        <a:t>技术的基础之上建立起来的，高度压缩数字视频编解码器标准。</a:t>
                      </a:r>
                      <a:endParaRPr lang="zh-CN" altLang="en-US" sz="1200" dirty="0">
                        <a:solidFill>
                          <a:schemeClr val="bg1"/>
                        </a:solidFill>
                      </a:endParaRPr>
                    </a:p>
                  </a:txBody>
                  <a:tcPr anchor="ctr">
                    <a:solidFill>
                      <a:srgbClr val="FF9900"/>
                    </a:solidFill>
                  </a:tcPr>
                </a:tc>
                <a:tc>
                  <a:txBody>
                    <a:bodyPr/>
                    <a:lstStyle/>
                    <a:p>
                      <a:pPr algn="l"/>
                      <a:r>
                        <a:rPr lang="zh-CN" altLang="en-US" sz="1200" dirty="0" smtClean="0">
                          <a:solidFill>
                            <a:schemeClr val="bg1"/>
                          </a:solidFill>
                        </a:rPr>
                        <a:t>低码流、高质量的图像、容错能力强、网络适应性强</a:t>
                      </a:r>
                      <a:endParaRPr lang="zh-CN" altLang="en-US" sz="1200" dirty="0">
                        <a:solidFill>
                          <a:schemeClr val="bg1"/>
                        </a:solidFill>
                      </a:endParaRPr>
                    </a:p>
                  </a:txBody>
                  <a:tcPr anchor="ctr">
                    <a:solidFill>
                      <a:srgbClr val="72CF52"/>
                    </a:solidFill>
                  </a:tcPr>
                </a:tc>
              </a:tr>
              <a:tr h="83529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chemeClr val="bg1"/>
                          </a:solidFill>
                          <a:latin typeface="+mn-ea"/>
                          <a:ea typeface="+mn-ea"/>
                        </a:rPr>
                        <a:t>H.265</a:t>
                      </a:r>
                      <a:endParaRPr lang="zh-CN" altLang="en-US" sz="1600" dirty="0" smtClean="0">
                        <a:solidFill>
                          <a:schemeClr val="bg1"/>
                        </a:solidFill>
                        <a:latin typeface="+mn-ea"/>
                        <a:ea typeface="+mn-ea"/>
                      </a:endParaRPr>
                    </a:p>
                  </a:txBody>
                  <a:tcPr anchor="ctr">
                    <a:solidFill>
                      <a:schemeClr val="bg1">
                        <a:lumMod val="6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bg1"/>
                          </a:solidFill>
                        </a:rPr>
                        <a:t>H.265</a:t>
                      </a:r>
                      <a:r>
                        <a:rPr lang="zh-CN" altLang="en-US" sz="1200" dirty="0" smtClean="0">
                          <a:solidFill>
                            <a:schemeClr val="bg1"/>
                          </a:solidFill>
                        </a:rPr>
                        <a:t>标准保留</a:t>
                      </a:r>
                      <a:r>
                        <a:rPr lang="en-US" altLang="zh-CN" sz="1200" dirty="0" smtClean="0">
                          <a:solidFill>
                            <a:schemeClr val="bg1"/>
                          </a:solidFill>
                        </a:rPr>
                        <a:t>H.264</a:t>
                      </a:r>
                      <a:r>
                        <a:rPr lang="zh-CN" altLang="en-US" sz="1200" dirty="0" smtClean="0">
                          <a:solidFill>
                            <a:schemeClr val="bg1"/>
                          </a:solidFill>
                        </a:rPr>
                        <a:t>原来的某些技术，同时对一些相关的技术加以改进。使用先进的技术用以改善码流、编码质量、延时和算法复杂度之间的关系，达到最优化设置。</a:t>
                      </a:r>
                      <a:endParaRPr lang="zh-CN" altLang="en-US" sz="1200" dirty="0">
                        <a:solidFill>
                          <a:schemeClr val="bg1"/>
                        </a:solidFill>
                      </a:endParaRPr>
                    </a:p>
                  </a:txBody>
                  <a:tcPr anchor="ctr">
                    <a:solidFill>
                      <a:srgbClr val="FF9900"/>
                    </a:solidFill>
                  </a:tcPr>
                </a:tc>
                <a:tc>
                  <a:txBody>
                    <a:bodyPr/>
                    <a:lstStyle/>
                    <a:p>
                      <a:pPr algn="l"/>
                      <a:r>
                        <a:rPr lang="zh-CN" altLang="en-US" sz="1200" dirty="0" smtClean="0">
                          <a:solidFill>
                            <a:schemeClr val="bg1"/>
                          </a:solidFill>
                        </a:rPr>
                        <a:t>提高压缩效率、提高鲁棒性和错误恢复能力、减少实时的时延、减少信道获取时间和随机接入时延、降低复杂度等。</a:t>
                      </a:r>
                      <a:endParaRPr lang="zh-CN" altLang="en-US" sz="1200" dirty="0">
                        <a:solidFill>
                          <a:schemeClr val="bg1"/>
                        </a:solidFill>
                      </a:endParaRPr>
                    </a:p>
                  </a:txBody>
                  <a:tcPr anchor="ctr">
                    <a:solidFill>
                      <a:srgbClr val="72CF52"/>
                    </a:solidFill>
                  </a:tcPr>
                </a:tc>
              </a:tr>
            </a:tbl>
          </a:graphicData>
        </a:graphic>
      </p:graphicFrame>
      <p:sp>
        <p:nvSpPr>
          <p:cNvPr id="6" name="矩形 5"/>
          <p:cNvSpPr/>
          <p:nvPr/>
        </p:nvSpPr>
        <p:spPr>
          <a:xfrm rot="20559646">
            <a:off x="419274" y="3358918"/>
            <a:ext cx="492443" cy="276999"/>
          </a:xfrm>
          <a:prstGeom prst="rect">
            <a:avLst/>
          </a:prstGeom>
        </p:spPr>
        <p:txBody>
          <a:bodyPr wrap="none">
            <a:spAutoFit/>
          </a:bodyPr>
          <a:lstStyle/>
          <a:p>
            <a:r>
              <a:rPr lang="zh-CN" altLang="en-US" sz="1200" b="1" dirty="0" smtClean="0">
                <a:solidFill>
                  <a:srgbClr val="FF0000"/>
                </a:solidFill>
                <a:effectLst>
                  <a:outerShdw blurRad="38100" dist="38100" dir="2700000" algn="tl">
                    <a:srgbClr val="000000">
                      <a:alpha val="43137"/>
                    </a:srgbClr>
                  </a:outerShdw>
                </a:effectLst>
                <a:latin typeface="+mn-ea"/>
              </a:rPr>
              <a:t>主流</a:t>
            </a:r>
            <a:endParaRPr lang="zh-CN" altLang="en-US" sz="1200" b="1" dirty="0">
              <a:solidFill>
                <a:srgbClr val="FF0000"/>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073030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bwMode="auto">
          <a:xfrm>
            <a:off x="468312" y="2067694"/>
            <a:ext cx="8208143" cy="2853614"/>
          </a:xfrm>
          <a:prstGeom prst="roundRect">
            <a:avLst/>
          </a:prstGeom>
          <a:solidFill>
            <a:srgbClr val="FFFFFF"/>
          </a:solidFill>
          <a:ln w="25400" cap="flat" cmpd="sng" algn="ctr">
            <a:solidFill>
              <a:srgbClr val="B2C1DB">
                <a:shade val="95000"/>
                <a:satMod val="105000"/>
              </a:srgbClr>
            </a:solidFill>
            <a:prstDash val="dash"/>
            <a:headEnd type="none" w="med" len="med"/>
            <a:tailEnd type="none" w="med" len="med"/>
          </a:ln>
          <a:effectLst>
            <a:outerShdw blurRad="50800" dist="38100" dir="7200000" sx="101000" sy="101000" algn="tl" rotWithShape="0">
              <a:srgbClr val="1F497D">
                <a:lumMod val="60000"/>
                <a:lumOff val="40000"/>
                <a:alpha val="40000"/>
              </a:srgbClr>
            </a:outerShdw>
          </a:effectLst>
        </p:spPr>
        <p:txBody>
          <a:bodyPr wrap="none" lIns="91434" tIns="45717" rIns="91434" bIns="4571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a:ln>
                <a:noFill/>
              </a:ln>
              <a:effectLst/>
              <a:uLnTx/>
              <a:uFillTx/>
              <a:latin typeface="Arial" pitchFamily="34" charset="0"/>
              <a:ea typeface="+mn-ea"/>
              <a:cs typeface="Arial" pitchFamily="34" charset="0"/>
            </a:endParaRPr>
          </a:p>
        </p:txBody>
      </p:sp>
      <p:sp>
        <p:nvSpPr>
          <p:cNvPr id="21" name="标题 20"/>
          <p:cNvSpPr>
            <a:spLocks noGrp="1"/>
          </p:cNvSpPr>
          <p:nvPr>
            <p:ph type="title"/>
          </p:nvPr>
        </p:nvSpPr>
        <p:spPr/>
        <p:txBody>
          <a:bodyPr/>
          <a:lstStyle/>
          <a:p>
            <a:r>
              <a:rPr lang="en-US" altLang="zh-CN" dirty="0" smtClean="0"/>
              <a:t>IPC</a:t>
            </a:r>
            <a:r>
              <a:rPr lang="zh-CN" altLang="en-US" dirty="0" smtClean="0"/>
              <a:t>的定义</a:t>
            </a:r>
            <a:endParaRPr lang="zh-CN" altLang="en-US" dirty="0"/>
          </a:p>
        </p:txBody>
      </p:sp>
      <p:sp>
        <p:nvSpPr>
          <p:cNvPr id="22" name="文本占位符 21"/>
          <p:cNvSpPr>
            <a:spLocks noGrp="1"/>
          </p:cNvSpPr>
          <p:nvPr>
            <p:ph type="body" sz="half" idx="13"/>
          </p:nvPr>
        </p:nvSpPr>
        <p:spPr>
          <a:xfrm>
            <a:off x="395536" y="796294"/>
            <a:ext cx="8280920" cy="900246"/>
          </a:xfrm>
          <a:noFill/>
        </p:spPr>
        <p:txBody>
          <a:bodyPr vert="horz" wrap="square" lIns="68580" tIns="34290" rIns="68580" bIns="34290" rtlCol="0">
            <a:spAutoFit/>
          </a:bodyPr>
          <a:lstStyle/>
          <a:p>
            <a:pPr>
              <a:lnSpc>
                <a:spcPct val="150000"/>
              </a:lnSpc>
            </a:pPr>
            <a:r>
              <a:rPr lang="zh-CN" altLang="en-US" dirty="0">
                <a:solidFill>
                  <a:schemeClr val="tx1"/>
                </a:solidFill>
              </a:rPr>
              <a:t>网络摄像机，也叫</a:t>
            </a:r>
            <a:r>
              <a:rPr lang="en-US" altLang="zh-CN" dirty="0">
                <a:solidFill>
                  <a:schemeClr val="tx1"/>
                </a:solidFill>
              </a:rPr>
              <a:t>IP</a:t>
            </a:r>
            <a:r>
              <a:rPr lang="zh-CN" altLang="en-US" dirty="0">
                <a:solidFill>
                  <a:schemeClr val="tx1"/>
                </a:solidFill>
              </a:rPr>
              <a:t>摄像机，即</a:t>
            </a:r>
            <a:r>
              <a:rPr lang="en-US" altLang="zh-CN" dirty="0">
                <a:solidFill>
                  <a:schemeClr val="tx1"/>
                </a:solidFill>
              </a:rPr>
              <a:t>IP Camera</a:t>
            </a:r>
            <a:r>
              <a:rPr lang="zh-CN" altLang="en-US" dirty="0">
                <a:solidFill>
                  <a:schemeClr val="tx1"/>
                </a:solidFill>
              </a:rPr>
              <a:t>，简称</a:t>
            </a:r>
            <a:r>
              <a:rPr lang="en-US" altLang="zh-CN" dirty="0">
                <a:solidFill>
                  <a:schemeClr val="tx1"/>
                </a:solidFill>
              </a:rPr>
              <a:t>IPC</a:t>
            </a:r>
            <a:r>
              <a:rPr lang="zh-CN" altLang="en-US" dirty="0">
                <a:solidFill>
                  <a:schemeClr val="tx1"/>
                </a:solidFill>
              </a:rPr>
              <a:t>。</a:t>
            </a:r>
            <a:r>
              <a:rPr lang="en-US" altLang="zh-CN" dirty="0">
                <a:solidFill>
                  <a:schemeClr val="tx1"/>
                </a:solidFill>
              </a:rPr>
              <a:t>IPC</a:t>
            </a:r>
            <a:r>
              <a:rPr lang="zh-CN" altLang="en-US" dirty="0">
                <a:solidFill>
                  <a:schemeClr val="tx1"/>
                </a:solidFill>
              </a:rPr>
              <a:t>是新一代网络视频监控系统中的核心硬件设备，通常采用嵌入式架构，集成了视频音频采集、信号处理、编码压缩、智能分析、缓冲存储及网络传输等多种功能，再结合视频存储录像系统及管理平台软件，就可以构建成大规模、分布式的智能网络视频监控系统。</a:t>
            </a:r>
          </a:p>
        </p:txBody>
      </p:sp>
      <p:pic>
        <p:nvPicPr>
          <p:cNvPr id="1027" name="Picture 3" descr="IPC123-AN200万高清低照度枪型网络摄像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667" y="2407760"/>
            <a:ext cx="1062293" cy="58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IPC123-AN200万高清低照度枪型网络摄像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9463" y="3122135"/>
            <a:ext cx="1062293" cy="58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IPC123-AN200万高清低照度枪型网络摄像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530" y="3884939"/>
            <a:ext cx="1062293" cy="58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047" y="2213816"/>
            <a:ext cx="1296144" cy="44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20"/>
          <p:cNvGrpSpPr>
            <a:grpSpLocks/>
          </p:cNvGrpSpPr>
          <p:nvPr/>
        </p:nvGrpSpPr>
        <p:grpSpPr bwMode="auto">
          <a:xfrm>
            <a:off x="6719390" y="3937684"/>
            <a:ext cx="1261885" cy="922211"/>
            <a:chOff x="491716" y="2617613"/>
            <a:chExt cx="765718" cy="620505"/>
          </a:xfrm>
        </p:grpSpPr>
        <p:pic>
          <p:nvPicPr>
            <p:cNvPr id="12" name="图片 11" descr="IPHONE.png"/>
            <p:cNvPicPr>
              <a:picLocks noChangeAspect="1"/>
            </p:cNvPicPr>
            <p:nvPr/>
          </p:nvPicPr>
          <p:blipFill>
            <a:blip r:embed="rId4"/>
            <a:stretch>
              <a:fillRect/>
            </a:stretch>
          </p:blipFill>
          <p:spPr bwMode="auto">
            <a:xfrm>
              <a:off x="718361" y="2617613"/>
              <a:ext cx="234283" cy="428739"/>
            </a:xfrm>
            <a:prstGeom prst="rect">
              <a:avLst/>
            </a:prstGeom>
            <a:noFill/>
            <a:ln w="9525">
              <a:noFill/>
              <a:miter lim="800000"/>
              <a:headEnd/>
              <a:tailEnd/>
            </a:ln>
            <a:effectLst>
              <a:outerShdw blurRad="76200" dir="13500000" sy="23000" kx="1200000" algn="br" rotWithShape="0">
                <a:prstClr val="black">
                  <a:alpha val="20000"/>
                </a:prstClr>
              </a:outerShdw>
            </a:effectLst>
          </p:spPr>
        </p:pic>
        <p:sp>
          <p:nvSpPr>
            <p:cNvPr id="13" name="矩形 12"/>
            <p:cNvSpPr/>
            <p:nvPr/>
          </p:nvSpPr>
          <p:spPr>
            <a:xfrm>
              <a:off x="491716" y="3051741"/>
              <a:ext cx="765718" cy="186377"/>
            </a:xfrm>
            <a:prstGeom prst="rect">
              <a:avLst/>
            </a:prstGeom>
          </p:spPr>
          <p:txBody>
            <a:bodyPr wrap="none">
              <a:spAutoFit/>
            </a:bodyPr>
            <a:lstStyle/>
            <a:p>
              <a:pPr>
                <a:defRPr/>
              </a:pPr>
              <a:r>
                <a:rPr lang="zh-CN" altLang="en-US" sz="1200" dirty="0" smtClean="0">
                  <a:solidFill>
                    <a:schemeClr val="tx2">
                      <a:lumMod val="75000"/>
                    </a:schemeClr>
                  </a:solidFill>
                  <a:latin typeface="+mn-ea"/>
                </a:rPr>
                <a:t>手机监控客户端</a:t>
              </a:r>
              <a:endParaRPr lang="zh-CN" altLang="en-US" sz="1200" dirty="0">
                <a:solidFill>
                  <a:schemeClr val="tx2">
                    <a:lumMod val="75000"/>
                  </a:schemeClr>
                </a:solidFill>
                <a:latin typeface="+mn-ea"/>
              </a:endParaRPr>
            </a:p>
          </p:txBody>
        </p:sp>
      </p:grpSp>
      <p:pic>
        <p:nvPicPr>
          <p:cNvPr id="1034" name="Picture 10" descr="c:\users\administrator\appdata\roaming\360se6\User Data\temp\t01e45d126cf8d4c9e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8136" y="2256531"/>
            <a:ext cx="656025" cy="6560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c:\users\administrator\appdata\roaming\360se6\User Data\temp\t01e45d126cf8d4c9e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03138" y="3106089"/>
            <a:ext cx="710815" cy="71081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bwMode="auto">
          <a:xfrm>
            <a:off x="1611453" y="4599007"/>
            <a:ext cx="426720" cy="276999"/>
          </a:xfrm>
          <a:prstGeom prst="rect">
            <a:avLst/>
          </a:prstGeom>
        </p:spPr>
        <p:txBody>
          <a:bodyPr wrap="none">
            <a:spAutoFit/>
          </a:bodyPr>
          <a:lstStyle/>
          <a:p>
            <a:r>
              <a:rPr lang="en-US" altLang="zh-CN" sz="1200" dirty="0">
                <a:solidFill>
                  <a:schemeClr val="tx2">
                    <a:lumMod val="75000"/>
                  </a:schemeClr>
                </a:solidFill>
                <a:latin typeface="+mn-ea"/>
              </a:rPr>
              <a:t>IPC</a:t>
            </a:r>
            <a:endParaRPr lang="zh-CN" altLang="en-US" sz="1200" dirty="0">
              <a:solidFill>
                <a:schemeClr val="tx2">
                  <a:lumMod val="75000"/>
                </a:schemeClr>
              </a:solidFill>
              <a:latin typeface="+mn-ea"/>
            </a:endParaRPr>
          </a:p>
        </p:txBody>
      </p:sp>
      <p:sp>
        <p:nvSpPr>
          <p:cNvPr id="17" name="矩形 16"/>
          <p:cNvSpPr/>
          <p:nvPr/>
        </p:nvSpPr>
        <p:spPr bwMode="auto">
          <a:xfrm>
            <a:off x="4162381" y="2627604"/>
            <a:ext cx="492443" cy="276999"/>
          </a:xfrm>
          <a:prstGeom prst="rect">
            <a:avLst/>
          </a:prstGeom>
        </p:spPr>
        <p:txBody>
          <a:bodyPr wrap="none">
            <a:spAutoFit/>
          </a:bodyPr>
          <a:lstStyle/>
          <a:p>
            <a:pPr>
              <a:defRPr/>
            </a:pPr>
            <a:r>
              <a:rPr lang="zh-CN" altLang="en-US" sz="1200" dirty="0" smtClean="0">
                <a:solidFill>
                  <a:schemeClr val="tx2">
                    <a:lumMod val="75000"/>
                  </a:schemeClr>
                </a:solidFill>
                <a:latin typeface="+mn-ea"/>
              </a:rPr>
              <a:t>存储</a:t>
            </a:r>
            <a:endParaRPr lang="zh-CN" altLang="en-US" sz="1200" dirty="0">
              <a:solidFill>
                <a:schemeClr val="tx2">
                  <a:lumMod val="75000"/>
                </a:schemeClr>
              </a:solidFill>
              <a:latin typeface="+mn-ea"/>
            </a:endParaRPr>
          </a:p>
        </p:txBody>
      </p:sp>
      <p:sp>
        <p:nvSpPr>
          <p:cNvPr id="18" name="矩形 17"/>
          <p:cNvSpPr/>
          <p:nvPr/>
        </p:nvSpPr>
        <p:spPr bwMode="auto">
          <a:xfrm>
            <a:off x="4139939" y="4571820"/>
            <a:ext cx="514885" cy="276999"/>
          </a:xfrm>
          <a:prstGeom prst="rect">
            <a:avLst/>
          </a:prstGeom>
        </p:spPr>
        <p:txBody>
          <a:bodyPr wrap="none">
            <a:spAutoFit/>
          </a:bodyPr>
          <a:lstStyle/>
          <a:p>
            <a:r>
              <a:rPr lang="en-US" altLang="zh-CN" sz="1200" dirty="0">
                <a:solidFill>
                  <a:schemeClr val="accent1">
                    <a:lumMod val="50000"/>
                  </a:schemeClr>
                </a:solidFill>
                <a:latin typeface="+mn-ea"/>
              </a:rPr>
              <a:t>NV</a:t>
            </a:r>
            <a:r>
              <a:rPr lang="en-US" altLang="zh-CN" sz="1200" dirty="0">
                <a:solidFill>
                  <a:schemeClr val="tx2">
                    <a:lumMod val="75000"/>
                  </a:schemeClr>
                </a:solidFill>
                <a:latin typeface="+mn-ea"/>
              </a:rPr>
              <a:t>R</a:t>
            </a:r>
            <a:endParaRPr lang="zh-CN" altLang="en-US" sz="1200" dirty="0">
              <a:solidFill>
                <a:schemeClr val="tx2">
                  <a:lumMod val="75000"/>
                </a:schemeClr>
              </a:solidFill>
              <a:latin typeface="+mn-ea"/>
            </a:endParaRPr>
          </a:p>
        </p:txBody>
      </p:sp>
      <p:sp>
        <p:nvSpPr>
          <p:cNvPr id="19" name="矩形 18"/>
          <p:cNvSpPr/>
          <p:nvPr/>
        </p:nvSpPr>
        <p:spPr bwMode="auto">
          <a:xfrm>
            <a:off x="6535815" y="2906885"/>
            <a:ext cx="1445460" cy="276999"/>
          </a:xfrm>
          <a:prstGeom prst="rect">
            <a:avLst/>
          </a:prstGeom>
        </p:spPr>
        <p:txBody>
          <a:bodyPr wrap="none">
            <a:spAutoFit/>
          </a:bodyPr>
          <a:lstStyle/>
          <a:p>
            <a:r>
              <a:rPr lang="en-US" altLang="zh-CN" sz="1200" dirty="0">
                <a:solidFill>
                  <a:schemeClr val="tx2">
                    <a:lumMod val="75000"/>
                  </a:schemeClr>
                </a:solidFill>
                <a:latin typeface="+mn-ea"/>
              </a:rPr>
              <a:t>Web</a:t>
            </a:r>
            <a:r>
              <a:rPr lang="zh-CN" altLang="en-US" sz="1200" dirty="0">
                <a:solidFill>
                  <a:schemeClr val="tx2">
                    <a:lumMod val="75000"/>
                  </a:schemeClr>
                </a:solidFill>
                <a:latin typeface="+mn-ea"/>
              </a:rPr>
              <a:t>客户端浏览器</a:t>
            </a:r>
          </a:p>
        </p:txBody>
      </p:sp>
      <p:sp>
        <p:nvSpPr>
          <p:cNvPr id="20" name="矩形 19"/>
          <p:cNvSpPr/>
          <p:nvPr/>
        </p:nvSpPr>
        <p:spPr bwMode="auto">
          <a:xfrm>
            <a:off x="6583418" y="3678405"/>
            <a:ext cx="1261884" cy="276999"/>
          </a:xfrm>
          <a:prstGeom prst="rect">
            <a:avLst/>
          </a:prstGeom>
        </p:spPr>
        <p:txBody>
          <a:bodyPr wrap="none">
            <a:spAutoFit/>
          </a:bodyPr>
          <a:lstStyle/>
          <a:p>
            <a:r>
              <a:rPr lang="zh-CN" altLang="en-US" sz="1200" dirty="0">
                <a:solidFill>
                  <a:schemeClr val="tx2">
                    <a:lumMod val="75000"/>
                  </a:schemeClr>
                </a:solidFill>
                <a:latin typeface="+mn-ea"/>
              </a:rPr>
              <a:t>客户端管理软件</a:t>
            </a:r>
          </a:p>
        </p:txBody>
      </p:sp>
      <p:cxnSp>
        <p:nvCxnSpPr>
          <p:cNvPr id="4" name="直接连接符 3"/>
          <p:cNvCxnSpPr/>
          <p:nvPr/>
        </p:nvCxnSpPr>
        <p:spPr>
          <a:xfrm>
            <a:off x="2843808" y="2213816"/>
            <a:ext cx="0" cy="2551962"/>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228184" y="2213816"/>
            <a:ext cx="0" cy="2551962"/>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27" idx="3"/>
          </p:cNvCxnSpPr>
          <p:nvPr/>
        </p:nvCxnSpPr>
        <p:spPr>
          <a:xfrm>
            <a:off x="2355960" y="2698534"/>
            <a:ext cx="1347114" cy="48430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028" idx="3"/>
            <a:endCxn id="2" idx="2"/>
          </p:cNvCxnSpPr>
          <p:nvPr/>
        </p:nvCxnSpPr>
        <p:spPr>
          <a:xfrm>
            <a:off x="2391756" y="3412909"/>
            <a:ext cx="1190175" cy="861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029" idx="3"/>
          </p:cNvCxnSpPr>
          <p:nvPr/>
        </p:nvCxnSpPr>
        <p:spPr>
          <a:xfrm flipV="1">
            <a:off x="2388823" y="3703682"/>
            <a:ext cx="1352224" cy="472031"/>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201344" y="3382371"/>
            <a:ext cx="1334471"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037191" y="2584544"/>
            <a:ext cx="1546227" cy="59934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973626" y="3678405"/>
            <a:ext cx="1562189" cy="57788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4414081" y="2642412"/>
            <a:ext cx="6716" cy="46783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4382402" y="3678405"/>
            <a:ext cx="6716" cy="6017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04611" y="4012189"/>
            <a:ext cx="1169015" cy="58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云形 1"/>
          <p:cNvSpPr/>
          <p:nvPr/>
        </p:nvSpPr>
        <p:spPr>
          <a:xfrm>
            <a:off x="3576892" y="3002880"/>
            <a:ext cx="1624452" cy="837296"/>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dirty="0">
                <a:solidFill>
                  <a:schemeClr val="tx2">
                    <a:lumMod val="75000"/>
                  </a:schemeClr>
                </a:solidFill>
                <a:latin typeface="+mn-ea"/>
              </a:rPr>
              <a:t>LAN</a:t>
            </a:r>
          </a:p>
          <a:p>
            <a:pPr algn="ctr"/>
            <a:r>
              <a:rPr lang="en-US" altLang="zh-CN" sz="1400" dirty="0">
                <a:solidFill>
                  <a:schemeClr val="tx2">
                    <a:lumMod val="75000"/>
                  </a:schemeClr>
                </a:solidFill>
                <a:latin typeface="+mn-ea"/>
              </a:rPr>
              <a:t>Internet</a:t>
            </a:r>
          </a:p>
          <a:p>
            <a:pPr algn="ctr"/>
            <a:r>
              <a:rPr lang="en-US" altLang="zh-CN" sz="1400" dirty="0" err="1">
                <a:solidFill>
                  <a:schemeClr val="tx2">
                    <a:lumMod val="75000"/>
                  </a:schemeClr>
                </a:solidFill>
                <a:latin typeface="+mn-ea"/>
              </a:rPr>
              <a:t>xDSL</a:t>
            </a:r>
            <a:endParaRPr lang="zh-CN" altLang="en-US" sz="1400" dirty="0">
              <a:solidFill>
                <a:schemeClr val="tx2">
                  <a:lumMod val="75000"/>
                </a:schemeClr>
              </a:solidFill>
              <a:latin typeface="+mn-ea"/>
            </a:endParaRPr>
          </a:p>
        </p:txBody>
      </p:sp>
      <p:sp>
        <p:nvSpPr>
          <p:cNvPr id="47" name="TextBox 46"/>
          <p:cNvSpPr txBox="1"/>
          <p:nvPr/>
        </p:nvSpPr>
        <p:spPr>
          <a:xfrm>
            <a:off x="5487599" y="3873689"/>
            <a:ext cx="659155" cy="276999"/>
          </a:xfrm>
          <a:prstGeom prst="rect">
            <a:avLst/>
          </a:prstGeom>
        </p:spPr>
        <p:txBody>
          <a:bodyPr wrap="none">
            <a:spAutoFit/>
          </a:bodyPr>
          <a:lstStyle>
            <a:defPPr>
              <a:defRPr lang="zh-CN"/>
            </a:defPPr>
            <a:lvl1pPr>
              <a:defRPr sz="1200">
                <a:solidFill>
                  <a:schemeClr val="tx2">
                    <a:lumMod val="75000"/>
                  </a:schemeClr>
                </a:solidFill>
                <a:latin typeface="+mn-ea"/>
              </a:defRPr>
            </a:lvl1pPr>
          </a:lstStyle>
          <a:p>
            <a:r>
              <a:rPr lang="en-US" altLang="zh-CN" dirty="0"/>
              <a:t>WLAN</a:t>
            </a:r>
            <a:endParaRPr lang="zh-CN" altLang="en-US" dirty="0"/>
          </a:p>
        </p:txBody>
      </p:sp>
    </p:spTree>
    <p:extLst>
      <p:ext uri="{BB962C8B-B14F-4D97-AF65-F5344CB8AC3E}">
        <p14:creationId xmlns:p14="http://schemas.microsoft.com/office/powerpoint/2010/main" val="1194841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56"/>
          <p:cNvSpPr/>
          <p:nvPr/>
        </p:nvSpPr>
        <p:spPr bwMode="auto">
          <a:xfrm>
            <a:off x="468312" y="2067694"/>
            <a:ext cx="8208143" cy="2853614"/>
          </a:xfrm>
          <a:prstGeom prst="roundRect">
            <a:avLst/>
          </a:prstGeom>
          <a:solidFill>
            <a:srgbClr val="FFFFFF"/>
          </a:solidFill>
          <a:ln w="25400" cap="flat" cmpd="sng" algn="ctr">
            <a:solidFill>
              <a:srgbClr val="B2C1DB">
                <a:shade val="95000"/>
                <a:satMod val="105000"/>
              </a:srgbClr>
            </a:solidFill>
            <a:prstDash val="dash"/>
            <a:headEnd type="none" w="med" len="med"/>
            <a:tailEnd type="none" w="med" len="med"/>
          </a:ln>
          <a:effectLst>
            <a:outerShdw blurRad="50800" dist="38100" dir="7200000" sx="101000" sy="101000" algn="tl" rotWithShape="0">
              <a:srgbClr val="1F497D">
                <a:lumMod val="60000"/>
                <a:lumOff val="40000"/>
                <a:alpha val="40000"/>
              </a:srgbClr>
            </a:outerShdw>
          </a:effectLst>
        </p:spPr>
        <p:txBody>
          <a:bodyPr wrap="none" lIns="91434" tIns="45717" rIns="91434" bIns="4571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a:ln>
                <a:noFill/>
              </a:ln>
              <a:effectLst/>
              <a:uLnTx/>
              <a:uFillTx/>
              <a:latin typeface="Arial" pitchFamily="34" charset="0"/>
              <a:ea typeface="+mn-ea"/>
              <a:cs typeface="Arial" pitchFamily="34" charset="0"/>
            </a:endParaRPr>
          </a:p>
        </p:txBody>
      </p:sp>
      <p:sp>
        <p:nvSpPr>
          <p:cNvPr id="2" name="标题 1"/>
          <p:cNvSpPr>
            <a:spLocks noGrp="1"/>
          </p:cNvSpPr>
          <p:nvPr>
            <p:ph type="title"/>
          </p:nvPr>
        </p:nvSpPr>
        <p:spPr/>
        <p:txBody>
          <a:bodyPr/>
          <a:lstStyle/>
          <a:p>
            <a:r>
              <a:rPr lang="en-US" altLang="zh-CN" dirty="0" smtClean="0"/>
              <a:t>H.264</a:t>
            </a:r>
            <a:endParaRPr lang="zh-CN" altLang="en-US" dirty="0"/>
          </a:p>
        </p:txBody>
      </p:sp>
      <p:sp>
        <p:nvSpPr>
          <p:cNvPr id="3" name="文本占位符 2"/>
          <p:cNvSpPr>
            <a:spLocks noGrp="1"/>
          </p:cNvSpPr>
          <p:nvPr>
            <p:ph type="body" sz="half" idx="13"/>
          </p:nvPr>
        </p:nvSpPr>
        <p:spPr>
          <a:xfrm>
            <a:off x="389186" y="782042"/>
            <a:ext cx="8424936" cy="867610"/>
          </a:xfrm>
          <a:noFill/>
        </p:spPr>
        <p:txBody>
          <a:bodyPr vert="horz" wrap="square" lIns="68580" tIns="34290" rIns="68580" bIns="34290" rtlCol="0">
            <a:spAutoFit/>
          </a:bodyPr>
          <a:lstStyle/>
          <a:p>
            <a:pPr>
              <a:lnSpc>
                <a:spcPct val="150000"/>
              </a:lnSpc>
            </a:pPr>
            <a:r>
              <a:rPr lang="en-US" altLang="zh-CN" dirty="0">
                <a:solidFill>
                  <a:schemeClr val="tx1"/>
                </a:solidFill>
              </a:rPr>
              <a:t>H.264 </a:t>
            </a:r>
            <a:r>
              <a:rPr lang="zh-CN" altLang="en-US" dirty="0">
                <a:solidFill>
                  <a:schemeClr val="tx1"/>
                </a:solidFill>
              </a:rPr>
              <a:t>是目前业内最广泛使用的高效编码格式，它有</a:t>
            </a:r>
            <a:r>
              <a:rPr lang="en-US" altLang="zh-CN" dirty="0">
                <a:solidFill>
                  <a:schemeClr val="tx1"/>
                </a:solidFill>
              </a:rPr>
              <a:t>Baseline Profile</a:t>
            </a:r>
            <a:r>
              <a:rPr lang="zh-CN" altLang="en-US" dirty="0">
                <a:solidFill>
                  <a:schemeClr val="tx1"/>
                </a:solidFill>
              </a:rPr>
              <a:t>、</a:t>
            </a:r>
            <a:r>
              <a:rPr lang="en-US" altLang="zh-CN" dirty="0">
                <a:solidFill>
                  <a:schemeClr val="tx1"/>
                </a:solidFill>
              </a:rPr>
              <a:t>Main profile </a:t>
            </a:r>
            <a:r>
              <a:rPr lang="zh-CN" altLang="en-US" dirty="0">
                <a:solidFill>
                  <a:schemeClr val="tx1"/>
                </a:solidFill>
              </a:rPr>
              <a:t>和</a:t>
            </a:r>
            <a:r>
              <a:rPr lang="en-US" altLang="zh-CN" dirty="0">
                <a:solidFill>
                  <a:schemeClr val="tx1"/>
                </a:solidFill>
              </a:rPr>
              <a:t>High profile </a:t>
            </a:r>
            <a:r>
              <a:rPr lang="zh-CN" altLang="en-US" dirty="0">
                <a:solidFill>
                  <a:schemeClr val="tx1"/>
                </a:solidFill>
              </a:rPr>
              <a:t>三种标准，其中</a:t>
            </a:r>
            <a:r>
              <a:rPr lang="en-US" altLang="zh-CN" dirty="0">
                <a:solidFill>
                  <a:schemeClr val="tx1"/>
                </a:solidFill>
              </a:rPr>
              <a:t>High Profile</a:t>
            </a:r>
            <a:r>
              <a:rPr lang="zh-CN" altLang="en-US" dirty="0">
                <a:solidFill>
                  <a:schemeClr val="tx1"/>
                </a:solidFill>
              </a:rPr>
              <a:t>是它最高等级的视频压缩标准，可最大限度节省带宽和存储空间</a:t>
            </a:r>
            <a:r>
              <a:rPr lang="zh-CN" altLang="en-US" dirty="0" smtClean="0">
                <a:solidFill>
                  <a:schemeClr val="tx1"/>
                </a:solidFill>
              </a:rPr>
              <a:t>。与</a:t>
            </a:r>
            <a:r>
              <a:rPr lang="zh-CN" altLang="en-US" dirty="0">
                <a:solidFill>
                  <a:schemeClr val="tx1"/>
                </a:solidFill>
              </a:rPr>
              <a:t>采用传统编码标准的高清摄像机相比，平均可节省</a:t>
            </a:r>
            <a:r>
              <a:rPr lang="en-US" altLang="zh-CN" dirty="0">
                <a:solidFill>
                  <a:schemeClr val="tx1"/>
                </a:solidFill>
              </a:rPr>
              <a:t>30%-40%</a:t>
            </a:r>
            <a:r>
              <a:rPr lang="zh-CN" altLang="en-US" dirty="0">
                <a:solidFill>
                  <a:schemeClr val="tx1"/>
                </a:solidFill>
              </a:rPr>
              <a:t>的编码带宽，可大幅降低用户部署高清监控的网络传输成本和录像存储成本。</a:t>
            </a:r>
            <a:endParaRPr lang="en-US" altLang="zh-CN" dirty="0">
              <a:solidFill>
                <a:schemeClr val="tx1"/>
              </a:solidFill>
            </a:endParaRPr>
          </a:p>
        </p:txBody>
      </p:sp>
      <p:sp>
        <p:nvSpPr>
          <p:cNvPr id="4" name="Text Box 6"/>
          <p:cNvSpPr txBox="1">
            <a:spLocks noChangeArrowheads="1"/>
          </p:cNvSpPr>
          <p:nvPr/>
        </p:nvSpPr>
        <p:spPr bwMode="auto">
          <a:xfrm>
            <a:off x="1808738" y="4513007"/>
            <a:ext cx="2304256" cy="39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5143" tIns="72571" rIns="145143" bIns="72571">
            <a:spAutoFit/>
          </a:bodyPr>
          <a:lstStyle>
            <a:defPPr>
              <a:defRPr lang="zh-CN"/>
            </a:defPPr>
            <a:lvl1pPr algn="ctr" defTabSz="1451427">
              <a:lnSpc>
                <a:spcPct val="150000"/>
              </a:lnSpc>
              <a:defRPr sz="1200">
                <a:solidFill>
                  <a:schemeClr val="accent1">
                    <a:lumMod val="50000"/>
                  </a:schemeClr>
                </a:solidFill>
                <a:latin typeface="+mn-ea"/>
                <a:cs typeface="Verdana" pitchFamily="34" charset="0"/>
              </a:defRPr>
            </a:lvl1pPr>
            <a:lvl2pPr>
              <a:defRPr sz="2800">
                <a:solidFill>
                  <a:schemeClr val="tx2"/>
                </a:solidFill>
                <a:latin typeface="方正大黑简体" pitchFamily="65" charset="-122"/>
                <a:ea typeface="宋体" pitchFamily="2" charset="-122"/>
              </a:defRPr>
            </a:lvl2pPr>
            <a:lvl3pPr>
              <a:defRPr sz="2800">
                <a:solidFill>
                  <a:schemeClr val="tx2"/>
                </a:solidFill>
                <a:latin typeface="方正大黑简体" pitchFamily="65" charset="-122"/>
                <a:ea typeface="宋体" pitchFamily="2" charset="-122"/>
              </a:defRPr>
            </a:lvl3pPr>
            <a:lvl4pPr>
              <a:defRPr sz="2800">
                <a:solidFill>
                  <a:schemeClr val="tx2"/>
                </a:solidFill>
                <a:latin typeface="方正大黑简体" pitchFamily="65" charset="-122"/>
                <a:ea typeface="宋体" pitchFamily="2" charset="-122"/>
              </a:defRPr>
            </a:lvl4pPr>
            <a:lvl5pPr>
              <a:defRPr sz="2800">
                <a:solidFill>
                  <a:schemeClr val="tx2"/>
                </a:solidFill>
                <a:latin typeface="方正大黑简体" pitchFamily="65" charset="-122"/>
                <a:ea typeface="宋体" pitchFamily="2" charset="-122"/>
              </a:defRPr>
            </a:lvl5pPr>
            <a:lvl6pPr marL="1485900" indent="800100" fontAlgn="base">
              <a:spcBef>
                <a:spcPct val="0"/>
              </a:spcBef>
              <a:spcAft>
                <a:spcPct val="0"/>
              </a:spcAft>
              <a:defRPr sz="2800">
                <a:solidFill>
                  <a:schemeClr val="tx2"/>
                </a:solidFill>
                <a:latin typeface="方正大黑简体" pitchFamily="65" charset="-122"/>
                <a:ea typeface="宋体" pitchFamily="2" charset="-122"/>
              </a:defRPr>
            </a:lvl6pPr>
            <a:lvl7pPr marL="1943100" indent="800100" fontAlgn="base">
              <a:spcBef>
                <a:spcPct val="0"/>
              </a:spcBef>
              <a:spcAft>
                <a:spcPct val="0"/>
              </a:spcAft>
              <a:defRPr sz="2800">
                <a:solidFill>
                  <a:schemeClr val="tx2"/>
                </a:solidFill>
                <a:latin typeface="方正大黑简体" pitchFamily="65" charset="-122"/>
                <a:ea typeface="宋体" pitchFamily="2" charset="-122"/>
              </a:defRPr>
            </a:lvl7pPr>
            <a:lvl8pPr marL="2400300" indent="800100" fontAlgn="base">
              <a:spcBef>
                <a:spcPct val="0"/>
              </a:spcBef>
              <a:spcAft>
                <a:spcPct val="0"/>
              </a:spcAft>
              <a:defRPr sz="2800">
                <a:solidFill>
                  <a:schemeClr val="tx2"/>
                </a:solidFill>
                <a:latin typeface="方正大黑简体" pitchFamily="65" charset="-122"/>
                <a:ea typeface="宋体" pitchFamily="2" charset="-122"/>
              </a:defRPr>
            </a:lvl8pPr>
            <a:lvl9pPr marL="2857500" indent="800100" fontAlgn="base">
              <a:spcBef>
                <a:spcPct val="0"/>
              </a:spcBef>
              <a:spcAft>
                <a:spcPct val="0"/>
              </a:spcAft>
              <a:defRPr sz="2800">
                <a:solidFill>
                  <a:schemeClr val="tx2"/>
                </a:solidFill>
                <a:latin typeface="方正大黑简体" pitchFamily="65" charset="-122"/>
                <a:ea typeface="宋体" pitchFamily="2" charset="-122"/>
              </a:defRPr>
            </a:lvl9pPr>
          </a:lstStyle>
          <a:p>
            <a:r>
              <a:rPr lang="zh-CN" altLang="en-US" dirty="0"/>
              <a:t>普通编码</a:t>
            </a:r>
          </a:p>
        </p:txBody>
      </p:sp>
      <p:sp>
        <p:nvSpPr>
          <p:cNvPr id="5" name="Text Box 6"/>
          <p:cNvSpPr txBox="1">
            <a:spLocks noChangeArrowheads="1"/>
          </p:cNvSpPr>
          <p:nvPr/>
        </p:nvSpPr>
        <p:spPr bwMode="auto">
          <a:xfrm>
            <a:off x="6219890" y="4500788"/>
            <a:ext cx="1584176" cy="39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45143" tIns="72571" rIns="145143" bIns="72571">
            <a:spAutoFit/>
          </a:bodyPr>
          <a:lstStyle>
            <a:lvl1pPr>
              <a:defRPr sz="2800">
                <a:solidFill>
                  <a:schemeClr val="tx2"/>
                </a:solidFill>
                <a:latin typeface="方正大黑简体" pitchFamily="65" charset="-122"/>
                <a:ea typeface="宋体" pitchFamily="2" charset="-122"/>
              </a:defRPr>
            </a:lvl1pPr>
            <a:lvl2pPr>
              <a:defRPr sz="2800">
                <a:solidFill>
                  <a:schemeClr val="tx2"/>
                </a:solidFill>
                <a:latin typeface="方正大黑简体" pitchFamily="65" charset="-122"/>
                <a:ea typeface="宋体" pitchFamily="2" charset="-122"/>
              </a:defRPr>
            </a:lvl2pPr>
            <a:lvl3pPr>
              <a:defRPr sz="2800">
                <a:solidFill>
                  <a:schemeClr val="tx2"/>
                </a:solidFill>
                <a:latin typeface="方正大黑简体" pitchFamily="65" charset="-122"/>
                <a:ea typeface="宋体" pitchFamily="2" charset="-122"/>
              </a:defRPr>
            </a:lvl3pPr>
            <a:lvl4pPr>
              <a:defRPr sz="2800">
                <a:solidFill>
                  <a:schemeClr val="tx2"/>
                </a:solidFill>
                <a:latin typeface="方正大黑简体" pitchFamily="65" charset="-122"/>
                <a:ea typeface="宋体" pitchFamily="2" charset="-122"/>
              </a:defRPr>
            </a:lvl4pPr>
            <a:lvl5pPr>
              <a:defRPr sz="2800">
                <a:solidFill>
                  <a:schemeClr val="tx2"/>
                </a:solidFill>
                <a:latin typeface="方正大黑简体" pitchFamily="65" charset="-122"/>
                <a:ea typeface="宋体" pitchFamily="2" charset="-122"/>
              </a:defRPr>
            </a:lvl5pPr>
            <a:lvl6pPr marL="1485900" indent="800100" fontAlgn="base">
              <a:spcBef>
                <a:spcPct val="0"/>
              </a:spcBef>
              <a:spcAft>
                <a:spcPct val="0"/>
              </a:spcAft>
              <a:defRPr sz="2800">
                <a:solidFill>
                  <a:schemeClr val="tx2"/>
                </a:solidFill>
                <a:latin typeface="方正大黑简体" pitchFamily="65" charset="-122"/>
                <a:ea typeface="宋体" pitchFamily="2" charset="-122"/>
              </a:defRPr>
            </a:lvl6pPr>
            <a:lvl7pPr marL="1943100" indent="800100" fontAlgn="base">
              <a:spcBef>
                <a:spcPct val="0"/>
              </a:spcBef>
              <a:spcAft>
                <a:spcPct val="0"/>
              </a:spcAft>
              <a:defRPr sz="2800">
                <a:solidFill>
                  <a:schemeClr val="tx2"/>
                </a:solidFill>
                <a:latin typeface="方正大黑简体" pitchFamily="65" charset="-122"/>
                <a:ea typeface="宋体" pitchFamily="2" charset="-122"/>
              </a:defRPr>
            </a:lvl7pPr>
            <a:lvl8pPr marL="2400300" indent="800100" fontAlgn="base">
              <a:spcBef>
                <a:spcPct val="0"/>
              </a:spcBef>
              <a:spcAft>
                <a:spcPct val="0"/>
              </a:spcAft>
              <a:defRPr sz="2800">
                <a:solidFill>
                  <a:schemeClr val="tx2"/>
                </a:solidFill>
                <a:latin typeface="方正大黑简体" pitchFamily="65" charset="-122"/>
                <a:ea typeface="宋体" pitchFamily="2" charset="-122"/>
              </a:defRPr>
            </a:lvl8pPr>
            <a:lvl9pPr marL="2857500" indent="800100" fontAlgn="base">
              <a:spcBef>
                <a:spcPct val="0"/>
              </a:spcBef>
              <a:spcAft>
                <a:spcPct val="0"/>
              </a:spcAft>
              <a:defRPr sz="2800">
                <a:solidFill>
                  <a:schemeClr val="tx2"/>
                </a:solidFill>
                <a:latin typeface="方正大黑简体" pitchFamily="65" charset="-122"/>
                <a:ea typeface="宋体" pitchFamily="2" charset="-122"/>
              </a:defRPr>
            </a:lvl9pPr>
          </a:lstStyle>
          <a:p>
            <a:pPr algn="ctr" defTabSz="1451427">
              <a:lnSpc>
                <a:spcPct val="150000"/>
              </a:lnSpc>
            </a:pPr>
            <a:r>
              <a:rPr lang="en-US" altLang="zh-CN" sz="1200" dirty="0" smtClean="0">
                <a:solidFill>
                  <a:schemeClr val="accent1">
                    <a:lumMod val="50000"/>
                  </a:schemeClr>
                </a:solidFill>
                <a:latin typeface="+mn-ea"/>
                <a:ea typeface="+mn-ea"/>
                <a:cs typeface="Verdana" pitchFamily="34" charset="0"/>
              </a:rPr>
              <a:t>H.264 </a:t>
            </a:r>
            <a:r>
              <a:rPr lang="zh-CN" altLang="en-US" sz="1200" dirty="0" smtClean="0">
                <a:solidFill>
                  <a:schemeClr val="accent1">
                    <a:lumMod val="50000"/>
                  </a:schemeClr>
                </a:solidFill>
                <a:latin typeface="+mn-ea"/>
                <a:ea typeface="+mn-ea"/>
                <a:cs typeface="Verdana" pitchFamily="34" charset="0"/>
              </a:rPr>
              <a:t>编码</a:t>
            </a:r>
          </a:p>
        </p:txBody>
      </p:sp>
      <p:sp>
        <p:nvSpPr>
          <p:cNvPr id="6" name="流程图: 磁盘 5"/>
          <p:cNvSpPr/>
          <p:nvPr/>
        </p:nvSpPr>
        <p:spPr>
          <a:xfrm>
            <a:off x="755576"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 name="流程图: 磁盘 6"/>
          <p:cNvSpPr/>
          <p:nvPr/>
        </p:nvSpPr>
        <p:spPr>
          <a:xfrm>
            <a:off x="755576"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8" name="流程图: 磁盘 7"/>
          <p:cNvSpPr/>
          <p:nvPr/>
        </p:nvSpPr>
        <p:spPr>
          <a:xfrm>
            <a:off x="755576"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流程图: 磁盘 8"/>
          <p:cNvSpPr/>
          <p:nvPr/>
        </p:nvSpPr>
        <p:spPr>
          <a:xfrm>
            <a:off x="1547664"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0" name="流程图: 磁盘 9"/>
          <p:cNvSpPr/>
          <p:nvPr/>
        </p:nvSpPr>
        <p:spPr>
          <a:xfrm>
            <a:off x="1547664"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流程图: 磁盘 10"/>
          <p:cNvSpPr/>
          <p:nvPr/>
        </p:nvSpPr>
        <p:spPr>
          <a:xfrm>
            <a:off x="1547664"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2" name="流程图: 磁盘 11"/>
          <p:cNvSpPr/>
          <p:nvPr/>
        </p:nvSpPr>
        <p:spPr>
          <a:xfrm>
            <a:off x="2339752"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3" name="流程图: 磁盘 12"/>
          <p:cNvSpPr/>
          <p:nvPr/>
        </p:nvSpPr>
        <p:spPr>
          <a:xfrm>
            <a:off x="2339752"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4" name="流程图: 磁盘 13"/>
          <p:cNvSpPr/>
          <p:nvPr/>
        </p:nvSpPr>
        <p:spPr>
          <a:xfrm>
            <a:off x="2339752"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5" name="流程图: 磁盘 14"/>
          <p:cNvSpPr/>
          <p:nvPr/>
        </p:nvSpPr>
        <p:spPr>
          <a:xfrm>
            <a:off x="3131840"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6" name="流程图: 磁盘 15"/>
          <p:cNvSpPr/>
          <p:nvPr/>
        </p:nvSpPr>
        <p:spPr>
          <a:xfrm>
            <a:off x="3131840"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7" name="流程图: 磁盘 16"/>
          <p:cNvSpPr/>
          <p:nvPr/>
        </p:nvSpPr>
        <p:spPr>
          <a:xfrm>
            <a:off x="3131840"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8" name="流程图: 磁盘 17"/>
          <p:cNvSpPr/>
          <p:nvPr/>
        </p:nvSpPr>
        <p:spPr>
          <a:xfrm>
            <a:off x="3923928"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流程图: 磁盘 18"/>
          <p:cNvSpPr/>
          <p:nvPr/>
        </p:nvSpPr>
        <p:spPr>
          <a:xfrm>
            <a:off x="3923928"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0" name="流程图: 磁盘 19"/>
          <p:cNvSpPr/>
          <p:nvPr/>
        </p:nvSpPr>
        <p:spPr>
          <a:xfrm>
            <a:off x="3923928"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1" name="流程图: 磁盘 20"/>
          <p:cNvSpPr/>
          <p:nvPr/>
        </p:nvSpPr>
        <p:spPr>
          <a:xfrm>
            <a:off x="755576"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2" name="流程图: 磁盘 21"/>
          <p:cNvSpPr/>
          <p:nvPr/>
        </p:nvSpPr>
        <p:spPr>
          <a:xfrm>
            <a:off x="1547664"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3" name="流程图: 磁盘 22"/>
          <p:cNvSpPr/>
          <p:nvPr/>
        </p:nvSpPr>
        <p:spPr>
          <a:xfrm>
            <a:off x="2339752"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4" name="流程图: 磁盘 23"/>
          <p:cNvSpPr/>
          <p:nvPr/>
        </p:nvSpPr>
        <p:spPr>
          <a:xfrm>
            <a:off x="3131840"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5" name="流程图: 磁盘 24"/>
          <p:cNvSpPr/>
          <p:nvPr/>
        </p:nvSpPr>
        <p:spPr>
          <a:xfrm>
            <a:off x="3923928"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6" name="流程图: 磁盘 25"/>
          <p:cNvSpPr/>
          <p:nvPr/>
        </p:nvSpPr>
        <p:spPr>
          <a:xfrm>
            <a:off x="4716016" y="228371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7" name="流程图: 磁盘 26"/>
          <p:cNvSpPr/>
          <p:nvPr/>
        </p:nvSpPr>
        <p:spPr>
          <a:xfrm>
            <a:off x="4716016" y="2715766"/>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8" name="流程图: 磁盘 27"/>
          <p:cNvSpPr/>
          <p:nvPr/>
        </p:nvSpPr>
        <p:spPr>
          <a:xfrm>
            <a:off x="4716016" y="3219822"/>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9" name="流程图: 磁盘 28"/>
          <p:cNvSpPr/>
          <p:nvPr/>
        </p:nvSpPr>
        <p:spPr>
          <a:xfrm>
            <a:off x="4716016" y="3723878"/>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6" name="流程图: 磁盘 45"/>
          <p:cNvSpPr/>
          <p:nvPr/>
        </p:nvSpPr>
        <p:spPr>
          <a:xfrm>
            <a:off x="755576"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7" name="流程图: 磁盘 46"/>
          <p:cNvSpPr/>
          <p:nvPr/>
        </p:nvSpPr>
        <p:spPr>
          <a:xfrm>
            <a:off x="1547664"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8" name="流程图: 磁盘 47"/>
          <p:cNvSpPr/>
          <p:nvPr/>
        </p:nvSpPr>
        <p:spPr>
          <a:xfrm>
            <a:off x="2339752"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49" name="流程图: 磁盘 48"/>
          <p:cNvSpPr/>
          <p:nvPr/>
        </p:nvSpPr>
        <p:spPr>
          <a:xfrm>
            <a:off x="3131840"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0" name="流程图: 磁盘 49"/>
          <p:cNvSpPr/>
          <p:nvPr/>
        </p:nvSpPr>
        <p:spPr>
          <a:xfrm>
            <a:off x="3923928"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1" name="流程图: 磁盘 50"/>
          <p:cNvSpPr/>
          <p:nvPr/>
        </p:nvSpPr>
        <p:spPr>
          <a:xfrm>
            <a:off x="4716016" y="4227934"/>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6" name="左右箭头 55"/>
          <p:cNvSpPr/>
          <p:nvPr/>
        </p:nvSpPr>
        <p:spPr>
          <a:xfrm>
            <a:off x="5157861" y="3042042"/>
            <a:ext cx="504056" cy="28803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流程图: 磁盘 57"/>
          <p:cNvSpPr/>
          <p:nvPr/>
        </p:nvSpPr>
        <p:spPr>
          <a:xfrm>
            <a:off x="5661917" y="228614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9" name="流程图: 磁盘 58"/>
          <p:cNvSpPr/>
          <p:nvPr/>
        </p:nvSpPr>
        <p:spPr>
          <a:xfrm>
            <a:off x="5661917" y="2718197"/>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0" name="流程图: 磁盘 59"/>
          <p:cNvSpPr/>
          <p:nvPr/>
        </p:nvSpPr>
        <p:spPr>
          <a:xfrm>
            <a:off x="5661917" y="3222253"/>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1" name="流程图: 磁盘 60"/>
          <p:cNvSpPr/>
          <p:nvPr/>
        </p:nvSpPr>
        <p:spPr>
          <a:xfrm>
            <a:off x="6454005" y="228614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2" name="流程图: 磁盘 61"/>
          <p:cNvSpPr/>
          <p:nvPr/>
        </p:nvSpPr>
        <p:spPr>
          <a:xfrm>
            <a:off x="6454005" y="2718197"/>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3" name="流程图: 磁盘 62"/>
          <p:cNvSpPr/>
          <p:nvPr/>
        </p:nvSpPr>
        <p:spPr>
          <a:xfrm>
            <a:off x="6454005" y="3222253"/>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4" name="流程图: 磁盘 63"/>
          <p:cNvSpPr/>
          <p:nvPr/>
        </p:nvSpPr>
        <p:spPr>
          <a:xfrm>
            <a:off x="7246093" y="228614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5" name="流程图: 磁盘 64"/>
          <p:cNvSpPr/>
          <p:nvPr/>
        </p:nvSpPr>
        <p:spPr>
          <a:xfrm>
            <a:off x="7246093" y="2718197"/>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6" name="流程图: 磁盘 65"/>
          <p:cNvSpPr/>
          <p:nvPr/>
        </p:nvSpPr>
        <p:spPr>
          <a:xfrm>
            <a:off x="7246093" y="3222253"/>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7" name="流程图: 磁盘 66"/>
          <p:cNvSpPr/>
          <p:nvPr/>
        </p:nvSpPr>
        <p:spPr>
          <a:xfrm>
            <a:off x="5661917" y="372630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8" name="流程图: 磁盘 67"/>
          <p:cNvSpPr/>
          <p:nvPr/>
        </p:nvSpPr>
        <p:spPr>
          <a:xfrm>
            <a:off x="6454005" y="372630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69" name="流程图: 磁盘 68"/>
          <p:cNvSpPr/>
          <p:nvPr/>
        </p:nvSpPr>
        <p:spPr>
          <a:xfrm>
            <a:off x="7246093" y="372630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0" name="流程图: 磁盘 69"/>
          <p:cNvSpPr/>
          <p:nvPr/>
        </p:nvSpPr>
        <p:spPr>
          <a:xfrm>
            <a:off x="8038181" y="228614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1" name="流程图: 磁盘 70"/>
          <p:cNvSpPr/>
          <p:nvPr/>
        </p:nvSpPr>
        <p:spPr>
          <a:xfrm>
            <a:off x="8038181" y="2718197"/>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2" name="流程图: 磁盘 71"/>
          <p:cNvSpPr/>
          <p:nvPr/>
        </p:nvSpPr>
        <p:spPr>
          <a:xfrm>
            <a:off x="8038181" y="3222253"/>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3" name="流程图: 磁盘 72"/>
          <p:cNvSpPr/>
          <p:nvPr/>
        </p:nvSpPr>
        <p:spPr>
          <a:xfrm>
            <a:off x="8038181" y="3726309"/>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4" name="流程图: 磁盘 73"/>
          <p:cNvSpPr/>
          <p:nvPr/>
        </p:nvSpPr>
        <p:spPr>
          <a:xfrm>
            <a:off x="5661917" y="4230365"/>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5" name="流程图: 磁盘 74"/>
          <p:cNvSpPr/>
          <p:nvPr/>
        </p:nvSpPr>
        <p:spPr>
          <a:xfrm>
            <a:off x="6454005" y="4230365"/>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6" name="流程图: 磁盘 75"/>
          <p:cNvSpPr/>
          <p:nvPr/>
        </p:nvSpPr>
        <p:spPr>
          <a:xfrm>
            <a:off x="7246093" y="4230365"/>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7" name="流程图: 磁盘 76"/>
          <p:cNvSpPr/>
          <p:nvPr/>
        </p:nvSpPr>
        <p:spPr>
          <a:xfrm>
            <a:off x="8038181" y="4230365"/>
            <a:ext cx="432048" cy="307376"/>
          </a:xfrm>
          <a:prstGeom prst="flowChartMagneticDisk">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5800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多码流</a:t>
            </a:r>
          </a:p>
        </p:txBody>
      </p:sp>
      <p:sp>
        <p:nvSpPr>
          <p:cNvPr id="3" name="文本占位符 2"/>
          <p:cNvSpPr>
            <a:spLocks noGrp="1"/>
          </p:cNvSpPr>
          <p:nvPr>
            <p:ph type="body" sz="half" idx="13"/>
          </p:nvPr>
        </p:nvSpPr>
        <p:spPr>
          <a:xfrm>
            <a:off x="467544" y="771550"/>
            <a:ext cx="8281331" cy="867610"/>
          </a:xfrm>
          <a:noFill/>
        </p:spPr>
        <p:txBody>
          <a:bodyPr vert="horz" wrap="square" lIns="68580" tIns="34290" rIns="68580" bIns="34290" rtlCol="0">
            <a:spAutoFit/>
          </a:bodyPr>
          <a:lstStyle/>
          <a:p>
            <a:pPr>
              <a:lnSpc>
                <a:spcPct val="150000"/>
              </a:lnSpc>
            </a:pPr>
            <a:r>
              <a:rPr lang="en-US" altLang="zh-CN" dirty="0">
                <a:solidFill>
                  <a:schemeClr val="tx1"/>
                </a:solidFill>
              </a:rPr>
              <a:t>4</a:t>
            </a:r>
            <a:r>
              <a:rPr lang="zh-CN" altLang="en-US" dirty="0">
                <a:solidFill>
                  <a:schemeClr val="tx1"/>
                </a:solidFill>
              </a:rPr>
              <a:t>码流摄像机，可以一路码流进行录像、一路码流进行浏览，一路码流用作手机浏览使用，最后这一路码流，可用作智能分析使用。这样可以进一步节省智能分析服务器的资源，也不会影响其它的正常浏览和录像应用，更进一步扩大了摄像机的应用范围。</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83668"/>
            <a:ext cx="7919701" cy="2911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0898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p:txBody>
          <a:bodyPr/>
          <a:lstStyle/>
          <a:p>
            <a:r>
              <a:rPr lang="en-US" altLang="zh-CN" dirty="0" smtClean="0"/>
              <a:t>IPC</a:t>
            </a:r>
            <a:r>
              <a:rPr lang="zh-CN" altLang="en-US" dirty="0" smtClean="0"/>
              <a:t>分类</a:t>
            </a:r>
            <a:endParaRPr lang="zh-CN" altLang="en-US" dirty="0"/>
          </a:p>
        </p:txBody>
      </p:sp>
      <p:sp>
        <p:nvSpPr>
          <p:cNvPr id="3" name="文本占位符 2"/>
          <p:cNvSpPr>
            <a:spLocks noGrp="1"/>
          </p:cNvSpPr>
          <p:nvPr>
            <p:ph type="body" sz="half" idx="2"/>
          </p:nvPr>
        </p:nvSpPr>
        <p:spPr>
          <a:xfrm>
            <a:off x="3999118" y="1361085"/>
            <a:ext cx="3381194" cy="284693"/>
          </a:xfrm>
          <a:noFill/>
        </p:spPr>
        <p:txBody>
          <a:bodyPr vert="horz" wrap="square" lIns="68580" tIns="34290" rIns="68580" bIns="34290" rtlCol="0">
            <a:spAutoFit/>
          </a:bodyPr>
          <a:lstStyle/>
          <a:p>
            <a:r>
              <a:rPr lang="en-US" altLang="zh-CN" sz="1400" b="0" dirty="0"/>
              <a:t>IPC</a:t>
            </a:r>
            <a:r>
              <a:rPr lang="zh-CN" altLang="en-US" sz="1400" b="0" dirty="0"/>
              <a:t>简介</a:t>
            </a:r>
          </a:p>
        </p:txBody>
      </p:sp>
      <p:sp>
        <p:nvSpPr>
          <p:cNvPr id="4" name="文本占位符 3"/>
          <p:cNvSpPr>
            <a:spLocks noGrp="1"/>
          </p:cNvSpPr>
          <p:nvPr>
            <p:ph type="body" sz="half" idx="13"/>
          </p:nvPr>
        </p:nvSpPr>
        <p:spPr>
          <a:xfrm>
            <a:off x="3999118" y="1899170"/>
            <a:ext cx="3381194" cy="284693"/>
          </a:xfrm>
          <a:noFill/>
        </p:spPr>
        <p:txBody>
          <a:bodyPr vert="horz" wrap="square" lIns="68580" tIns="34290" rIns="68580" bIns="34290" rtlCol="0">
            <a:spAutoFit/>
          </a:bodyPr>
          <a:lstStyle/>
          <a:p>
            <a:r>
              <a:rPr lang="en-US" altLang="zh-CN" dirty="0"/>
              <a:t>IPC</a:t>
            </a:r>
            <a:r>
              <a:rPr lang="zh-CN" altLang="en-US" dirty="0"/>
              <a:t>技术指标</a:t>
            </a:r>
          </a:p>
        </p:txBody>
      </p:sp>
      <p:sp>
        <p:nvSpPr>
          <p:cNvPr id="5" name="文本占位符 4"/>
          <p:cNvSpPr>
            <a:spLocks noGrp="1"/>
          </p:cNvSpPr>
          <p:nvPr>
            <p:ph type="body" sz="half" idx="14"/>
          </p:nvPr>
        </p:nvSpPr>
        <p:spPr>
          <a:xfrm>
            <a:off x="3999118" y="2394985"/>
            <a:ext cx="3381194" cy="284693"/>
          </a:xfrm>
          <a:noFill/>
        </p:spPr>
        <p:txBody>
          <a:bodyPr vert="horz" wrap="square" lIns="68580" tIns="34290" rIns="68580" bIns="34290" rtlCol="0">
            <a:spAutoFit/>
          </a:bodyPr>
          <a:lstStyle/>
          <a:p>
            <a:r>
              <a:rPr lang="en-US" altLang="zh-CN" dirty="0"/>
              <a:t>IPC</a:t>
            </a:r>
            <a:r>
              <a:rPr lang="zh-CN" altLang="en-US" dirty="0"/>
              <a:t>功能参数</a:t>
            </a:r>
          </a:p>
        </p:txBody>
      </p:sp>
      <p:sp>
        <p:nvSpPr>
          <p:cNvPr id="6" name="文本占位符 5"/>
          <p:cNvSpPr>
            <a:spLocks noGrp="1"/>
          </p:cNvSpPr>
          <p:nvPr>
            <p:ph type="body" sz="half" idx="15"/>
          </p:nvPr>
        </p:nvSpPr>
        <p:spPr>
          <a:xfrm>
            <a:off x="3999118" y="2881157"/>
            <a:ext cx="3381194" cy="284693"/>
          </a:xfrm>
          <a:noFill/>
        </p:spPr>
        <p:txBody>
          <a:bodyPr vert="horz" wrap="square" lIns="68580" tIns="34290" rIns="68580" bIns="34290" rtlCol="0">
            <a:spAutoFit/>
          </a:bodyPr>
          <a:lstStyle/>
          <a:p>
            <a:r>
              <a:rPr lang="en-US" altLang="zh-CN" dirty="0"/>
              <a:t>IPC</a:t>
            </a:r>
            <a:r>
              <a:rPr lang="zh-CN" altLang="en-US" dirty="0"/>
              <a:t>编码协议</a:t>
            </a:r>
          </a:p>
        </p:txBody>
      </p:sp>
      <p:sp>
        <p:nvSpPr>
          <p:cNvPr id="7" name="文本占位符 6"/>
          <p:cNvSpPr>
            <a:spLocks noGrp="1"/>
          </p:cNvSpPr>
          <p:nvPr>
            <p:ph type="body" sz="half" idx="16"/>
          </p:nvPr>
        </p:nvSpPr>
        <p:spPr>
          <a:xfrm>
            <a:off x="3999118" y="3367329"/>
            <a:ext cx="3381194" cy="346249"/>
          </a:xfrm>
          <a:noFill/>
        </p:spPr>
        <p:txBody>
          <a:bodyPr vert="horz" wrap="square" lIns="68580" tIns="34290" rIns="68580" bIns="34290" rtlCol="0">
            <a:spAutoFit/>
          </a:bodyPr>
          <a:lstStyle/>
          <a:p>
            <a:r>
              <a:rPr lang="en-US" altLang="zh-CN" sz="1800" b="1" dirty="0"/>
              <a:t>IPC</a:t>
            </a:r>
            <a:r>
              <a:rPr lang="zh-CN" altLang="en-US" sz="1800" b="1" dirty="0"/>
              <a:t>防护等级</a:t>
            </a:r>
          </a:p>
        </p:txBody>
      </p:sp>
    </p:spTree>
    <p:extLst>
      <p:ext uri="{BB962C8B-B14F-4D97-AF65-F5344CB8AC3E}">
        <p14:creationId xmlns:p14="http://schemas.microsoft.com/office/powerpoint/2010/main" val="569397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IP67</a:t>
            </a:r>
            <a:r>
              <a:rPr lang="zh-CN" altLang="en-US" dirty="0" smtClean="0"/>
              <a:t>防护</a:t>
            </a:r>
            <a:endParaRPr lang="zh-CN" altLang="en-US" dirty="0"/>
          </a:p>
        </p:txBody>
      </p:sp>
      <p:sp>
        <p:nvSpPr>
          <p:cNvPr id="3" name="文本占位符 2"/>
          <p:cNvSpPr>
            <a:spLocks noGrp="1"/>
          </p:cNvSpPr>
          <p:nvPr>
            <p:ph type="body" sz="half" idx="13"/>
          </p:nvPr>
        </p:nvSpPr>
        <p:spPr>
          <a:xfrm>
            <a:off x="395288" y="772121"/>
            <a:ext cx="5616872" cy="253916"/>
          </a:xfrm>
          <a:noFill/>
        </p:spPr>
        <p:txBody>
          <a:bodyPr vert="horz" wrap="square" lIns="68580" tIns="34290" rIns="68580" bIns="34290" rtlCol="0">
            <a:spAutoFit/>
          </a:bodyPr>
          <a:lstStyle/>
          <a:p>
            <a:r>
              <a:rPr lang="en-US" altLang="zh-CN" dirty="0" err="1">
                <a:solidFill>
                  <a:schemeClr val="tx1"/>
                </a:solidFill>
              </a:rPr>
              <a:t>IPxx</a:t>
            </a:r>
            <a:r>
              <a:rPr lang="zh-CN" altLang="en-US" dirty="0">
                <a:solidFill>
                  <a:schemeClr val="tx1"/>
                </a:solidFill>
              </a:rPr>
              <a:t>代表防尘防水等级，数值越高，防护等级越</a:t>
            </a:r>
            <a:r>
              <a:rPr lang="zh-CN" altLang="en-US" dirty="0" smtClean="0">
                <a:solidFill>
                  <a:schemeClr val="tx1"/>
                </a:solidFill>
              </a:rPr>
              <a:t>高</a:t>
            </a:r>
            <a:r>
              <a:rPr lang="zh-CN" altLang="en-US" dirty="0"/>
              <a:t>。</a:t>
            </a:r>
            <a:endParaRPr lang="en-US" altLang="zh-CN" dirty="0">
              <a:solidFill>
                <a:schemeClr val="tx1"/>
              </a:solidFill>
            </a:endParaRPr>
          </a:p>
        </p:txBody>
      </p:sp>
      <p:sp>
        <p:nvSpPr>
          <p:cNvPr id="6" name="矩形 5"/>
          <p:cNvSpPr/>
          <p:nvPr/>
        </p:nvSpPr>
        <p:spPr>
          <a:xfrm>
            <a:off x="7897899" y="3363838"/>
            <a:ext cx="83346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zh-CN" altLang="en-US" sz="1200" dirty="0">
                <a:latin typeface="微软雅黑" panose="020B0503020204020204" pitchFamily="34" charset="-122"/>
                <a:ea typeface="微软雅黑" panose="020B0503020204020204" pitchFamily="34" charset="-122"/>
              </a:rPr>
              <a:t>可于短时间内耐浸水 </a:t>
            </a:r>
          </a:p>
        </p:txBody>
      </p:sp>
      <p:sp>
        <p:nvSpPr>
          <p:cNvPr id="8" name="矩形 7"/>
          <p:cNvSpPr/>
          <p:nvPr/>
        </p:nvSpPr>
        <p:spPr>
          <a:xfrm>
            <a:off x="8012365" y="4393881"/>
            <a:ext cx="73609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700" b="1" dirty="0">
                <a:latin typeface="微软雅黑" panose="020B0503020204020204" pitchFamily="34" charset="-122"/>
                <a:ea typeface="微软雅黑" panose="020B0503020204020204" pitchFamily="34" charset="-122"/>
              </a:rPr>
              <a:t>IP67 </a:t>
            </a:r>
            <a:endParaRPr lang="zh-CN" altLang="en-US" sz="1700" b="1" dirty="0">
              <a:latin typeface="微软雅黑" panose="020B0503020204020204" pitchFamily="34" charset="-122"/>
              <a:ea typeface="微软雅黑" panose="020B0503020204020204" pitchFamily="34" charset="-122"/>
            </a:endParaRPr>
          </a:p>
        </p:txBody>
      </p:sp>
      <p:sp>
        <p:nvSpPr>
          <p:cNvPr id="19" name="TextBox 18"/>
          <p:cNvSpPr txBox="1"/>
          <p:nvPr/>
        </p:nvSpPr>
        <p:spPr>
          <a:xfrm>
            <a:off x="389186" y="1363662"/>
            <a:ext cx="3358701" cy="2308324"/>
          </a:xfrm>
          <a:prstGeom prst="rect">
            <a:avLst/>
          </a:prstGeom>
          <a:noFill/>
        </p:spPr>
        <p:txBody>
          <a:bodyPr wrap="square" rtlCol="0">
            <a:spAutoFit/>
          </a:bodyPr>
          <a:lstStyle/>
          <a:p>
            <a:pPr>
              <a:lnSpc>
                <a:spcPct val="150000"/>
              </a:lnSpc>
            </a:pPr>
            <a:r>
              <a:rPr lang="zh-CN" altLang="en-US" sz="1200" b="1" dirty="0"/>
              <a:t>第一个</a:t>
            </a:r>
            <a:r>
              <a:rPr lang="en-US" altLang="zh-CN" sz="1200" b="1" dirty="0"/>
              <a:t>X</a:t>
            </a:r>
            <a:r>
              <a:rPr lang="zh-CN" altLang="en-US" sz="1200" b="1" dirty="0"/>
              <a:t>表示防尘</a:t>
            </a:r>
            <a:r>
              <a:rPr lang="zh-CN" altLang="en-US" sz="1200" b="1" dirty="0" smtClean="0"/>
              <a:t>等级</a:t>
            </a:r>
            <a:endParaRPr lang="en-US" altLang="zh-CN" sz="1200" b="1" dirty="0" smtClean="0"/>
          </a:p>
          <a:p>
            <a:pPr>
              <a:lnSpc>
                <a:spcPct val="150000"/>
              </a:lnSpc>
            </a:pPr>
            <a:r>
              <a:rPr lang="en-US" altLang="zh-CN" sz="1200" dirty="0" smtClean="0"/>
              <a:t>0</a:t>
            </a:r>
            <a:r>
              <a:rPr lang="zh-CN" altLang="en-US" sz="1200" dirty="0" smtClean="0"/>
              <a:t>：</a:t>
            </a:r>
            <a:r>
              <a:rPr lang="zh-CN" altLang="en-US" sz="1200" dirty="0"/>
              <a:t>无防护</a:t>
            </a:r>
            <a:endParaRPr lang="en-US" altLang="zh-CN" sz="1200" dirty="0" smtClean="0"/>
          </a:p>
          <a:p>
            <a:pPr>
              <a:lnSpc>
                <a:spcPct val="150000"/>
              </a:lnSpc>
            </a:pPr>
            <a:r>
              <a:rPr lang="en-US" altLang="zh-CN" sz="1200" dirty="0" smtClean="0"/>
              <a:t>1</a:t>
            </a:r>
            <a:r>
              <a:rPr lang="zh-CN" altLang="en-US" sz="1200" dirty="0" smtClean="0"/>
              <a:t>：</a:t>
            </a:r>
            <a:r>
              <a:rPr lang="zh-CN" altLang="en-US" sz="1200" dirty="0"/>
              <a:t>防护</a:t>
            </a:r>
            <a:r>
              <a:rPr lang="en-US" altLang="zh-CN" sz="1200" dirty="0"/>
              <a:t>50mm</a:t>
            </a:r>
            <a:r>
              <a:rPr lang="zh-CN" altLang="en-US" sz="1200" dirty="0"/>
              <a:t>直径和更大的固体外来体</a:t>
            </a:r>
            <a:endParaRPr lang="en-US" altLang="zh-CN" sz="1200" dirty="0" smtClean="0"/>
          </a:p>
          <a:p>
            <a:pPr>
              <a:lnSpc>
                <a:spcPct val="150000"/>
              </a:lnSpc>
            </a:pPr>
            <a:r>
              <a:rPr lang="en-US" altLang="zh-CN" sz="1200" dirty="0" smtClean="0"/>
              <a:t>2</a:t>
            </a:r>
            <a:r>
              <a:rPr lang="zh-CN" altLang="en-US" sz="1200" dirty="0"/>
              <a:t>：防护</a:t>
            </a:r>
            <a:r>
              <a:rPr lang="en-US" altLang="zh-CN" sz="1200" dirty="0"/>
              <a:t>12.5mm</a:t>
            </a:r>
            <a:r>
              <a:rPr lang="zh-CN" altLang="en-US" sz="1200" dirty="0"/>
              <a:t>直径和更大的固体外来体</a:t>
            </a:r>
            <a:endParaRPr lang="en-US" altLang="zh-CN" sz="1200" dirty="0" smtClean="0"/>
          </a:p>
          <a:p>
            <a:pPr>
              <a:lnSpc>
                <a:spcPct val="150000"/>
              </a:lnSpc>
            </a:pPr>
            <a:r>
              <a:rPr lang="en-US" altLang="zh-CN" sz="1200" dirty="0" smtClean="0"/>
              <a:t>3</a:t>
            </a:r>
            <a:r>
              <a:rPr lang="zh-CN" altLang="en-US" sz="1200" dirty="0" smtClean="0"/>
              <a:t>：</a:t>
            </a:r>
            <a:r>
              <a:rPr lang="zh-CN" altLang="en-US" sz="1200" dirty="0"/>
              <a:t>防护</a:t>
            </a:r>
            <a:r>
              <a:rPr lang="en-US" altLang="zh-CN" sz="1200" dirty="0"/>
              <a:t>2.5mm</a:t>
            </a:r>
            <a:r>
              <a:rPr lang="zh-CN" altLang="en-US" sz="1200" dirty="0"/>
              <a:t>直径和更大的固体外来体</a:t>
            </a:r>
          </a:p>
          <a:p>
            <a:pPr>
              <a:lnSpc>
                <a:spcPct val="150000"/>
              </a:lnSpc>
            </a:pPr>
            <a:r>
              <a:rPr lang="en-US" altLang="zh-CN" sz="1200" dirty="0" smtClean="0"/>
              <a:t>4</a:t>
            </a:r>
            <a:r>
              <a:rPr lang="zh-CN" altLang="en-US" sz="1200" dirty="0" smtClean="0"/>
              <a:t>：</a:t>
            </a:r>
            <a:r>
              <a:rPr lang="zh-CN" altLang="en-US" sz="1200" dirty="0"/>
              <a:t>防护</a:t>
            </a:r>
            <a:r>
              <a:rPr lang="en-US" altLang="zh-CN" sz="1200" dirty="0"/>
              <a:t>1.0mm</a:t>
            </a:r>
            <a:r>
              <a:rPr lang="zh-CN" altLang="en-US" sz="1200" dirty="0"/>
              <a:t>直径和更大的固体外来体</a:t>
            </a:r>
          </a:p>
          <a:p>
            <a:pPr>
              <a:lnSpc>
                <a:spcPct val="150000"/>
              </a:lnSpc>
            </a:pPr>
            <a:r>
              <a:rPr lang="en-US" altLang="zh-CN" sz="1200" dirty="0" smtClean="0"/>
              <a:t>5</a:t>
            </a:r>
            <a:r>
              <a:rPr lang="zh-CN" altLang="en-US" sz="1200" dirty="0" smtClean="0"/>
              <a:t>：</a:t>
            </a:r>
            <a:r>
              <a:rPr lang="zh-CN" altLang="en-US" sz="1200" dirty="0"/>
              <a:t>防护灰尘</a:t>
            </a:r>
          </a:p>
          <a:p>
            <a:pPr>
              <a:lnSpc>
                <a:spcPct val="150000"/>
              </a:lnSpc>
            </a:pPr>
            <a:r>
              <a:rPr lang="en-US" altLang="zh-CN" sz="1200" dirty="0" smtClean="0"/>
              <a:t>6</a:t>
            </a:r>
            <a:r>
              <a:rPr lang="zh-CN" altLang="en-US" sz="1200" dirty="0" smtClean="0"/>
              <a:t>：</a:t>
            </a:r>
            <a:r>
              <a:rPr lang="zh-CN" altLang="en-US" sz="1200" dirty="0">
                <a:latin typeface="+mn-ea"/>
              </a:rPr>
              <a:t>完全防止粉尘进入 </a:t>
            </a:r>
            <a:endParaRPr lang="zh-CN" altLang="en-US" sz="1200" dirty="0"/>
          </a:p>
        </p:txBody>
      </p:sp>
      <p:sp>
        <p:nvSpPr>
          <p:cNvPr id="21" name="TextBox 20"/>
          <p:cNvSpPr txBox="1"/>
          <p:nvPr/>
        </p:nvSpPr>
        <p:spPr>
          <a:xfrm>
            <a:off x="3599997" y="1363662"/>
            <a:ext cx="2266967" cy="2862322"/>
          </a:xfrm>
          <a:prstGeom prst="rect">
            <a:avLst/>
          </a:prstGeom>
          <a:noFill/>
        </p:spPr>
        <p:txBody>
          <a:bodyPr wrap="none" rtlCol="0">
            <a:spAutoFit/>
          </a:bodyPr>
          <a:lstStyle/>
          <a:p>
            <a:pPr>
              <a:lnSpc>
                <a:spcPct val="150000"/>
              </a:lnSpc>
            </a:pPr>
            <a:r>
              <a:rPr lang="zh-CN" altLang="en-US" sz="1200" b="1" dirty="0"/>
              <a:t>第二个</a:t>
            </a:r>
            <a:r>
              <a:rPr lang="en-US" altLang="zh-CN" sz="1200" b="1" dirty="0"/>
              <a:t>X</a:t>
            </a:r>
            <a:r>
              <a:rPr lang="zh-CN" altLang="en-US" sz="1200" b="1" dirty="0"/>
              <a:t>表示</a:t>
            </a:r>
            <a:r>
              <a:rPr lang="zh-CN" altLang="en-US" sz="1200" b="1" dirty="0" smtClean="0"/>
              <a:t>防水等级</a:t>
            </a:r>
            <a:endParaRPr lang="en-US" altLang="zh-CN" sz="1200" b="1" dirty="0" smtClean="0"/>
          </a:p>
          <a:p>
            <a:pPr>
              <a:lnSpc>
                <a:spcPct val="150000"/>
              </a:lnSpc>
            </a:pPr>
            <a:r>
              <a:rPr lang="en-US" altLang="zh-CN" sz="1200" dirty="0" smtClean="0"/>
              <a:t>0</a:t>
            </a:r>
            <a:r>
              <a:rPr lang="zh-CN" altLang="en-US" sz="1200" dirty="0" smtClean="0"/>
              <a:t>：</a:t>
            </a:r>
            <a:r>
              <a:rPr lang="zh-CN" altLang="en-US" sz="1200" dirty="0"/>
              <a:t>无防护</a:t>
            </a:r>
            <a:endParaRPr lang="en-US" altLang="zh-CN" sz="1200" dirty="0" smtClean="0"/>
          </a:p>
          <a:p>
            <a:pPr>
              <a:lnSpc>
                <a:spcPct val="150000"/>
              </a:lnSpc>
            </a:pPr>
            <a:r>
              <a:rPr lang="en-US" altLang="zh-CN" sz="1200" dirty="0" smtClean="0"/>
              <a:t>1</a:t>
            </a:r>
            <a:r>
              <a:rPr lang="zh-CN" altLang="en-US" sz="1200" dirty="0" smtClean="0"/>
              <a:t>：</a:t>
            </a:r>
            <a:r>
              <a:rPr lang="zh-CN" altLang="en-US" sz="1200" dirty="0"/>
              <a:t>水滴</a:t>
            </a:r>
            <a:r>
              <a:rPr lang="zh-CN" altLang="en-US" sz="1200" dirty="0" smtClean="0"/>
              <a:t>防护</a:t>
            </a:r>
            <a:endParaRPr lang="en-US" altLang="zh-CN" sz="1200" dirty="0" smtClean="0"/>
          </a:p>
          <a:p>
            <a:pPr>
              <a:lnSpc>
                <a:spcPct val="150000"/>
              </a:lnSpc>
            </a:pPr>
            <a:r>
              <a:rPr lang="en-US" altLang="zh-CN" sz="1200" dirty="0" smtClean="0"/>
              <a:t>2</a:t>
            </a:r>
            <a:r>
              <a:rPr lang="zh-CN" altLang="en-US" sz="1200" dirty="0" smtClean="0"/>
              <a:t>：</a:t>
            </a:r>
            <a:r>
              <a:rPr lang="zh-CN" altLang="en-US" sz="1200" dirty="0"/>
              <a:t>柜体倾斜</a:t>
            </a:r>
            <a:r>
              <a:rPr lang="en-US" altLang="zh-CN" sz="1200" dirty="0"/>
              <a:t>15</a:t>
            </a:r>
            <a:r>
              <a:rPr lang="zh-CN" altLang="en-US" sz="1200" dirty="0"/>
              <a:t>度时，防护</a:t>
            </a:r>
            <a:r>
              <a:rPr lang="zh-CN" altLang="en-US" sz="1200" dirty="0" smtClean="0"/>
              <a:t>水滴</a:t>
            </a:r>
            <a:endParaRPr lang="en-US" altLang="zh-CN" sz="1200" dirty="0" smtClean="0"/>
          </a:p>
          <a:p>
            <a:pPr>
              <a:lnSpc>
                <a:spcPct val="150000"/>
              </a:lnSpc>
            </a:pPr>
            <a:r>
              <a:rPr lang="en-US" altLang="zh-CN" sz="1200" dirty="0" smtClean="0"/>
              <a:t>3</a:t>
            </a:r>
            <a:r>
              <a:rPr lang="zh-CN" altLang="en-US" sz="1200" dirty="0" smtClean="0"/>
              <a:t>：</a:t>
            </a:r>
            <a:r>
              <a:rPr lang="zh-CN" altLang="en-US" sz="1200" dirty="0"/>
              <a:t>防护溅出的</a:t>
            </a:r>
            <a:r>
              <a:rPr lang="zh-CN" altLang="en-US" sz="1200" dirty="0" smtClean="0"/>
              <a:t>水</a:t>
            </a:r>
            <a:endParaRPr lang="en-US" altLang="zh-CN" sz="1200" dirty="0" smtClean="0"/>
          </a:p>
          <a:p>
            <a:pPr>
              <a:lnSpc>
                <a:spcPct val="150000"/>
              </a:lnSpc>
            </a:pPr>
            <a:r>
              <a:rPr lang="en-US" altLang="zh-CN" sz="1200" dirty="0" smtClean="0"/>
              <a:t>4</a:t>
            </a:r>
            <a:r>
              <a:rPr lang="zh-CN" altLang="en-US" sz="1200" dirty="0" smtClean="0"/>
              <a:t>：</a:t>
            </a:r>
            <a:r>
              <a:rPr lang="zh-CN" altLang="en-US" sz="1200" dirty="0"/>
              <a:t>防护喷</a:t>
            </a:r>
            <a:r>
              <a:rPr lang="zh-CN" altLang="en-US" sz="1200" dirty="0" smtClean="0"/>
              <a:t>水</a:t>
            </a:r>
            <a:endParaRPr lang="en-US" altLang="zh-CN" sz="1200" dirty="0" smtClean="0"/>
          </a:p>
          <a:p>
            <a:pPr>
              <a:lnSpc>
                <a:spcPct val="150000"/>
              </a:lnSpc>
            </a:pPr>
            <a:r>
              <a:rPr lang="en-US" altLang="zh-CN" sz="1200" dirty="0" smtClean="0"/>
              <a:t>5</a:t>
            </a:r>
            <a:r>
              <a:rPr lang="zh-CN" altLang="en-US" sz="1200" dirty="0" smtClean="0"/>
              <a:t>：</a:t>
            </a:r>
            <a:r>
              <a:rPr lang="zh-CN" altLang="en-US" sz="1200" dirty="0"/>
              <a:t>防护射</a:t>
            </a:r>
            <a:r>
              <a:rPr lang="zh-CN" altLang="en-US" sz="1200" dirty="0" smtClean="0"/>
              <a:t>水</a:t>
            </a:r>
            <a:endParaRPr lang="en-US" altLang="zh-CN" sz="1200" dirty="0" smtClean="0"/>
          </a:p>
          <a:p>
            <a:pPr>
              <a:lnSpc>
                <a:spcPct val="150000"/>
              </a:lnSpc>
            </a:pPr>
            <a:r>
              <a:rPr lang="en-US" altLang="zh-CN" sz="1200" dirty="0" smtClean="0"/>
              <a:t>6</a:t>
            </a:r>
            <a:r>
              <a:rPr lang="zh-CN" altLang="en-US" sz="1200" dirty="0" smtClean="0"/>
              <a:t>：</a:t>
            </a:r>
            <a:r>
              <a:rPr lang="zh-CN" altLang="en-US" sz="1200" dirty="0">
                <a:latin typeface="+mn-ea"/>
              </a:rPr>
              <a:t>防止猛烈海浪和强喷水 </a:t>
            </a:r>
            <a:endParaRPr lang="en-US" altLang="zh-CN" sz="1200" dirty="0" smtClean="0"/>
          </a:p>
          <a:p>
            <a:pPr>
              <a:lnSpc>
                <a:spcPct val="150000"/>
              </a:lnSpc>
            </a:pPr>
            <a:r>
              <a:rPr lang="en-US" altLang="zh-CN" sz="1200" dirty="0" smtClean="0"/>
              <a:t>7</a:t>
            </a:r>
            <a:r>
              <a:rPr lang="zh-CN" altLang="en-US" sz="1200" dirty="0"/>
              <a:t>：可短时间浸入水中 </a:t>
            </a:r>
          </a:p>
          <a:p>
            <a:pPr>
              <a:lnSpc>
                <a:spcPct val="150000"/>
              </a:lnSpc>
            </a:pPr>
            <a:r>
              <a:rPr lang="en-US" altLang="zh-CN" sz="1200" dirty="0" smtClean="0"/>
              <a:t>8</a:t>
            </a:r>
            <a:r>
              <a:rPr lang="zh-CN" altLang="en-US" sz="1200" dirty="0" smtClean="0"/>
              <a:t>：</a:t>
            </a:r>
            <a:r>
              <a:rPr lang="zh-CN" altLang="en-US" sz="1200" dirty="0"/>
              <a:t>防护长期浸水</a:t>
            </a:r>
          </a:p>
        </p:txBody>
      </p:sp>
      <p:pic>
        <p:nvPicPr>
          <p:cNvPr id="14" name="Picture 5"/>
          <p:cNvPicPr>
            <a:picLocks noChangeAspect="1" noChangeArrowheads="1"/>
          </p:cNvPicPr>
          <p:nvPr/>
        </p:nvPicPr>
        <p:blipFill>
          <a:blip r:embed="rId3">
            <a:extLst/>
          </a:blip>
          <a:srcRect/>
          <a:stretch>
            <a:fillRect/>
          </a:stretch>
        </p:blipFill>
        <p:spPr bwMode="auto">
          <a:xfrm>
            <a:off x="6116803" y="847890"/>
            <a:ext cx="1689258" cy="1629536"/>
          </a:xfrm>
          <a:prstGeom prst="roundRect">
            <a:avLst>
              <a:gd name="adj" fmla="val 8594"/>
            </a:avLst>
          </a:prstGeom>
          <a:solidFill>
            <a:srgbClr val="FFFFFF">
              <a:shade val="85000"/>
            </a:srgbClr>
          </a:solidFill>
          <a:ln>
            <a:noFill/>
          </a:ln>
          <a:effectLst>
            <a:outerShdw blurRad="50800" dist="12700" dir="5400000" algn="ctr" rotWithShape="0">
              <a:srgbClr val="000000">
                <a:alpha val="43137"/>
              </a:srgbClr>
            </a:outerShdw>
            <a:reflection blurRad="12700" stA="38000" endPos="27000" dist="5000" dir="5400000" sy="-100000" algn="bl" rotWithShape="0"/>
          </a:effectLst>
          <a:extLst/>
        </p:spPr>
      </p:pic>
      <p:sp>
        <p:nvSpPr>
          <p:cNvPr id="15" name="TextBox 1"/>
          <p:cNvSpPr txBox="1">
            <a:spLocks noChangeArrowheads="1"/>
          </p:cNvSpPr>
          <p:nvPr/>
        </p:nvSpPr>
        <p:spPr bwMode="auto">
          <a:xfrm>
            <a:off x="7952262" y="2195516"/>
            <a:ext cx="67037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700">
                <a:solidFill>
                  <a:schemeClr val="tx1"/>
                </a:solidFill>
                <a:latin typeface="Arial" panose="020B0604020202020204" pitchFamily="34" charset="0"/>
                <a:ea typeface="宋体" panose="02010600030101010101" pitchFamily="2" charset="-122"/>
              </a:defRPr>
            </a:lvl1pPr>
            <a:lvl2pPr marL="742950" indent="-285750" eaLnBrk="0" hangingPunct="0">
              <a:defRPr sz="1700">
                <a:solidFill>
                  <a:schemeClr val="tx1"/>
                </a:solidFill>
                <a:latin typeface="Arial" panose="020B0604020202020204" pitchFamily="34" charset="0"/>
                <a:ea typeface="宋体" panose="02010600030101010101" pitchFamily="2" charset="-122"/>
              </a:defRPr>
            </a:lvl2pPr>
            <a:lvl3pPr marL="1143000" indent="-228600" eaLnBrk="0" hangingPunct="0">
              <a:defRPr sz="1700">
                <a:solidFill>
                  <a:schemeClr val="tx1"/>
                </a:solidFill>
                <a:latin typeface="Arial" panose="020B0604020202020204" pitchFamily="34" charset="0"/>
                <a:ea typeface="宋体" panose="02010600030101010101" pitchFamily="2" charset="-122"/>
              </a:defRPr>
            </a:lvl3pPr>
            <a:lvl4pPr marL="1600200" indent="-228600" eaLnBrk="0" hangingPunct="0">
              <a:defRPr sz="1700">
                <a:solidFill>
                  <a:schemeClr val="tx1"/>
                </a:solidFill>
                <a:latin typeface="Arial" panose="020B0604020202020204" pitchFamily="34" charset="0"/>
                <a:ea typeface="宋体" panose="02010600030101010101" pitchFamily="2" charset="-122"/>
              </a:defRPr>
            </a:lvl4pPr>
            <a:lvl5pPr marL="2057400" indent="-228600" eaLnBrk="0" hangingPunct="0">
              <a:defRPr sz="17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微软雅黑" panose="020B0503020204020204" pitchFamily="34" charset="-122"/>
                <a:ea typeface="微软雅黑" panose="020B0503020204020204" pitchFamily="34" charset="-122"/>
              </a:rPr>
              <a:t>IP66</a:t>
            </a:r>
            <a:endParaRPr lang="zh-CN" altLang="en-US" b="1" dirty="0">
              <a:latin typeface="微软雅黑" panose="020B0503020204020204" pitchFamily="34" charset="-122"/>
              <a:ea typeface="微软雅黑" panose="020B0503020204020204" pitchFamily="34" charset="-122"/>
            </a:endParaRPr>
          </a:p>
        </p:txBody>
      </p:sp>
      <p:sp>
        <p:nvSpPr>
          <p:cNvPr id="16" name="TextBox 7"/>
          <p:cNvSpPr txBox="1">
            <a:spLocks noChangeArrowheads="1"/>
          </p:cNvSpPr>
          <p:nvPr/>
        </p:nvSpPr>
        <p:spPr bwMode="auto">
          <a:xfrm>
            <a:off x="7806061" y="925629"/>
            <a:ext cx="92530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700">
                <a:solidFill>
                  <a:schemeClr val="tx1"/>
                </a:solidFill>
                <a:latin typeface="Arial" panose="020B0604020202020204" pitchFamily="34" charset="0"/>
                <a:ea typeface="宋体" panose="02010600030101010101" pitchFamily="2" charset="-122"/>
              </a:defRPr>
            </a:lvl1pPr>
            <a:lvl2pPr marL="742950" indent="-285750" eaLnBrk="0" hangingPunct="0">
              <a:defRPr sz="1700">
                <a:solidFill>
                  <a:schemeClr val="tx1"/>
                </a:solidFill>
                <a:latin typeface="Arial" panose="020B0604020202020204" pitchFamily="34" charset="0"/>
                <a:ea typeface="宋体" panose="02010600030101010101" pitchFamily="2" charset="-122"/>
              </a:defRPr>
            </a:lvl2pPr>
            <a:lvl3pPr marL="1143000" indent="-228600" eaLnBrk="0" hangingPunct="0">
              <a:defRPr sz="1700">
                <a:solidFill>
                  <a:schemeClr val="tx1"/>
                </a:solidFill>
                <a:latin typeface="Arial" panose="020B0604020202020204" pitchFamily="34" charset="0"/>
                <a:ea typeface="宋体" panose="02010600030101010101" pitchFamily="2" charset="-122"/>
              </a:defRPr>
            </a:lvl3pPr>
            <a:lvl4pPr marL="1600200" indent="-228600" eaLnBrk="0" hangingPunct="0">
              <a:defRPr sz="1700">
                <a:solidFill>
                  <a:schemeClr val="tx1"/>
                </a:solidFill>
                <a:latin typeface="Arial" panose="020B0604020202020204" pitchFamily="34" charset="0"/>
                <a:ea typeface="宋体" panose="02010600030101010101" pitchFamily="2" charset="-122"/>
              </a:defRPr>
            </a:lvl4pPr>
            <a:lvl5pPr marL="2057400" indent="-228600" eaLnBrk="0" hangingPunct="0">
              <a:defRPr sz="1700">
                <a:solidFill>
                  <a:schemeClr val="tx1"/>
                </a:solidFill>
                <a:latin typeface="Arial" panose="020B0604020202020204" pitchFamily="34" charset="0"/>
                <a:ea typeface="宋体" panose="02010600030101010101" pitchFamily="2" charset="-122"/>
              </a:defRPr>
            </a:lvl5pPr>
            <a:lvl6pPr marL="25146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6pPr>
            <a:lvl7pPr marL="29718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7pPr>
            <a:lvl8pPr marL="34290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8pPr>
            <a:lvl9pPr marL="3886200" indent="-228600" defTabSz="847725" eaLnBrk="0" fontAlgn="base" hangingPunct="0">
              <a:spcBef>
                <a:spcPct val="0"/>
              </a:spcBef>
              <a:spcAft>
                <a:spcPct val="0"/>
              </a:spcAft>
              <a:defRPr sz="17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1200" dirty="0">
                <a:latin typeface="微软雅黑" panose="020B0503020204020204" pitchFamily="34" charset="-122"/>
                <a:ea typeface="微软雅黑" panose="020B0503020204020204" pitchFamily="34" charset="-122"/>
              </a:rPr>
              <a:t>承受猛烈的海浪冲击或强烈喷水</a:t>
            </a:r>
            <a:endParaRPr lang="en-US" altLang="zh-CN"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4"/>
          <a:srcRect b="12738"/>
          <a:stretch/>
        </p:blipFill>
        <p:spPr>
          <a:xfrm>
            <a:off x="6110077" y="3117944"/>
            <a:ext cx="1756442" cy="1666622"/>
          </a:xfrm>
          <a:prstGeom prst="roundRect">
            <a:avLst>
              <a:gd name="adj" fmla="val 8594"/>
            </a:avLst>
          </a:prstGeom>
          <a:solidFill>
            <a:srgbClr val="FFFFFF">
              <a:shade val="85000"/>
            </a:srgbClr>
          </a:solidFill>
          <a:ln>
            <a:noFill/>
          </a:ln>
          <a:effectLst>
            <a:outerShdw blurRad="50800" dist="12700" dir="5400000" algn="ctr" rotWithShape="0">
              <a:srgbClr val="000000">
                <a:alpha val="43137"/>
              </a:srgbClr>
            </a:outerShdw>
            <a:reflection blurRad="12700" stA="38000" endPos="27000" dist="5000" dir="5400000" sy="-100000" algn="bl" rotWithShape="0"/>
          </a:effectLst>
        </p:spPr>
      </p:pic>
    </p:spTree>
    <p:extLst>
      <p:ext uri="{BB962C8B-B14F-4D97-AF65-F5344CB8AC3E}">
        <p14:creationId xmlns:p14="http://schemas.microsoft.com/office/powerpoint/2010/main" val="40961891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TVS6000V </a:t>
            </a:r>
            <a:r>
              <a:rPr lang="zh-CN" altLang="en-US" dirty="0"/>
              <a:t>防护</a:t>
            </a:r>
          </a:p>
        </p:txBody>
      </p:sp>
      <p:sp>
        <p:nvSpPr>
          <p:cNvPr id="4" name="文本占位符 3"/>
          <p:cNvSpPr>
            <a:spLocks noGrp="1"/>
          </p:cNvSpPr>
          <p:nvPr>
            <p:ph type="body" sz="half" idx="13"/>
          </p:nvPr>
        </p:nvSpPr>
        <p:spPr>
          <a:xfrm>
            <a:off x="407067" y="736534"/>
            <a:ext cx="8276412" cy="623248"/>
          </a:xfrm>
          <a:prstGeom prst="rect">
            <a:avLst/>
          </a:prstGeom>
          <a:noFill/>
        </p:spPr>
        <p:txBody>
          <a:bodyPr vert="horz" wrap="square" lIns="68580" tIns="34290" rIns="68580" bIns="34290" rtlCol="0">
            <a:spAutoFit/>
          </a:bodyPr>
          <a:lstStyle/>
          <a:p>
            <a:pPr>
              <a:lnSpc>
                <a:spcPct val="150000"/>
              </a:lnSpc>
            </a:pPr>
            <a:r>
              <a:rPr lang="zh-CN" altLang="en-US" dirty="0">
                <a:solidFill>
                  <a:schemeClr val="tx1"/>
                </a:solidFill>
              </a:rPr>
              <a:t>采用</a:t>
            </a:r>
            <a:r>
              <a:rPr lang="en-US" altLang="zh-CN" dirty="0">
                <a:solidFill>
                  <a:schemeClr val="tx1"/>
                </a:solidFill>
              </a:rPr>
              <a:t>TVS6000V </a:t>
            </a:r>
            <a:r>
              <a:rPr lang="zh-CN" altLang="en-US" dirty="0">
                <a:solidFill>
                  <a:schemeClr val="tx1"/>
                </a:solidFill>
              </a:rPr>
              <a:t>防雷、防浪涌、防突波的电路设计，相比一般业内</a:t>
            </a:r>
            <a:r>
              <a:rPr lang="en-US" altLang="zh-CN" dirty="0">
                <a:solidFill>
                  <a:schemeClr val="tx1"/>
                </a:solidFill>
              </a:rPr>
              <a:t>TVS4000V </a:t>
            </a:r>
            <a:r>
              <a:rPr lang="zh-CN" altLang="en-US" dirty="0">
                <a:solidFill>
                  <a:schemeClr val="tx1"/>
                </a:solidFill>
              </a:rPr>
              <a:t>设计标准更胜一筹。电源口</a:t>
            </a:r>
            <a:r>
              <a:rPr lang="en-US" altLang="zh-CN" dirty="0">
                <a:solidFill>
                  <a:schemeClr val="tx1"/>
                </a:solidFill>
              </a:rPr>
              <a:t>5KA </a:t>
            </a:r>
            <a:r>
              <a:rPr lang="zh-CN" altLang="en-US" dirty="0">
                <a:solidFill>
                  <a:schemeClr val="tx1"/>
                </a:solidFill>
              </a:rPr>
              <a:t>电流防护、信号口</a:t>
            </a:r>
            <a:r>
              <a:rPr lang="en-US" altLang="zh-CN" dirty="0">
                <a:solidFill>
                  <a:schemeClr val="tx1"/>
                </a:solidFill>
              </a:rPr>
              <a:t>6.5KV </a:t>
            </a:r>
            <a:r>
              <a:rPr lang="zh-CN" altLang="en-US" dirty="0">
                <a:solidFill>
                  <a:schemeClr val="tx1"/>
                </a:solidFill>
              </a:rPr>
              <a:t>电压防护，全面防护雷击或不稳定电压损害。</a:t>
            </a:r>
          </a:p>
        </p:txBody>
      </p:sp>
      <p:grpSp>
        <p:nvGrpSpPr>
          <p:cNvPr id="3" name="组合 2"/>
          <p:cNvGrpSpPr/>
          <p:nvPr/>
        </p:nvGrpSpPr>
        <p:grpSpPr>
          <a:xfrm>
            <a:off x="0" y="1651223"/>
            <a:ext cx="9144000" cy="3444215"/>
            <a:chOff x="0" y="1651223"/>
            <a:chExt cx="9144000" cy="3444215"/>
          </a:xfrm>
        </p:grpSpPr>
        <p:sp>
          <p:nvSpPr>
            <p:cNvPr id="9" name="矩形 8"/>
            <p:cNvSpPr/>
            <p:nvPr/>
          </p:nvSpPr>
          <p:spPr>
            <a:xfrm>
              <a:off x="0" y="1662335"/>
              <a:ext cx="9144000" cy="3433103"/>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10" name="矩形 9"/>
            <p:cNvSpPr/>
            <p:nvPr/>
          </p:nvSpPr>
          <p:spPr>
            <a:xfrm>
              <a:off x="238125" y="3472086"/>
              <a:ext cx="492125" cy="46196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lgn="ctr">
                <a:defRPr/>
              </a:pPr>
              <a:r>
                <a:rPr lang="zh-CN" altLang="en-US" sz="1200" dirty="0">
                  <a:latin typeface="微软雅黑" pitchFamily="34" charset="-122"/>
                  <a:ea typeface="微软雅黑" pitchFamily="34" charset="-122"/>
                </a:rPr>
                <a:t>电压</a:t>
              </a:r>
              <a:endParaRPr lang="en-US" altLang="zh-CN" sz="1200" dirty="0">
                <a:latin typeface="微软雅黑" pitchFamily="34" charset="-122"/>
                <a:ea typeface="微软雅黑" pitchFamily="34" charset="-122"/>
              </a:endParaRPr>
            </a:p>
            <a:p>
              <a:pPr algn="ctr">
                <a:defRPr/>
              </a:pPr>
              <a:r>
                <a:rPr lang="zh-CN" altLang="en-US" sz="1200" dirty="0">
                  <a:latin typeface="微软雅黑" pitchFamily="34" charset="-122"/>
                  <a:ea typeface="微软雅黑" pitchFamily="34" charset="-122"/>
                </a:rPr>
                <a:t>波动</a:t>
              </a:r>
            </a:p>
          </p:txBody>
        </p:sp>
        <p:sp>
          <p:nvSpPr>
            <p:cNvPr id="11" name="矩形 10"/>
            <p:cNvSpPr/>
            <p:nvPr/>
          </p:nvSpPr>
          <p:spPr>
            <a:xfrm>
              <a:off x="8421688" y="3472086"/>
              <a:ext cx="492125" cy="461962"/>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lgn="ctr">
                <a:defRPr/>
              </a:pPr>
              <a:r>
                <a:rPr lang="zh-CN" altLang="en-US" sz="1200" dirty="0">
                  <a:latin typeface="微软雅黑" pitchFamily="34" charset="-122"/>
                  <a:ea typeface="微软雅黑" pitchFamily="34" charset="-122"/>
                </a:rPr>
                <a:t>电压</a:t>
              </a:r>
              <a:endParaRPr lang="en-US" altLang="zh-CN" sz="1200" dirty="0">
                <a:latin typeface="微软雅黑" pitchFamily="34" charset="-122"/>
                <a:ea typeface="微软雅黑" pitchFamily="34" charset="-122"/>
              </a:endParaRPr>
            </a:p>
            <a:p>
              <a:pPr algn="ctr">
                <a:defRPr/>
              </a:pPr>
              <a:r>
                <a:rPr lang="zh-CN" altLang="en-US" sz="1200" dirty="0">
                  <a:latin typeface="微软雅黑" pitchFamily="34" charset="-122"/>
                  <a:ea typeface="微软雅黑" pitchFamily="34" charset="-122"/>
                </a:rPr>
                <a:t>正常</a:t>
              </a:r>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938" y="1651223"/>
              <a:ext cx="1395412"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288" y="2019523"/>
              <a:ext cx="1452562"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任意多边形 13"/>
            <p:cNvSpPr/>
            <p:nvPr/>
          </p:nvSpPr>
          <p:spPr>
            <a:xfrm>
              <a:off x="4959350" y="2954561"/>
              <a:ext cx="3979863" cy="119062"/>
            </a:xfrm>
            <a:custGeom>
              <a:avLst/>
              <a:gdLst>
                <a:gd name="connsiteX0" fmla="*/ 0 w 3582062"/>
                <a:gd name="connsiteY0" fmla="*/ 291716 h 291716"/>
                <a:gd name="connsiteX1" fmla="*/ 680224 w 3582062"/>
                <a:gd name="connsiteY1" fmla="*/ 1784 h 291716"/>
                <a:gd name="connsiteX2" fmla="*/ 1405054 w 3582062"/>
                <a:gd name="connsiteY2" fmla="*/ 280565 h 291716"/>
                <a:gd name="connsiteX3" fmla="*/ 2085278 w 3582062"/>
                <a:gd name="connsiteY3" fmla="*/ 1784 h 291716"/>
                <a:gd name="connsiteX4" fmla="*/ 2843561 w 3582062"/>
                <a:gd name="connsiteY4" fmla="*/ 157901 h 291716"/>
                <a:gd name="connsiteX5" fmla="*/ 3490332 w 3582062"/>
                <a:gd name="connsiteY5" fmla="*/ 90994 h 291716"/>
                <a:gd name="connsiteX6" fmla="*/ 3579542 w 3582062"/>
                <a:gd name="connsiteY6" fmla="*/ 102145 h 29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2062" h="291716">
                  <a:moveTo>
                    <a:pt x="0" y="291716"/>
                  </a:moveTo>
                  <a:cubicBezTo>
                    <a:pt x="223024" y="147679"/>
                    <a:pt x="446048" y="3642"/>
                    <a:pt x="680224" y="1784"/>
                  </a:cubicBezTo>
                  <a:cubicBezTo>
                    <a:pt x="914400" y="-75"/>
                    <a:pt x="1170878" y="280565"/>
                    <a:pt x="1405054" y="280565"/>
                  </a:cubicBezTo>
                  <a:cubicBezTo>
                    <a:pt x="1639230" y="280565"/>
                    <a:pt x="1845527" y="22228"/>
                    <a:pt x="2085278" y="1784"/>
                  </a:cubicBezTo>
                  <a:cubicBezTo>
                    <a:pt x="2325029" y="-18660"/>
                    <a:pt x="2609385" y="143033"/>
                    <a:pt x="2843561" y="157901"/>
                  </a:cubicBezTo>
                  <a:cubicBezTo>
                    <a:pt x="3077737" y="172769"/>
                    <a:pt x="3367669" y="100287"/>
                    <a:pt x="3490332" y="90994"/>
                  </a:cubicBezTo>
                  <a:cubicBezTo>
                    <a:pt x="3612996" y="81701"/>
                    <a:pt x="3575825" y="100286"/>
                    <a:pt x="3579542" y="102145"/>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738" y="3616548"/>
              <a:ext cx="9334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95375" y="2276698"/>
              <a:ext cx="1436688"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任意多边形 16"/>
            <p:cNvSpPr/>
            <p:nvPr/>
          </p:nvSpPr>
          <p:spPr>
            <a:xfrm>
              <a:off x="212725" y="2592611"/>
              <a:ext cx="3351213" cy="725487"/>
            </a:xfrm>
            <a:custGeom>
              <a:avLst/>
              <a:gdLst>
                <a:gd name="connsiteX0" fmla="*/ 0 w 3122341"/>
                <a:gd name="connsiteY0" fmla="*/ 724865 h 724865"/>
                <a:gd name="connsiteX1" fmla="*/ 379141 w 3122341"/>
                <a:gd name="connsiteY1" fmla="*/ 22338 h 724865"/>
                <a:gd name="connsiteX2" fmla="*/ 1059366 w 3122341"/>
                <a:gd name="connsiteY2" fmla="*/ 669109 h 724865"/>
                <a:gd name="connsiteX3" fmla="*/ 1717288 w 3122341"/>
                <a:gd name="connsiteY3" fmla="*/ 36 h 724865"/>
                <a:gd name="connsiteX4" fmla="*/ 2364058 w 3122341"/>
                <a:gd name="connsiteY4" fmla="*/ 635655 h 724865"/>
                <a:gd name="connsiteX5" fmla="*/ 2899317 w 3122341"/>
                <a:gd name="connsiteY5" fmla="*/ 22338 h 724865"/>
                <a:gd name="connsiteX6" fmla="*/ 3122341 w 3122341"/>
                <a:gd name="connsiteY6" fmla="*/ 145002 h 72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2341" h="724865">
                  <a:moveTo>
                    <a:pt x="0" y="724865"/>
                  </a:moveTo>
                  <a:cubicBezTo>
                    <a:pt x="101290" y="378248"/>
                    <a:pt x="202580" y="31631"/>
                    <a:pt x="379141" y="22338"/>
                  </a:cubicBezTo>
                  <a:cubicBezTo>
                    <a:pt x="555702" y="13045"/>
                    <a:pt x="836342" y="672826"/>
                    <a:pt x="1059366" y="669109"/>
                  </a:cubicBezTo>
                  <a:cubicBezTo>
                    <a:pt x="1282391" y="665392"/>
                    <a:pt x="1499839" y="5612"/>
                    <a:pt x="1717288" y="36"/>
                  </a:cubicBezTo>
                  <a:cubicBezTo>
                    <a:pt x="1934737" y="-5540"/>
                    <a:pt x="2167053" y="631938"/>
                    <a:pt x="2364058" y="635655"/>
                  </a:cubicBezTo>
                  <a:cubicBezTo>
                    <a:pt x="2561063" y="639372"/>
                    <a:pt x="2772936" y="104114"/>
                    <a:pt x="2899317" y="22338"/>
                  </a:cubicBezTo>
                  <a:cubicBezTo>
                    <a:pt x="3025698" y="-59438"/>
                    <a:pt x="3077736" y="115265"/>
                    <a:pt x="3122341" y="14500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8" name="Picture 13"/>
            <p:cNvPicPr>
              <a:picLocks noChangeAspect="1" noChangeArrowheads="1"/>
            </p:cNvPicPr>
            <p:nvPr/>
          </p:nvPicPr>
          <p:blipFill>
            <a:blip r:embed="rId6" cstate="print">
              <a:extLst/>
            </a:blip>
            <a:srcRect/>
            <a:stretch>
              <a:fillRect/>
            </a:stretch>
          </p:blipFill>
          <p:spPr bwMode="auto">
            <a:xfrm>
              <a:off x="1780564" y="3703046"/>
              <a:ext cx="702142" cy="65574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grpSp>
      <p:sp>
        <p:nvSpPr>
          <p:cNvPr id="19" name="矩形 18"/>
          <p:cNvSpPr/>
          <p:nvPr/>
        </p:nvSpPr>
        <p:spPr>
          <a:xfrm>
            <a:off x="1247570" y="4736807"/>
            <a:ext cx="1132298" cy="369332"/>
          </a:xfrm>
          <a:prstGeom prst="rect">
            <a:avLst/>
          </a:prstGeom>
        </p:spPr>
        <p:txBody>
          <a:bodyPr wrap="none">
            <a:spAutoFit/>
          </a:bodyPr>
          <a:lstStyle/>
          <a:p>
            <a:r>
              <a:rPr lang="en-US" altLang="zh-CN" dirty="0">
                <a:solidFill>
                  <a:schemeClr val="bg1"/>
                </a:solidFill>
              </a:rPr>
              <a:t>TVS4000V</a:t>
            </a:r>
            <a:endParaRPr lang="zh-CN" altLang="en-US" dirty="0">
              <a:solidFill>
                <a:schemeClr val="bg1"/>
              </a:solidFill>
            </a:endParaRPr>
          </a:p>
        </p:txBody>
      </p:sp>
      <p:sp>
        <p:nvSpPr>
          <p:cNvPr id="20" name="矩形 19"/>
          <p:cNvSpPr/>
          <p:nvPr/>
        </p:nvSpPr>
        <p:spPr>
          <a:xfrm>
            <a:off x="3898942" y="4740442"/>
            <a:ext cx="646331" cy="369332"/>
          </a:xfrm>
          <a:prstGeom prst="rect">
            <a:avLst/>
          </a:prstGeom>
        </p:spPr>
        <p:txBody>
          <a:bodyPr wrap="none">
            <a:spAutoFit/>
          </a:bodyPr>
          <a:lstStyle/>
          <a:p>
            <a:r>
              <a:rPr lang="zh-CN" altLang="en-US" dirty="0" smtClean="0">
                <a:solidFill>
                  <a:schemeClr val="bg1"/>
                </a:solidFill>
              </a:rPr>
              <a:t>强雷</a:t>
            </a:r>
            <a:endParaRPr lang="zh-CN" altLang="en-US" dirty="0">
              <a:solidFill>
                <a:schemeClr val="bg1"/>
              </a:solidFill>
            </a:endParaRPr>
          </a:p>
        </p:txBody>
      </p:sp>
      <p:sp>
        <p:nvSpPr>
          <p:cNvPr id="21" name="矩形 20"/>
          <p:cNvSpPr/>
          <p:nvPr/>
        </p:nvSpPr>
        <p:spPr>
          <a:xfrm>
            <a:off x="6231749" y="4726106"/>
            <a:ext cx="1132298" cy="369332"/>
          </a:xfrm>
          <a:prstGeom prst="rect">
            <a:avLst/>
          </a:prstGeom>
        </p:spPr>
        <p:txBody>
          <a:bodyPr wrap="none">
            <a:spAutoFit/>
          </a:bodyPr>
          <a:lstStyle/>
          <a:p>
            <a:r>
              <a:rPr lang="en-US" altLang="zh-CN" dirty="0" smtClean="0">
                <a:solidFill>
                  <a:schemeClr val="bg1"/>
                </a:solidFill>
              </a:rPr>
              <a:t>TVS6000V</a:t>
            </a:r>
            <a:endParaRPr lang="zh-CN" altLang="en-US" dirty="0">
              <a:solidFill>
                <a:schemeClr val="bg1"/>
              </a:solidFill>
            </a:endParaRPr>
          </a:p>
        </p:txBody>
      </p:sp>
    </p:spTree>
    <p:extLst>
      <p:ext uri="{BB962C8B-B14F-4D97-AF65-F5344CB8AC3E}">
        <p14:creationId xmlns:p14="http://schemas.microsoft.com/office/powerpoint/2010/main" val="1806888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IK10</a:t>
            </a:r>
            <a:r>
              <a:rPr lang="zh-CN" altLang="en-US" b="0" dirty="0"/>
              <a:t>防碰撞</a:t>
            </a:r>
            <a:r>
              <a:rPr lang="zh-CN" altLang="en-US" b="0" dirty="0" smtClean="0"/>
              <a:t>等级</a:t>
            </a:r>
            <a:endParaRPr lang="zh-CN" altLang="en-US" dirty="0"/>
          </a:p>
        </p:txBody>
      </p:sp>
      <p:sp>
        <p:nvSpPr>
          <p:cNvPr id="3" name="文本占位符 2"/>
          <p:cNvSpPr>
            <a:spLocks noGrp="1"/>
          </p:cNvSpPr>
          <p:nvPr>
            <p:ph type="body" sz="half" idx="13"/>
          </p:nvPr>
        </p:nvSpPr>
        <p:spPr>
          <a:xfrm>
            <a:off x="428664" y="771550"/>
            <a:ext cx="8247023" cy="1601977"/>
          </a:xfrm>
          <a:noFill/>
        </p:spPr>
        <p:txBody>
          <a:bodyPr vert="horz" wrap="square" lIns="68580" tIns="34290" rIns="68580" bIns="34290" rtlCol="0">
            <a:spAutoFit/>
          </a:bodyPr>
          <a:lstStyle/>
          <a:p>
            <a:pPr>
              <a:lnSpc>
                <a:spcPct val="150000"/>
              </a:lnSpc>
            </a:pPr>
            <a:r>
              <a:rPr lang="en-US" altLang="zh-CN" dirty="0">
                <a:solidFill>
                  <a:schemeClr val="tx1"/>
                </a:solidFill>
              </a:rPr>
              <a:t>IK</a:t>
            </a:r>
            <a:r>
              <a:rPr lang="zh-CN" altLang="en-US" dirty="0">
                <a:solidFill>
                  <a:schemeClr val="tx1"/>
                </a:solidFill>
              </a:rPr>
              <a:t>国际机械防护一一</a:t>
            </a:r>
            <a:r>
              <a:rPr lang="en-US" altLang="zh-CN" dirty="0">
                <a:solidFill>
                  <a:schemeClr val="tx1"/>
                </a:solidFill>
              </a:rPr>
              <a:t>international mechanical protection</a:t>
            </a:r>
          </a:p>
          <a:p>
            <a:pPr>
              <a:lnSpc>
                <a:spcPct val="150000"/>
              </a:lnSpc>
            </a:pPr>
            <a:r>
              <a:rPr lang="en-US" altLang="zh-CN" dirty="0">
                <a:solidFill>
                  <a:schemeClr val="tx1"/>
                </a:solidFill>
              </a:rPr>
              <a:t>IK</a:t>
            </a:r>
            <a:r>
              <a:rPr lang="zh-CN" altLang="en-US" dirty="0">
                <a:solidFill>
                  <a:schemeClr val="tx1"/>
                </a:solidFill>
              </a:rPr>
              <a:t>（</a:t>
            </a:r>
            <a:r>
              <a:rPr lang="en-US" altLang="zh-CN" dirty="0">
                <a:solidFill>
                  <a:schemeClr val="tx1"/>
                </a:solidFill>
              </a:rPr>
              <a:t>00</a:t>
            </a:r>
            <a:r>
              <a:rPr lang="zh-CN" altLang="en-US" dirty="0">
                <a:solidFill>
                  <a:schemeClr val="tx1"/>
                </a:solidFill>
              </a:rPr>
              <a:t>至</a:t>
            </a:r>
            <a:r>
              <a:rPr lang="en-US" altLang="zh-CN" dirty="0">
                <a:solidFill>
                  <a:schemeClr val="tx1"/>
                </a:solidFill>
              </a:rPr>
              <a:t>10</a:t>
            </a:r>
            <a:r>
              <a:rPr lang="zh-CN" altLang="en-US" dirty="0">
                <a:solidFill>
                  <a:schemeClr val="tx1"/>
                </a:solidFill>
              </a:rPr>
              <a:t>）每一组特征数字代表一碰撞能量值。</a:t>
            </a:r>
            <a:endParaRPr lang="en-US" altLang="zh-CN" dirty="0">
              <a:solidFill>
                <a:schemeClr val="tx1"/>
              </a:solidFill>
            </a:endParaRPr>
          </a:p>
          <a:p>
            <a:pPr>
              <a:lnSpc>
                <a:spcPct val="150000"/>
              </a:lnSpc>
            </a:pPr>
            <a:r>
              <a:rPr lang="en-US" altLang="zh-CN" dirty="0">
                <a:solidFill>
                  <a:schemeClr val="tx1"/>
                </a:solidFill>
              </a:rPr>
              <a:t>IK</a:t>
            </a:r>
            <a:r>
              <a:rPr lang="zh-CN" altLang="en-US" dirty="0">
                <a:solidFill>
                  <a:schemeClr val="tx1"/>
                </a:solidFill>
              </a:rPr>
              <a:t>代码            </a:t>
            </a:r>
            <a:r>
              <a:rPr lang="en-US" altLang="zh-CN" dirty="0">
                <a:solidFill>
                  <a:schemeClr val="tx1"/>
                </a:solidFill>
              </a:rPr>
              <a:t>IK00 IK01 IK02 IK03 IK04 IK05 IK06 IK07 IK08 IK09 IK10</a:t>
            </a:r>
          </a:p>
          <a:p>
            <a:pPr>
              <a:lnSpc>
                <a:spcPct val="150000"/>
              </a:lnSpc>
            </a:pPr>
            <a:r>
              <a:rPr lang="zh-CN" altLang="en-US" dirty="0">
                <a:solidFill>
                  <a:schemeClr val="tx1"/>
                </a:solidFill>
              </a:rPr>
              <a:t>碰撞</a:t>
            </a:r>
            <a:r>
              <a:rPr lang="zh-CN" altLang="en-US" dirty="0" smtClean="0">
                <a:solidFill>
                  <a:schemeClr val="tx1"/>
                </a:solidFill>
              </a:rPr>
              <a:t>能量（</a:t>
            </a:r>
            <a:r>
              <a:rPr lang="en-US" altLang="zh-CN" dirty="0" smtClean="0">
                <a:solidFill>
                  <a:schemeClr val="tx1"/>
                </a:solidFill>
              </a:rPr>
              <a:t>J</a:t>
            </a:r>
            <a:r>
              <a:rPr lang="zh-CN" altLang="en-US" dirty="0" smtClean="0">
                <a:solidFill>
                  <a:schemeClr val="tx1"/>
                </a:solidFill>
              </a:rPr>
              <a:t>）</a:t>
            </a:r>
            <a:r>
              <a:rPr lang="en-US" altLang="zh-CN" dirty="0" smtClean="0">
                <a:solidFill>
                  <a:schemeClr val="tx1"/>
                </a:solidFill>
              </a:rPr>
              <a:t>  </a:t>
            </a:r>
            <a:r>
              <a:rPr lang="zh-CN" altLang="en-US" dirty="0" smtClean="0">
                <a:solidFill>
                  <a:schemeClr val="tx1"/>
                </a:solidFill>
              </a:rPr>
              <a:t>无</a:t>
            </a:r>
            <a:r>
              <a:rPr lang="en-US" altLang="zh-CN" dirty="0">
                <a:solidFill>
                  <a:schemeClr val="tx1"/>
                </a:solidFill>
              </a:rPr>
              <a:t>    0.14  0. 2  0.35  0.5   0. 7    1       2  </a:t>
            </a:r>
            <a:r>
              <a:rPr lang="en-US" altLang="zh-CN" dirty="0" smtClean="0">
                <a:solidFill>
                  <a:schemeClr val="tx1"/>
                </a:solidFill>
              </a:rPr>
              <a:t>    </a:t>
            </a:r>
            <a:r>
              <a:rPr lang="en-US" altLang="zh-CN" dirty="0">
                <a:solidFill>
                  <a:schemeClr val="tx1"/>
                </a:solidFill>
              </a:rPr>
              <a:t>5    10     20</a:t>
            </a:r>
          </a:p>
          <a:p>
            <a:pPr>
              <a:lnSpc>
                <a:spcPct val="150000"/>
              </a:lnSpc>
            </a:pPr>
            <a:r>
              <a:rPr lang="en-US" altLang="zh-CN" dirty="0">
                <a:solidFill>
                  <a:schemeClr val="tx1"/>
                </a:solidFill>
              </a:rPr>
              <a:t>IK</a:t>
            </a:r>
            <a:r>
              <a:rPr lang="zh-CN" altLang="en-US" dirty="0">
                <a:solidFill>
                  <a:schemeClr val="tx1"/>
                </a:solidFill>
              </a:rPr>
              <a:t>代码的应用：通常，防护等级适用于整体外壳。等级越高说明越防碰撞。</a:t>
            </a:r>
          </a:p>
        </p:txBody>
      </p:sp>
      <p:pic>
        <p:nvPicPr>
          <p:cNvPr id="17" name="Picture 2" descr="C:\Documents and Settings\Administrator\桌面\陈文勰的扣图 6.3\6.4\无标题-12页.png"/>
          <p:cNvPicPr>
            <a:picLocks noChangeAspect="1" noChangeArrowheads="1"/>
          </p:cNvPicPr>
          <p:nvPr/>
        </p:nvPicPr>
        <p:blipFill>
          <a:blip r:embed="rId2" cstate="print"/>
          <a:srcRect/>
          <a:stretch>
            <a:fillRect/>
          </a:stretch>
        </p:blipFill>
        <p:spPr bwMode="auto">
          <a:xfrm>
            <a:off x="1979712" y="2475658"/>
            <a:ext cx="3993739" cy="2382230"/>
          </a:xfrm>
          <a:prstGeom prst="rect">
            <a:avLst/>
          </a:prstGeom>
          <a:noFill/>
        </p:spPr>
      </p:pic>
    </p:spTree>
    <p:extLst>
      <p:ext uri="{BB962C8B-B14F-4D97-AF65-F5344CB8AC3E}">
        <p14:creationId xmlns:p14="http://schemas.microsoft.com/office/powerpoint/2010/main" val="2739768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half" idx="17"/>
          </p:nvPr>
        </p:nvSpPr>
        <p:spPr>
          <a:xfrm>
            <a:off x="3999118" y="3853499"/>
            <a:ext cx="3381194" cy="346249"/>
          </a:xfrm>
          <a:noFill/>
        </p:spPr>
        <p:txBody>
          <a:bodyPr vert="horz" wrap="square" lIns="68580" tIns="34290" rIns="68580" bIns="34290" rtlCol="0">
            <a:spAutoFit/>
          </a:bodyPr>
          <a:lstStyle/>
          <a:p>
            <a:r>
              <a:rPr lang="en-US" altLang="zh-CN" sz="1800" b="1" dirty="0"/>
              <a:t>IPC</a:t>
            </a:r>
            <a:r>
              <a:rPr lang="zh-CN" altLang="en-US" sz="1800" b="1" dirty="0"/>
              <a:t>分类</a:t>
            </a:r>
          </a:p>
        </p:txBody>
      </p:sp>
      <p:sp>
        <p:nvSpPr>
          <p:cNvPr id="3" name="文本占位符 2"/>
          <p:cNvSpPr>
            <a:spLocks noGrp="1"/>
          </p:cNvSpPr>
          <p:nvPr>
            <p:ph type="body" sz="half" idx="2"/>
          </p:nvPr>
        </p:nvSpPr>
        <p:spPr>
          <a:xfrm>
            <a:off x="3999118" y="1361085"/>
            <a:ext cx="3381194" cy="284693"/>
          </a:xfrm>
          <a:noFill/>
        </p:spPr>
        <p:txBody>
          <a:bodyPr vert="horz" wrap="square" lIns="68580" tIns="34290" rIns="68580" bIns="34290" rtlCol="0">
            <a:spAutoFit/>
          </a:bodyPr>
          <a:lstStyle/>
          <a:p>
            <a:r>
              <a:rPr lang="en-US" altLang="zh-CN" sz="1400" b="0" dirty="0"/>
              <a:t>IPC</a:t>
            </a:r>
            <a:r>
              <a:rPr lang="zh-CN" altLang="en-US" sz="1400" b="0" dirty="0"/>
              <a:t>简介</a:t>
            </a:r>
          </a:p>
        </p:txBody>
      </p:sp>
      <p:sp>
        <p:nvSpPr>
          <p:cNvPr id="4" name="文本占位符 3"/>
          <p:cNvSpPr>
            <a:spLocks noGrp="1"/>
          </p:cNvSpPr>
          <p:nvPr>
            <p:ph type="body" sz="half" idx="13"/>
          </p:nvPr>
        </p:nvSpPr>
        <p:spPr>
          <a:xfrm>
            <a:off x="3999118" y="1899170"/>
            <a:ext cx="3381194" cy="284693"/>
          </a:xfrm>
          <a:noFill/>
        </p:spPr>
        <p:txBody>
          <a:bodyPr vert="horz" wrap="square" lIns="68580" tIns="34290" rIns="68580" bIns="34290" rtlCol="0">
            <a:spAutoFit/>
          </a:bodyPr>
          <a:lstStyle/>
          <a:p>
            <a:r>
              <a:rPr lang="en-US" altLang="zh-CN" dirty="0"/>
              <a:t>IPC</a:t>
            </a:r>
            <a:r>
              <a:rPr lang="zh-CN" altLang="en-US" dirty="0"/>
              <a:t>技术指标</a:t>
            </a:r>
          </a:p>
        </p:txBody>
      </p:sp>
      <p:sp>
        <p:nvSpPr>
          <p:cNvPr id="5" name="文本占位符 4"/>
          <p:cNvSpPr>
            <a:spLocks noGrp="1"/>
          </p:cNvSpPr>
          <p:nvPr>
            <p:ph type="body" sz="half" idx="14"/>
          </p:nvPr>
        </p:nvSpPr>
        <p:spPr>
          <a:xfrm>
            <a:off x="3999118" y="2394985"/>
            <a:ext cx="3381194" cy="284693"/>
          </a:xfrm>
          <a:noFill/>
        </p:spPr>
        <p:txBody>
          <a:bodyPr vert="horz" wrap="square" lIns="68580" tIns="34290" rIns="68580" bIns="34290" rtlCol="0">
            <a:spAutoFit/>
          </a:bodyPr>
          <a:lstStyle/>
          <a:p>
            <a:r>
              <a:rPr lang="en-US" altLang="zh-CN" dirty="0"/>
              <a:t>IPC</a:t>
            </a:r>
            <a:r>
              <a:rPr lang="zh-CN" altLang="en-US" dirty="0"/>
              <a:t>功能参数</a:t>
            </a:r>
          </a:p>
        </p:txBody>
      </p:sp>
      <p:sp>
        <p:nvSpPr>
          <p:cNvPr id="6" name="文本占位符 5"/>
          <p:cNvSpPr>
            <a:spLocks noGrp="1"/>
          </p:cNvSpPr>
          <p:nvPr>
            <p:ph type="body" sz="half" idx="15"/>
          </p:nvPr>
        </p:nvSpPr>
        <p:spPr>
          <a:xfrm>
            <a:off x="3999118" y="2881157"/>
            <a:ext cx="3381194" cy="284693"/>
          </a:xfrm>
          <a:noFill/>
        </p:spPr>
        <p:txBody>
          <a:bodyPr vert="horz" wrap="square" lIns="68580" tIns="34290" rIns="68580" bIns="34290" rtlCol="0">
            <a:spAutoFit/>
          </a:bodyPr>
          <a:lstStyle/>
          <a:p>
            <a:r>
              <a:rPr lang="en-US" altLang="zh-CN" dirty="0"/>
              <a:t>IPC</a:t>
            </a:r>
            <a:r>
              <a:rPr lang="zh-CN" altLang="en-US" dirty="0"/>
              <a:t>编码协议</a:t>
            </a:r>
          </a:p>
        </p:txBody>
      </p:sp>
      <p:sp>
        <p:nvSpPr>
          <p:cNvPr id="7" name="文本占位符 6"/>
          <p:cNvSpPr>
            <a:spLocks noGrp="1"/>
          </p:cNvSpPr>
          <p:nvPr>
            <p:ph type="body" sz="half" idx="16"/>
          </p:nvPr>
        </p:nvSpPr>
        <p:spPr>
          <a:xfrm>
            <a:off x="3999118" y="3367329"/>
            <a:ext cx="3381194" cy="284693"/>
          </a:xfrm>
          <a:noFill/>
        </p:spPr>
        <p:txBody>
          <a:bodyPr vert="horz" wrap="square" lIns="68580" tIns="34290" rIns="68580" bIns="34290" rtlCol="0">
            <a:spAutoFit/>
          </a:bodyPr>
          <a:lstStyle/>
          <a:p>
            <a:r>
              <a:rPr lang="en-US" altLang="zh-CN" dirty="0"/>
              <a:t>IPC</a:t>
            </a:r>
            <a:r>
              <a:rPr lang="zh-CN" altLang="en-US" dirty="0"/>
              <a:t>防护等级</a:t>
            </a:r>
          </a:p>
        </p:txBody>
      </p:sp>
    </p:spTree>
    <p:extLst>
      <p:ext uri="{BB962C8B-B14F-4D97-AF65-F5344CB8AC3E}">
        <p14:creationId xmlns:p14="http://schemas.microsoft.com/office/powerpoint/2010/main" val="28779373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IPC</a:t>
            </a:r>
            <a:r>
              <a:rPr lang="zh-CN" altLang="en-US" dirty="0"/>
              <a:t>类型</a:t>
            </a:r>
          </a:p>
        </p:txBody>
      </p:sp>
      <p:sp>
        <p:nvSpPr>
          <p:cNvPr id="4" name="文本占位符 3"/>
          <p:cNvSpPr txBox="1">
            <a:spLocks noGrp="1"/>
          </p:cNvSpPr>
          <p:nvPr>
            <p:ph type="body" sz="half" idx="13"/>
          </p:nvPr>
        </p:nvSpPr>
        <p:spPr>
          <a:xfrm>
            <a:off x="395288" y="842963"/>
            <a:ext cx="4786278" cy="253916"/>
          </a:xfrm>
          <a:prstGeom prst="rect">
            <a:avLst/>
          </a:prstGeom>
          <a:noFill/>
        </p:spPr>
        <p:txBody>
          <a:bodyPr vert="horz" wrap="square" lIns="68580" tIns="34290" rIns="68580" bIns="34290" rtlCol="0">
            <a:spAutoFit/>
          </a:bodyPr>
          <a:lstStyle/>
          <a:p>
            <a:r>
              <a:rPr lang="en-US" altLang="zh-CN" dirty="0">
                <a:solidFill>
                  <a:schemeClr val="tx1"/>
                </a:solidFill>
              </a:rPr>
              <a:t>IPC</a:t>
            </a:r>
            <a:r>
              <a:rPr lang="zh-CN" altLang="en-US" dirty="0">
                <a:solidFill>
                  <a:schemeClr val="tx1"/>
                </a:solidFill>
              </a:rPr>
              <a:t>根据是否补光分为以下两部分：补光、非补光</a:t>
            </a:r>
          </a:p>
        </p:txBody>
      </p:sp>
      <p:grpSp>
        <p:nvGrpSpPr>
          <p:cNvPr id="5" name="组合 4"/>
          <p:cNvGrpSpPr/>
          <p:nvPr/>
        </p:nvGrpSpPr>
        <p:grpSpPr>
          <a:xfrm>
            <a:off x="2915816" y="1491630"/>
            <a:ext cx="2558963" cy="3120456"/>
            <a:chOff x="546026" y="1634961"/>
            <a:chExt cx="2558963" cy="3120456"/>
          </a:xfrm>
        </p:grpSpPr>
        <p:cxnSp>
          <p:nvCxnSpPr>
            <p:cNvPr id="6" name="直接连接符 5"/>
            <p:cNvCxnSpPr/>
            <p:nvPr/>
          </p:nvCxnSpPr>
          <p:spPr>
            <a:xfrm>
              <a:off x="2022190" y="4251361"/>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166206" y="3963329"/>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166206" y="3963329"/>
              <a:ext cx="0" cy="5940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166206" y="4552180"/>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圆角矩形 9"/>
            <p:cNvSpPr/>
            <p:nvPr/>
          </p:nvSpPr>
          <p:spPr>
            <a:xfrm>
              <a:off x="2382230" y="3819313"/>
              <a:ext cx="720080" cy="360040"/>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t>红外</a:t>
              </a:r>
              <a:endParaRPr lang="zh-CN" altLang="en-US" sz="1400" dirty="0"/>
            </a:p>
          </p:txBody>
        </p:sp>
        <p:sp>
          <p:nvSpPr>
            <p:cNvPr id="11" name="圆角矩形 10"/>
            <p:cNvSpPr/>
            <p:nvPr/>
          </p:nvSpPr>
          <p:spPr>
            <a:xfrm>
              <a:off x="2384909" y="4359373"/>
              <a:ext cx="720080" cy="396044"/>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t>激光</a:t>
              </a:r>
              <a:endParaRPr lang="zh-CN" altLang="en-US" sz="1400" dirty="0"/>
            </a:p>
          </p:txBody>
        </p:sp>
        <p:sp>
          <p:nvSpPr>
            <p:cNvPr id="12" name="圆角矩形 11"/>
            <p:cNvSpPr/>
            <p:nvPr/>
          </p:nvSpPr>
          <p:spPr>
            <a:xfrm>
              <a:off x="546026" y="1634961"/>
              <a:ext cx="1296144" cy="56328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solidFill>
                    <a:schemeClr val="dk1"/>
                  </a:solidFill>
                </a:rPr>
                <a:t>是否补光</a:t>
              </a:r>
              <a:endParaRPr lang="zh-CN" altLang="en-US" sz="1600" dirty="0">
                <a:solidFill>
                  <a:schemeClr val="dk1"/>
                </a:solidFill>
              </a:endParaRPr>
            </a:p>
          </p:txBody>
        </p:sp>
        <p:cxnSp>
          <p:nvCxnSpPr>
            <p:cNvPr id="13" name="直接连接符 12"/>
            <p:cNvCxnSpPr/>
            <p:nvPr/>
          </p:nvCxnSpPr>
          <p:spPr>
            <a:xfrm>
              <a:off x="762050" y="2198241"/>
              <a:ext cx="0" cy="21141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62050" y="3013627"/>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906066" y="2761599"/>
              <a:ext cx="1116124"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非补光</a:t>
              </a:r>
              <a:endParaRPr lang="zh-CN" altLang="en-US" sz="1600" dirty="0"/>
            </a:p>
          </p:txBody>
        </p:sp>
        <p:cxnSp>
          <p:nvCxnSpPr>
            <p:cNvPr id="16" name="直接连接符 15"/>
            <p:cNvCxnSpPr/>
            <p:nvPr/>
          </p:nvCxnSpPr>
          <p:spPr>
            <a:xfrm>
              <a:off x="762050" y="4312432"/>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06066" y="4030401"/>
              <a:ext cx="1116124"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补光</a:t>
              </a:r>
              <a:endParaRPr lang="zh-CN" altLang="en-US" sz="1600" dirty="0"/>
            </a:p>
          </p:txBody>
        </p:sp>
      </p:gr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1189" y="2355726"/>
            <a:ext cx="563608" cy="845210"/>
          </a:xfrm>
          <a:prstGeom prst="rect">
            <a:avLst/>
          </a:prstGeom>
        </p:spPr>
      </p:pic>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8083" y="3542497"/>
            <a:ext cx="720080" cy="389258"/>
          </a:xfrm>
          <a:prstGeom prst="rect">
            <a:avLst/>
          </a:prstGeom>
        </p:spPr>
      </p:pic>
      <p:pic>
        <p:nvPicPr>
          <p:cNvPr id="2050" name="Picture 2" descr="E:\产品照片\425\IPC425-E130-NL平面视窗球--高空瞭望.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12060" y="3751744"/>
            <a:ext cx="1044115" cy="156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8905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IPC</a:t>
            </a:r>
            <a:r>
              <a:rPr lang="zh-CN" altLang="en-US" dirty="0" smtClean="0"/>
              <a:t>类型</a:t>
            </a:r>
            <a:endParaRPr lang="zh-CN" altLang="en-US" dirty="0"/>
          </a:p>
        </p:txBody>
      </p:sp>
      <p:sp>
        <p:nvSpPr>
          <p:cNvPr id="2061" name="TextBox 2060"/>
          <p:cNvSpPr txBox="1"/>
          <p:nvPr/>
        </p:nvSpPr>
        <p:spPr>
          <a:xfrm>
            <a:off x="415186" y="797855"/>
            <a:ext cx="3168352" cy="253916"/>
          </a:xfrm>
          <a:prstGeom prst="rect">
            <a:avLst/>
          </a:prstGeom>
          <a:noFill/>
        </p:spPr>
        <p:txBody>
          <a:bodyPr vert="horz" wrap="square" lIns="68580" tIns="34290" rIns="68580" bIns="34290" rtlCol="0">
            <a:spAutoFit/>
          </a:bodyPr>
          <a:lstStyle>
            <a:lvl1pPr indent="0">
              <a:spcBef>
                <a:spcPct val="20000"/>
              </a:spcBef>
              <a:buFont typeface="Arial" pitchFamily="34" charset="0"/>
              <a:buNone/>
              <a:defRPr lang="zh-CN" altLang="en-US" sz="1600" smtClean="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en-US" altLang="zh-CN" sz="1200" dirty="0"/>
              <a:t>IPC</a:t>
            </a:r>
            <a:r>
              <a:rPr lang="zh-CN" altLang="en-US" sz="1200" dirty="0"/>
              <a:t>根据外形分为以下两部分：</a:t>
            </a:r>
          </a:p>
        </p:txBody>
      </p:sp>
      <p:grpSp>
        <p:nvGrpSpPr>
          <p:cNvPr id="51" name="组合 50"/>
          <p:cNvGrpSpPr/>
          <p:nvPr/>
        </p:nvGrpSpPr>
        <p:grpSpPr>
          <a:xfrm>
            <a:off x="1411486" y="1528778"/>
            <a:ext cx="2558963" cy="3120456"/>
            <a:chOff x="546026" y="1634961"/>
            <a:chExt cx="2558963" cy="3120456"/>
          </a:xfrm>
        </p:grpSpPr>
        <p:cxnSp>
          <p:nvCxnSpPr>
            <p:cNvPr id="2064" name="直接连接符 2063"/>
            <p:cNvCxnSpPr/>
            <p:nvPr/>
          </p:nvCxnSpPr>
          <p:spPr>
            <a:xfrm>
              <a:off x="2022190" y="4251361"/>
              <a:ext cx="1440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66" name="直接连接符 2065"/>
            <p:cNvCxnSpPr/>
            <p:nvPr/>
          </p:nvCxnSpPr>
          <p:spPr>
            <a:xfrm>
              <a:off x="2166206" y="3963329"/>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68" name="直接连接符 2067"/>
            <p:cNvCxnSpPr/>
            <p:nvPr/>
          </p:nvCxnSpPr>
          <p:spPr>
            <a:xfrm>
              <a:off x="2166206" y="3963329"/>
              <a:ext cx="0" cy="5940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70" name="直接连接符 2069"/>
            <p:cNvCxnSpPr/>
            <p:nvPr/>
          </p:nvCxnSpPr>
          <p:spPr>
            <a:xfrm>
              <a:off x="2166206" y="4552180"/>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76" name="圆角矩形 2075"/>
            <p:cNvSpPr/>
            <p:nvPr/>
          </p:nvSpPr>
          <p:spPr>
            <a:xfrm>
              <a:off x="2382230" y="3819313"/>
              <a:ext cx="720080" cy="360040"/>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t>防暴</a:t>
              </a:r>
              <a:endParaRPr lang="zh-CN" altLang="en-US" sz="1400" dirty="0"/>
            </a:p>
          </p:txBody>
        </p:sp>
        <p:sp>
          <p:nvSpPr>
            <p:cNvPr id="63" name="圆角矩形 62"/>
            <p:cNvSpPr/>
            <p:nvPr/>
          </p:nvSpPr>
          <p:spPr>
            <a:xfrm>
              <a:off x="2384909" y="4359373"/>
              <a:ext cx="720080" cy="396044"/>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t>海螺</a:t>
              </a:r>
            </a:p>
          </p:txBody>
        </p:sp>
        <p:sp>
          <p:nvSpPr>
            <p:cNvPr id="2078" name="圆角矩形 2077"/>
            <p:cNvSpPr/>
            <p:nvPr/>
          </p:nvSpPr>
          <p:spPr>
            <a:xfrm>
              <a:off x="546026" y="1634961"/>
              <a:ext cx="1296144" cy="56328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solidFill>
                    <a:schemeClr val="dk1"/>
                  </a:solidFill>
                </a:rPr>
                <a:t>固定</a:t>
              </a:r>
              <a:r>
                <a:rPr lang="en-US" altLang="zh-CN" sz="1600" dirty="0">
                  <a:solidFill>
                    <a:schemeClr val="dk1"/>
                  </a:solidFill>
                </a:rPr>
                <a:t>IPC</a:t>
              </a:r>
              <a:endParaRPr lang="zh-CN" altLang="en-US" sz="1600" dirty="0">
                <a:solidFill>
                  <a:schemeClr val="dk1"/>
                </a:solidFill>
              </a:endParaRPr>
            </a:p>
          </p:txBody>
        </p:sp>
        <p:cxnSp>
          <p:nvCxnSpPr>
            <p:cNvPr id="32" name="直接连接符 31"/>
            <p:cNvCxnSpPr/>
            <p:nvPr/>
          </p:nvCxnSpPr>
          <p:spPr>
            <a:xfrm>
              <a:off x="762050" y="2198241"/>
              <a:ext cx="0" cy="21141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71228" y="2723711"/>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0" name="圆角矩形 69"/>
            <p:cNvSpPr/>
            <p:nvPr/>
          </p:nvSpPr>
          <p:spPr>
            <a:xfrm>
              <a:off x="915244" y="2471683"/>
              <a:ext cx="1106946"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dirty="0" smtClean="0"/>
                <a:t>  枪</a:t>
              </a:r>
              <a:r>
                <a:rPr lang="zh-CN" altLang="en-US" sz="1600" dirty="0"/>
                <a:t>型</a:t>
              </a:r>
            </a:p>
          </p:txBody>
        </p:sp>
        <p:cxnSp>
          <p:nvCxnSpPr>
            <p:cNvPr id="72" name="直接连接符 71"/>
            <p:cNvCxnSpPr/>
            <p:nvPr/>
          </p:nvCxnSpPr>
          <p:spPr>
            <a:xfrm>
              <a:off x="762050" y="4312432"/>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5" name="圆角矩形 74"/>
            <p:cNvSpPr/>
            <p:nvPr/>
          </p:nvSpPr>
          <p:spPr>
            <a:xfrm>
              <a:off x="906066" y="4030401"/>
              <a:ext cx="1116124"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半球</a:t>
              </a:r>
              <a:endParaRPr lang="zh-CN" altLang="en-US" sz="1600" dirty="0"/>
            </a:p>
          </p:txBody>
        </p:sp>
      </p:grpSp>
      <p:grpSp>
        <p:nvGrpSpPr>
          <p:cNvPr id="52" name="组合 51"/>
          <p:cNvGrpSpPr/>
          <p:nvPr/>
        </p:nvGrpSpPr>
        <p:grpSpPr>
          <a:xfrm>
            <a:off x="4843586" y="1549489"/>
            <a:ext cx="3024336" cy="2899496"/>
            <a:chOff x="3275856" y="1634960"/>
            <a:chExt cx="3024336" cy="2899496"/>
          </a:xfrm>
        </p:grpSpPr>
        <p:sp>
          <p:nvSpPr>
            <p:cNvPr id="100" name="圆角矩形 99"/>
            <p:cNvSpPr/>
            <p:nvPr/>
          </p:nvSpPr>
          <p:spPr>
            <a:xfrm>
              <a:off x="3275856" y="1634960"/>
              <a:ext cx="1296144" cy="56328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dirty="0" smtClean="0">
                  <a:solidFill>
                    <a:schemeClr val="dk1"/>
                  </a:solidFill>
                </a:rPr>
                <a:t>PTZ  IPC</a:t>
              </a:r>
              <a:endParaRPr lang="zh-CN" altLang="en-US" sz="1600" dirty="0">
                <a:solidFill>
                  <a:schemeClr val="dk1"/>
                </a:solidFill>
              </a:endParaRPr>
            </a:p>
          </p:txBody>
        </p:sp>
        <p:cxnSp>
          <p:nvCxnSpPr>
            <p:cNvPr id="101" name="直接连接符 100"/>
            <p:cNvCxnSpPr/>
            <p:nvPr/>
          </p:nvCxnSpPr>
          <p:spPr>
            <a:xfrm>
              <a:off x="3491880" y="2198240"/>
              <a:ext cx="0" cy="21141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3491880" y="2698252"/>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 name="圆角矩形 102"/>
            <p:cNvSpPr/>
            <p:nvPr/>
          </p:nvSpPr>
          <p:spPr>
            <a:xfrm>
              <a:off x="3635896" y="2446224"/>
              <a:ext cx="1116124"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a:t>球机</a:t>
              </a:r>
            </a:p>
          </p:txBody>
        </p:sp>
        <p:cxnSp>
          <p:nvCxnSpPr>
            <p:cNvPr id="104" name="直接连接符 103"/>
            <p:cNvCxnSpPr/>
            <p:nvPr/>
          </p:nvCxnSpPr>
          <p:spPr>
            <a:xfrm>
              <a:off x="3491880" y="4312431"/>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圆角矩形 104"/>
            <p:cNvSpPr/>
            <p:nvPr/>
          </p:nvSpPr>
          <p:spPr>
            <a:xfrm>
              <a:off x="3635896" y="4030400"/>
              <a:ext cx="1620675"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dirty="0" smtClean="0"/>
                <a:t>一体机</a:t>
              </a:r>
              <a:endParaRPr lang="zh-CN" altLang="en-US" sz="1600" dirty="0"/>
            </a:p>
          </p:txBody>
        </p:sp>
        <p:cxnSp>
          <p:nvCxnSpPr>
            <p:cNvPr id="106" name="直接连接符 105"/>
            <p:cNvCxnSpPr/>
            <p:nvPr/>
          </p:nvCxnSpPr>
          <p:spPr>
            <a:xfrm>
              <a:off x="3491880" y="3476878"/>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圆角矩形 106"/>
            <p:cNvSpPr/>
            <p:nvPr/>
          </p:nvSpPr>
          <p:spPr>
            <a:xfrm>
              <a:off x="3635896" y="3224850"/>
              <a:ext cx="1116124" cy="504056"/>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t>云台</a:t>
              </a:r>
              <a:endParaRPr lang="zh-CN" altLang="en-US" sz="1600" dirty="0"/>
            </a:p>
          </p:txBody>
        </p:sp>
        <p:cxnSp>
          <p:nvCxnSpPr>
            <p:cNvPr id="108" name="直接连接符 107"/>
            <p:cNvCxnSpPr>
              <a:stCxn id="103" idx="3"/>
            </p:cNvCxnSpPr>
            <p:nvPr/>
          </p:nvCxnSpPr>
          <p:spPr>
            <a:xfrm>
              <a:off x="4752020" y="2698252"/>
              <a:ext cx="18002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932040" y="2382389"/>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932040" y="2382389"/>
              <a:ext cx="0" cy="5940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932040" y="2971240"/>
              <a:ext cx="216024"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2" name="圆角矩形 111"/>
            <p:cNvSpPr/>
            <p:nvPr/>
          </p:nvSpPr>
          <p:spPr>
            <a:xfrm>
              <a:off x="5148064" y="2238373"/>
              <a:ext cx="864096" cy="360040"/>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t>高速球</a:t>
              </a:r>
            </a:p>
          </p:txBody>
        </p:sp>
        <p:sp>
          <p:nvSpPr>
            <p:cNvPr id="113" name="圆角矩形 112"/>
            <p:cNvSpPr/>
            <p:nvPr/>
          </p:nvSpPr>
          <p:spPr>
            <a:xfrm>
              <a:off x="5150742" y="2778433"/>
              <a:ext cx="1149450" cy="396044"/>
            </a:xfrm>
            <a:prstGeom prst="roundRect">
              <a:avLst/>
            </a:prstGeom>
            <a:ln w="19050"/>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t>平面视窗球</a:t>
              </a:r>
              <a:endParaRPr lang="zh-CN" altLang="en-US" sz="1400" dirty="0"/>
            </a:p>
          </p:txBody>
        </p:sp>
      </p:grpSp>
      <p:cxnSp>
        <p:nvCxnSpPr>
          <p:cNvPr id="129" name="直接连接符 128"/>
          <p:cNvCxnSpPr/>
          <p:nvPr/>
        </p:nvCxnSpPr>
        <p:spPr>
          <a:xfrm>
            <a:off x="1635894" y="3345781"/>
            <a:ext cx="1440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0" name="圆角矩形 129"/>
          <p:cNvSpPr/>
          <p:nvPr/>
        </p:nvSpPr>
        <p:spPr>
          <a:xfrm>
            <a:off x="1779910" y="3101701"/>
            <a:ext cx="1107740" cy="496107"/>
          </a:xfrm>
          <a:prstGeom prst="roundRect">
            <a:avLst/>
          </a:prstGeom>
          <a:ln w="28575"/>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dirty="0" smtClean="0"/>
              <a:t>红外枪</a:t>
            </a:r>
            <a:r>
              <a:rPr lang="zh-CN" altLang="en-US" sz="1600" dirty="0"/>
              <a:t>型</a:t>
            </a:r>
          </a:p>
        </p:txBody>
      </p:sp>
      <p:pic>
        <p:nvPicPr>
          <p:cNvPr id="34" name="图片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635" y="2370925"/>
            <a:ext cx="650650" cy="320644"/>
          </a:xfrm>
          <a:prstGeom prst="rect">
            <a:avLst/>
          </a:prstGeom>
        </p:spPr>
      </p:pic>
      <p:pic>
        <p:nvPicPr>
          <p:cNvPr id="36" name="图片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52" y="3049576"/>
            <a:ext cx="710902" cy="384297"/>
          </a:xfrm>
          <a:prstGeom prst="rect">
            <a:avLst/>
          </a:prstGeom>
        </p:spPr>
      </p:pic>
      <p:pic>
        <p:nvPicPr>
          <p:cNvPr id="37" name="图片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3873724" y="4141389"/>
            <a:ext cx="445785" cy="361426"/>
          </a:xfrm>
          <a:prstGeom prst="rect">
            <a:avLst/>
          </a:prstGeom>
        </p:spPr>
      </p:pic>
      <p:pic>
        <p:nvPicPr>
          <p:cNvPr id="38" name="图片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6477" y="3510907"/>
            <a:ext cx="497161" cy="434022"/>
          </a:xfrm>
          <a:prstGeom prst="rect">
            <a:avLst/>
          </a:prstGeom>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8437" y="1486064"/>
            <a:ext cx="539419" cy="808936"/>
          </a:xfrm>
          <a:prstGeom prst="rect">
            <a:avLst/>
          </a:prstGeom>
        </p:spPr>
      </p:pic>
      <p:pic>
        <p:nvPicPr>
          <p:cNvPr id="40" name="图片 39" descr="IPC120高清枪型网络摄像机 右侧.png"/>
          <p:cNvPicPr>
            <a:picLocks noChangeAspect="1"/>
          </p:cNvPicPr>
          <p:nvPr/>
        </p:nvPicPr>
        <p:blipFill>
          <a:blip r:embed="rId7" cstate="print"/>
          <a:stretch>
            <a:fillRect/>
          </a:stretch>
        </p:blipFill>
        <p:spPr>
          <a:xfrm>
            <a:off x="6638338" y="3858150"/>
            <a:ext cx="593233" cy="433973"/>
          </a:xfrm>
          <a:prstGeom prst="rect">
            <a:avLst/>
          </a:prstGeom>
        </p:spPr>
      </p:pic>
      <p:pic>
        <p:nvPicPr>
          <p:cNvPr id="41" name="图片 40" descr="IPC511-正.png"/>
          <p:cNvPicPr>
            <a:picLocks noChangeAspect="1"/>
          </p:cNvPicPr>
          <p:nvPr/>
        </p:nvPicPr>
        <p:blipFill>
          <a:blip r:embed="rId8" cstate="print"/>
          <a:stretch>
            <a:fillRect/>
          </a:stretch>
        </p:blipFill>
        <p:spPr>
          <a:xfrm>
            <a:off x="6220364" y="3138760"/>
            <a:ext cx="764479" cy="513262"/>
          </a:xfrm>
          <a:prstGeom prst="rect">
            <a:avLst/>
          </a:prstGeom>
        </p:spPr>
      </p:pic>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7821320" y="2112769"/>
            <a:ext cx="467815" cy="854096"/>
          </a:xfrm>
          <a:prstGeom prst="rect">
            <a:avLst/>
          </a:prstGeom>
        </p:spPr>
      </p:pic>
    </p:spTree>
    <p:extLst>
      <p:ext uri="{BB962C8B-B14F-4D97-AF65-F5344CB8AC3E}">
        <p14:creationId xmlns:p14="http://schemas.microsoft.com/office/powerpoint/2010/main" val="22863164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600" dirty="0" smtClean="0"/>
              <a:t>补光</a:t>
            </a:r>
            <a:r>
              <a:rPr lang="en-US" altLang="zh-CN" spc="600" dirty="0" smtClean="0"/>
              <a:t>IPC——</a:t>
            </a:r>
            <a:r>
              <a:rPr lang="zh-CN" altLang="en-US" spc="600" dirty="0" smtClean="0"/>
              <a:t>支持红外</a:t>
            </a:r>
            <a:endParaRPr lang="zh-CN" altLang="en-US" dirty="0"/>
          </a:p>
        </p:txBody>
      </p:sp>
      <p:sp>
        <p:nvSpPr>
          <p:cNvPr id="3" name="文本占位符 2"/>
          <p:cNvSpPr>
            <a:spLocks noGrp="1"/>
          </p:cNvSpPr>
          <p:nvPr>
            <p:ph type="body" sz="half" idx="13"/>
          </p:nvPr>
        </p:nvSpPr>
        <p:spPr>
          <a:xfrm>
            <a:off x="467544" y="820602"/>
            <a:ext cx="8449322" cy="867610"/>
          </a:xfrm>
          <a:noFill/>
        </p:spPr>
        <p:txBody>
          <a:bodyPr vert="horz" wrap="square" lIns="68580" tIns="34290" rIns="68580" bIns="34290" rtlCol="0">
            <a:spAutoFit/>
          </a:bodyPr>
          <a:lstStyle/>
          <a:p>
            <a:pPr>
              <a:lnSpc>
                <a:spcPct val="150000"/>
              </a:lnSpc>
            </a:pPr>
            <a:r>
              <a:rPr lang="zh-CN" altLang="zh-CN" dirty="0">
                <a:solidFill>
                  <a:schemeClr val="tx1"/>
                </a:solidFill>
              </a:rPr>
              <a:t>红外光线由于其不可见性在安防监控中被广泛应用。为了避免红外光线影响导致图像颜色失真，高端的红外摄像机都采用了</a:t>
            </a:r>
            <a:r>
              <a:rPr lang="en-US" altLang="zh-CN" dirty="0" err="1">
                <a:solidFill>
                  <a:schemeClr val="tx1"/>
                </a:solidFill>
              </a:rPr>
              <a:t>IRcut</a:t>
            </a:r>
            <a:r>
              <a:rPr lang="zh-CN" altLang="zh-CN" dirty="0">
                <a:solidFill>
                  <a:schemeClr val="tx1"/>
                </a:solidFill>
              </a:rPr>
              <a:t>来实现日夜转换功能。智能的红外调光技术，可检测图像来调整亮度，避免出现图像中部分区域过曝而部分区域亮度不足。</a:t>
            </a:r>
          </a:p>
        </p:txBody>
      </p:sp>
      <p:pic>
        <p:nvPicPr>
          <p:cNvPr id="6146" name="图片 1"/>
          <p:cNvPicPr>
            <a:picLocks noChangeAspect="1" noChangeArrowheads="1"/>
          </p:cNvPicPr>
          <p:nvPr/>
        </p:nvPicPr>
        <p:blipFill rotWithShape="1">
          <a:blip r:embed="rId2">
            <a:extLst>
              <a:ext uri="{28A0092B-C50C-407E-A947-70E740481C1C}">
                <a14:useLocalDpi xmlns:a14="http://schemas.microsoft.com/office/drawing/2010/main" val="0"/>
              </a:ext>
            </a:extLst>
          </a:blip>
          <a:srcRect l="3481" t="15832" r="2663" b="31411"/>
          <a:stretch/>
        </p:blipFill>
        <p:spPr bwMode="auto">
          <a:xfrm>
            <a:off x="619760" y="1851670"/>
            <a:ext cx="7904480" cy="233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979712" y="4209082"/>
            <a:ext cx="1261884" cy="276999"/>
          </a:xfrm>
          <a:prstGeom prst="rect">
            <a:avLst/>
          </a:prstGeom>
        </p:spPr>
        <p:txBody>
          <a:bodyPr wrap="none">
            <a:spAutoFit/>
          </a:bodyPr>
          <a:lstStyle/>
          <a:p>
            <a:r>
              <a:rPr lang="zh-CN" altLang="en-US" sz="1200" dirty="0" smtClean="0">
                <a:latin typeface="+mn-ea"/>
              </a:rPr>
              <a:t>红外实验室效果</a:t>
            </a:r>
            <a:endParaRPr lang="zh-CN" altLang="en-US" sz="1200" dirty="0">
              <a:latin typeface="+mn-ea"/>
            </a:endParaRPr>
          </a:p>
        </p:txBody>
      </p:sp>
      <p:sp>
        <p:nvSpPr>
          <p:cNvPr id="11" name="矩形 10"/>
          <p:cNvSpPr/>
          <p:nvPr/>
        </p:nvSpPr>
        <p:spPr>
          <a:xfrm>
            <a:off x="5940152" y="4209082"/>
            <a:ext cx="1107996" cy="276999"/>
          </a:xfrm>
          <a:prstGeom prst="rect">
            <a:avLst/>
          </a:prstGeom>
        </p:spPr>
        <p:txBody>
          <a:bodyPr wrap="none">
            <a:spAutoFit/>
          </a:bodyPr>
          <a:lstStyle/>
          <a:p>
            <a:r>
              <a:rPr lang="zh-CN" altLang="en-US" sz="1200" dirty="0" smtClean="0">
                <a:latin typeface="+mn-ea"/>
              </a:rPr>
              <a:t>红外实际效果</a:t>
            </a:r>
            <a:endParaRPr lang="zh-CN" altLang="en-US" sz="1200" dirty="0">
              <a:latin typeface="+mn-ea"/>
            </a:endParaRPr>
          </a:p>
        </p:txBody>
      </p:sp>
    </p:spTree>
    <p:extLst>
      <p:ext uri="{BB962C8B-B14F-4D97-AF65-F5344CB8AC3E}">
        <p14:creationId xmlns:p14="http://schemas.microsoft.com/office/powerpoint/2010/main" val="4113576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bwMode="auto">
          <a:xfrm>
            <a:off x="467544" y="2499742"/>
            <a:ext cx="8136904" cy="2088232"/>
          </a:xfrm>
          <a:prstGeom prst="roundRect">
            <a:avLst/>
          </a:prstGeom>
          <a:solidFill>
            <a:srgbClr val="FFFFFF"/>
          </a:solidFill>
          <a:ln w="25400" cap="flat" cmpd="sng" algn="ctr">
            <a:solidFill>
              <a:srgbClr val="B2C1DB">
                <a:shade val="95000"/>
                <a:satMod val="105000"/>
              </a:srgbClr>
            </a:solidFill>
            <a:prstDash val="dash"/>
            <a:headEnd type="none" w="med" len="med"/>
            <a:tailEnd type="none" w="med" len="med"/>
          </a:ln>
          <a:effectLst>
            <a:outerShdw blurRad="50800" dist="38100" dir="7200000" sx="101000" sy="101000" algn="tl" rotWithShape="0">
              <a:srgbClr val="1F497D">
                <a:lumMod val="60000"/>
                <a:lumOff val="40000"/>
                <a:alpha val="40000"/>
              </a:srgbClr>
            </a:outerShdw>
          </a:effectLst>
        </p:spPr>
        <p:txBody>
          <a:bodyPr wrap="none" lIns="91434" tIns="45717" rIns="91434" bIns="4571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a:ln>
                <a:noFill/>
              </a:ln>
              <a:effectLst/>
              <a:uLnTx/>
              <a:uFillTx/>
              <a:latin typeface="Arial" pitchFamily="34" charset="0"/>
              <a:ea typeface="+mn-ea"/>
              <a:cs typeface="Arial" pitchFamily="34" charset="0"/>
            </a:endParaRPr>
          </a:p>
        </p:txBody>
      </p:sp>
      <p:sp>
        <p:nvSpPr>
          <p:cNvPr id="2" name="标题 1"/>
          <p:cNvSpPr>
            <a:spLocks noGrp="1"/>
          </p:cNvSpPr>
          <p:nvPr>
            <p:ph type="title"/>
          </p:nvPr>
        </p:nvSpPr>
        <p:spPr/>
        <p:txBody>
          <a:bodyPr/>
          <a:lstStyle/>
          <a:p>
            <a:r>
              <a:rPr lang="en-US" altLang="zh-CN" dirty="0" smtClean="0"/>
              <a:t>IPC</a:t>
            </a:r>
            <a:r>
              <a:rPr lang="zh-CN" altLang="en-US" dirty="0" smtClean="0"/>
              <a:t>的原理</a:t>
            </a:r>
            <a:endParaRPr lang="zh-CN" altLang="en-US" dirty="0"/>
          </a:p>
        </p:txBody>
      </p:sp>
      <p:sp>
        <p:nvSpPr>
          <p:cNvPr id="3" name="文本占位符 2"/>
          <p:cNvSpPr>
            <a:spLocks noGrp="1"/>
          </p:cNvSpPr>
          <p:nvPr>
            <p:ph type="body" sz="half" idx="13"/>
          </p:nvPr>
        </p:nvSpPr>
        <p:spPr>
          <a:xfrm>
            <a:off x="467544" y="818441"/>
            <a:ext cx="8276412" cy="1177245"/>
          </a:xfrm>
          <a:noFill/>
        </p:spPr>
        <p:txBody>
          <a:bodyPr vert="horz" wrap="square" lIns="68580" tIns="34290" rIns="68580" bIns="34290" rtlCol="0">
            <a:spAutoFit/>
          </a:bodyPr>
          <a:lstStyle/>
          <a:p>
            <a:pPr>
              <a:lnSpc>
                <a:spcPct val="150000"/>
              </a:lnSpc>
            </a:pPr>
            <a:r>
              <a:rPr lang="en-US" altLang="zh-CN" dirty="0">
                <a:solidFill>
                  <a:schemeClr val="tx1"/>
                </a:solidFill>
              </a:rPr>
              <a:t>IPC</a:t>
            </a:r>
            <a:r>
              <a:rPr lang="zh-CN" altLang="en-US" dirty="0">
                <a:solidFill>
                  <a:schemeClr val="tx1"/>
                </a:solidFill>
              </a:rPr>
              <a:t>是</a:t>
            </a:r>
            <a:r>
              <a:rPr lang="en-US" altLang="zh-CN" dirty="0">
                <a:solidFill>
                  <a:schemeClr val="tx1"/>
                </a:solidFill>
              </a:rPr>
              <a:t>IP</a:t>
            </a:r>
            <a:r>
              <a:rPr lang="zh-CN" altLang="en-US" dirty="0">
                <a:solidFill>
                  <a:schemeClr val="tx1"/>
                </a:solidFill>
              </a:rPr>
              <a:t>视频监控系统的前端采集及处理设备，主要完成原始视频的采集和压缩，并通过网络传输到后端的存储和管理设备。它结合了传统摄像机和网络视频的技术，除具备一般的摄像机图像捕捉功能外，还能让用户通过网络实现远程视频监控、存储以及对采集到的图像信息做出分析和采取相关的措施。</a:t>
            </a:r>
            <a:r>
              <a:rPr lang="en-US" altLang="zh-CN" dirty="0">
                <a:solidFill>
                  <a:schemeClr val="tx1"/>
                </a:solidFill>
              </a:rPr>
              <a:t>IPC</a:t>
            </a:r>
            <a:r>
              <a:rPr lang="zh-CN" altLang="en-US" dirty="0">
                <a:solidFill>
                  <a:schemeClr val="tx1"/>
                </a:solidFill>
              </a:rPr>
              <a:t>有自己的微处理器和内存，一般采用</a:t>
            </a:r>
            <a:r>
              <a:rPr lang="en-US" altLang="zh-CN" dirty="0">
                <a:solidFill>
                  <a:schemeClr val="tx1"/>
                </a:solidFill>
              </a:rPr>
              <a:t>Linux</a:t>
            </a:r>
            <a:r>
              <a:rPr lang="zh-CN" altLang="en-US" dirty="0">
                <a:solidFill>
                  <a:schemeClr val="tx1"/>
                </a:solidFill>
              </a:rPr>
              <a:t>操作系统，内置</a:t>
            </a:r>
            <a:r>
              <a:rPr lang="en-US" altLang="zh-CN" dirty="0">
                <a:solidFill>
                  <a:schemeClr val="tx1"/>
                </a:solidFill>
              </a:rPr>
              <a:t>web</a:t>
            </a:r>
            <a:r>
              <a:rPr lang="zh-CN" altLang="en-US" dirty="0">
                <a:solidFill>
                  <a:schemeClr val="tx1"/>
                </a:solidFill>
              </a:rPr>
              <a:t>服务器，支持多种网络协议，拥有</a:t>
            </a:r>
            <a:r>
              <a:rPr lang="en-US" altLang="zh-CN" dirty="0">
                <a:solidFill>
                  <a:schemeClr val="tx1"/>
                </a:solidFill>
              </a:rPr>
              <a:t>IP</a:t>
            </a:r>
            <a:r>
              <a:rPr lang="zh-CN" altLang="en-US" dirty="0">
                <a:solidFill>
                  <a:schemeClr val="tx1"/>
                </a:solidFill>
              </a:rPr>
              <a:t>地址和</a:t>
            </a:r>
            <a:r>
              <a:rPr lang="en-US" altLang="zh-CN" dirty="0">
                <a:solidFill>
                  <a:schemeClr val="tx1"/>
                </a:solidFill>
              </a:rPr>
              <a:t>DDNS</a:t>
            </a:r>
            <a:r>
              <a:rPr lang="zh-CN" altLang="en-US" dirty="0">
                <a:solidFill>
                  <a:schemeClr val="tx1"/>
                </a:solidFill>
              </a:rPr>
              <a:t>动态域名，可以通过</a:t>
            </a:r>
            <a:r>
              <a:rPr lang="en-US" altLang="zh-CN" dirty="0">
                <a:solidFill>
                  <a:schemeClr val="tx1"/>
                </a:solidFill>
              </a:rPr>
              <a:t>IE</a:t>
            </a:r>
            <a:r>
              <a:rPr lang="zh-CN" altLang="en-US" dirty="0">
                <a:solidFill>
                  <a:schemeClr val="tx1"/>
                </a:solidFill>
              </a:rPr>
              <a:t>浏览器输入</a:t>
            </a:r>
            <a:r>
              <a:rPr lang="en-US" altLang="zh-CN" dirty="0">
                <a:solidFill>
                  <a:schemeClr val="tx1"/>
                </a:solidFill>
              </a:rPr>
              <a:t>IP</a:t>
            </a:r>
            <a:r>
              <a:rPr lang="zh-CN" altLang="en-US" dirty="0">
                <a:solidFill>
                  <a:schemeClr val="tx1"/>
                </a:solidFill>
              </a:rPr>
              <a:t>地址进行视频观看。</a:t>
            </a:r>
            <a:endParaRPr lang="en-US" altLang="zh-CN" dirty="0">
              <a:solidFill>
                <a:schemeClr val="tx1"/>
              </a:solidFill>
            </a:endParaRPr>
          </a:p>
        </p:txBody>
      </p:sp>
      <p:pic>
        <p:nvPicPr>
          <p:cNvPr id="4" name="Picture 3" descr="IPC123-AN200万高清低照度枪型网络摄像机-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225199"/>
            <a:ext cx="1062293" cy="58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0014100021B4-130407-172930.asf)[00.00.12.241].jpg"/>
          <p:cNvPicPr>
            <a:picLocks noChangeAspect="1"/>
          </p:cNvPicPr>
          <p:nvPr/>
        </p:nvPicPr>
        <p:blipFill>
          <a:blip r:embed="rId3" cstate="print"/>
          <a:stretch>
            <a:fillRect/>
          </a:stretch>
        </p:blipFill>
        <p:spPr>
          <a:xfrm>
            <a:off x="1057737" y="3019510"/>
            <a:ext cx="1656184" cy="931603"/>
          </a:xfrm>
          <a:prstGeom prst="rect">
            <a:avLst/>
          </a:prstGeom>
          <a:effectLst>
            <a:outerShdw blurRad="50800" dist="38100" dir="2700000" algn="tl" rotWithShape="0">
              <a:prstClr val="black">
                <a:alpha val="40000"/>
              </a:prstClr>
            </a:outerShdw>
          </a:effectLst>
        </p:spPr>
      </p:pic>
      <p:cxnSp>
        <p:nvCxnSpPr>
          <p:cNvPr id="7" name="直接箭头连接符 6"/>
          <p:cNvCxnSpPr/>
          <p:nvPr/>
        </p:nvCxnSpPr>
        <p:spPr>
          <a:xfrm flipV="1">
            <a:off x="3898308" y="3461630"/>
            <a:ext cx="204733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6156176" y="2789011"/>
            <a:ext cx="1898012" cy="1345238"/>
            <a:chOff x="6030400" y="2533622"/>
            <a:chExt cx="2743868" cy="1959430"/>
          </a:xfrm>
        </p:grpSpPr>
        <p:pic>
          <p:nvPicPr>
            <p:cNvPr id="2050" name="Picture 2" descr="c:\users\administrator\appdata\roaming\360se6\User Data\temp\1035626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5818" b="12771"/>
            <a:stretch/>
          </p:blipFill>
          <p:spPr bwMode="auto">
            <a:xfrm>
              <a:off x="6030400" y="2533622"/>
              <a:ext cx="2743868" cy="195943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0014100021B4-130407-172930.asf)[00.00.12.241].jpg"/>
            <p:cNvPicPr preferRelativeResize="0">
              <a:picLocks/>
            </p:cNvPicPr>
            <p:nvPr/>
          </p:nvPicPr>
          <p:blipFill>
            <a:blip r:embed="rId3" cstate="print"/>
            <a:stretch>
              <a:fillRect/>
            </a:stretch>
          </p:blipFill>
          <p:spPr>
            <a:xfrm>
              <a:off x="6564062" y="2664904"/>
              <a:ext cx="1742175" cy="1008112"/>
            </a:xfrm>
            <a:prstGeom prst="rect">
              <a:avLst/>
            </a:prstGeom>
            <a:effectLst>
              <a:outerShdw blurRad="50800" dist="38100" dir="2700000" algn="tl" rotWithShape="0">
                <a:prstClr val="black">
                  <a:alpha val="40000"/>
                </a:prstClr>
              </a:outerShdw>
            </a:effectLst>
          </p:spPr>
        </p:pic>
      </p:grpSp>
      <p:sp>
        <p:nvSpPr>
          <p:cNvPr id="11" name="云形 10"/>
          <p:cNvSpPr/>
          <p:nvPr/>
        </p:nvSpPr>
        <p:spPr>
          <a:xfrm>
            <a:off x="4323177" y="3150749"/>
            <a:ext cx="1220848" cy="669124"/>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200" dirty="0" smtClean="0">
                <a:solidFill>
                  <a:schemeClr val="accent1">
                    <a:lumMod val="50000"/>
                  </a:schemeClr>
                </a:solidFill>
                <a:latin typeface="+mj-ea"/>
                <a:ea typeface="+mj-ea"/>
              </a:rPr>
              <a:t>Internet</a:t>
            </a:r>
          </a:p>
        </p:txBody>
      </p:sp>
      <p:sp>
        <p:nvSpPr>
          <p:cNvPr id="6" name="文本框 5"/>
          <p:cNvSpPr txBox="1"/>
          <p:nvPr/>
        </p:nvSpPr>
        <p:spPr>
          <a:xfrm>
            <a:off x="1485719" y="4118688"/>
            <a:ext cx="800219" cy="276999"/>
          </a:xfrm>
          <a:prstGeom prst="rect">
            <a:avLst/>
          </a:prstGeom>
          <a:noFill/>
        </p:spPr>
        <p:txBody>
          <a:bodyPr wrap="none" rtlCol="0">
            <a:spAutoFit/>
          </a:bodyPr>
          <a:lstStyle/>
          <a:p>
            <a:r>
              <a:rPr lang="zh-CN" altLang="en-US" sz="1200" dirty="0" smtClean="0"/>
              <a:t>原始图像</a:t>
            </a:r>
            <a:endParaRPr lang="zh-CN" altLang="en-US" sz="1200" dirty="0"/>
          </a:p>
        </p:txBody>
      </p:sp>
      <p:sp>
        <p:nvSpPr>
          <p:cNvPr id="13" name="文本框 12"/>
          <p:cNvSpPr txBox="1"/>
          <p:nvPr/>
        </p:nvSpPr>
        <p:spPr>
          <a:xfrm>
            <a:off x="6792218" y="4155926"/>
            <a:ext cx="800219" cy="276999"/>
          </a:xfrm>
          <a:prstGeom prst="rect">
            <a:avLst/>
          </a:prstGeom>
          <a:noFill/>
        </p:spPr>
        <p:txBody>
          <a:bodyPr wrap="none" rtlCol="0">
            <a:spAutoFit/>
          </a:bodyPr>
          <a:lstStyle/>
          <a:p>
            <a:r>
              <a:rPr lang="zh-CN" altLang="en-US" sz="1200" dirty="0" smtClean="0"/>
              <a:t>数字图像</a:t>
            </a:r>
            <a:endParaRPr lang="zh-CN" altLang="en-US" sz="1200" dirty="0"/>
          </a:p>
        </p:txBody>
      </p:sp>
      <p:sp>
        <p:nvSpPr>
          <p:cNvPr id="14" name="文本框 13"/>
          <p:cNvSpPr txBox="1"/>
          <p:nvPr/>
        </p:nvSpPr>
        <p:spPr>
          <a:xfrm>
            <a:off x="4504301" y="4094951"/>
            <a:ext cx="800219" cy="276999"/>
          </a:xfrm>
          <a:prstGeom prst="rect">
            <a:avLst/>
          </a:prstGeom>
          <a:noFill/>
        </p:spPr>
        <p:txBody>
          <a:bodyPr wrap="none" rtlCol="0">
            <a:spAutoFit/>
          </a:bodyPr>
          <a:lstStyle/>
          <a:p>
            <a:r>
              <a:rPr lang="zh-CN" altLang="en-US" sz="1200" dirty="0" smtClean="0"/>
              <a:t>数字信号</a:t>
            </a:r>
            <a:endParaRPr lang="zh-CN" altLang="en-US" sz="1200" dirty="0"/>
          </a:p>
        </p:txBody>
      </p:sp>
    </p:spTree>
    <p:extLst>
      <p:ext uri="{BB962C8B-B14F-4D97-AF65-F5344CB8AC3E}">
        <p14:creationId xmlns:p14="http://schemas.microsoft.com/office/powerpoint/2010/main" val="18392722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600" dirty="0"/>
              <a:t>补光</a:t>
            </a:r>
            <a:r>
              <a:rPr lang="en-US" altLang="zh-CN" spc="600" dirty="0"/>
              <a:t>IPC——</a:t>
            </a:r>
            <a:r>
              <a:rPr lang="zh-CN" altLang="en-US" spc="600" dirty="0" smtClean="0"/>
              <a:t>支持激光</a:t>
            </a:r>
            <a:endParaRPr lang="zh-CN" altLang="en-US" dirty="0"/>
          </a:p>
        </p:txBody>
      </p:sp>
      <p:sp>
        <p:nvSpPr>
          <p:cNvPr id="4" name="文本占位符 2"/>
          <p:cNvSpPr>
            <a:spLocks noGrp="1"/>
          </p:cNvSpPr>
          <p:nvPr>
            <p:ph type="body" sz="half" idx="13"/>
          </p:nvPr>
        </p:nvSpPr>
        <p:spPr>
          <a:xfrm>
            <a:off x="422181" y="749182"/>
            <a:ext cx="8276412" cy="590611"/>
          </a:xfrm>
          <a:noFill/>
        </p:spPr>
        <p:txBody>
          <a:bodyPr vert="horz" wrap="square" lIns="68580" tIns="34290" rIns="68580" bIns="34290" rtlCol="0">
            <a:spAutoFit/>
          </a:bodyPr>
          <a:lstStyle/>
          <a:p>
            <a:pPr>
              <a:lnSpc>
                <a:spcPct val="150000"/>
              </a:lnSpc>
            </a:pPr>
            <a:r>
              <a:rPr lang="zh-CN" altLang="en-US" dirty="0">
                <a:solidFill>
                  <a:schemeClr val="tx1"/>
                </a:solidFill>
              </a:rPr>
              <a:t>在视频监控领域，激光器被用做发射红外光、辅助摄像机进行红外成像的设备。由于激光功耗较低、损耗较小、寿命较长、距离较远，因此一般用在低密度、大范围的监控场景。</a:t>
            </a:r>
          </a:p>
        </p:txBody>
      </p:sp>
      <p:sp>
        <p:nvSpPr>
          <p:cNvPr id="6" name="矩形 5"/>
          <p:cNvSpPr/>
          <p:nvPr/>
        </p:nvSpPr>
        <p:spPr>
          <a:xfrm>
            <a:off x="5807749" y="4578324"/>
            <a:ext cx="492443" cy="276999"/>
          </a:xfrm>
          <a:prstGeom prst="rect">
            <a:avLst/>
          </a:prstGeom>
        </p:spPr>
        <p:txBody>
          <a:bodyPr wrap="none">
            <a:spAutoFit/>
          </a:bodyPr>
          <a:lstStyle/>
          <a:p>
            <a:r>
              <a:rPr lang="zh-CN" altLang="en-US" sz="1200" dirty="0" smtClean="0">
                <a:latin typeface="+mn-ea"/>
              </a:rPr>
              <a:t>激光</a:t>
            </a:r>
            <a:endParaRPr lang="zh-CN" altLang="en-US" sz="1200" dirty="0">
              <a:latin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707654"/>
            <a:ext cx="6187226" cy="2799148"/>
          </a:xfrm>
          <a:prstGeom prst="rect">
            <a:avLst/>
          </a:prstGeom>
        </p:spPr>
      </p:pic>
      <p:sp>
        <p:nvSpPr>
          <p:cNvPr id="7" name="矩形 6"/>
          <p:cNvSpPr/>
          <p:nvPr/>
        </p:nvSpPr>
        <p:spPr>
          <a:xfrm>
            <a:off x="2123728" y="4578323"/>
            <a:ext cx="845103" cy="276999"/>
          </a:xfrm>
          <a:prstGeom prst="rect">
            <a:avLst/>
          </a:prstGeom>
        </p:spPr>
        <p:txBody>
          <a:bodyPr wrap="none">
            <a:spAutoFit/>
          </a:bodyPr>
          <a:lstStyle/>
          <a:p>
            <a:r>
              <a:rPr lang="zh-CN" altLang="en-US" sz="1200" dirty="0" smtClean="0">
                <a:latin typeface="+mn-ea"/>
              </a:rPr>
              <a:t>普通红外 </a:t>
            </a:r>
            <a:endParaRPr lang="zh-CN" altLang="en-US" sz="1200" dirty="0">
              <a:latin typeface="+mn-ea"/>
            </a:endParaRPr>
          </a:p>
        </p:txBody>
      </p:sp>
    </p:spTree>
    <p:extLst>
      <p:ext uri="{BB962C8B-B14F-4D97-AF65-F5344CB8AC3E}">
        <p14:creationId xmlns:p14="http://schemas.microsoft.com/office/powerpoint/2010/main" val="24186001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pc="600" dirty="0"/>
              <a:t>补</a:t>
            </a:r>
            <a:r>
              <a:rPr lang="zh-CN" altLang="en-US" spc="600" dirty="0" smtClean="0"/>
              <a:t>光</a:t>
            </a:r>
            <a:r>
              <a:rPr lang="en-US" altLang="zh-CN" spc="600" dirty="0" smtClean="0"/>
              <a:t>IPC——</a:t>
            </a:r>
            <a:r>
              <a:rPr lang="en-US" altLang="zh-CN" dirty="0"/>
              <a:t>Smart IR </a:t>
            </a:r>
            <a:endParaRPr lang="zh-CN" altLang="en-US" dirty="0"/>
          </a:p>
        </p:txBody>
      </p:sp>
      <p:sp>
        <p:nvSpPr>
          <p:cNvPr id="3" name="文本占位符 2"/>
          <p:cNvSpPr>
            <a:spLocks noGrp="1"/>
          </p:cNvSpPr>
          <p:nvPr>
            <p:ph type="body" sz="half" idx="13"/>
          </p:nvPr>
        </p:nvSpPr>
        <p:spPr>
          <a:xfrm>
            <a:off x="418438" y="768036"/>
            <a:ext cx="8280400" cy="867610"/>
          </a:xfrm>
          <a:noFill/>
        </p:spPr>
        <p:txBody>
          <a:bodyPr vert="horz" wrap="square" lIns="68580" tIns="34290" rIns="68580" bIns="34290" rtlCol="0">
            <a:spAutoFit/>
          </a:bodyPr>
          <a:lstStyle/>
          <a:p>
            <a:pPr>
              <a:lnSpc>
                <a:spcPct val="150000"/>
              </a:lnSpc>
            </a:pPr>
            <a:r>
              <a:rPr lang="en-US" altLang="zh-CN" dirty="0">
                <a:solidFill>
                  <a:schemeClr val="tx1"/>
                </a:solidFill>
              </a:rPr>
              <a:t>IPC</a:t>
            </a:r>
            <a:r>
              <a:rPr lang="zh-CN" altLang="en-US" dirty="0">
                <a:solidFill>
                  <a:schemeClr val="tx1"/>
                </a:solidFill>
              </a:rPr>
              <a:t>的</a:t>
            </a:r>
            <a:r>
              <a:rPr lang="en-US" altLang="zh-CN" dirty="0">
                <a:solidFill>
                  <a:schemeClr val="tx1"/>
                </a:solidFill>
              </a:rPr>
              <a:t>Smart IR</a:t>
            </a:r>
            <a:r>
              <a:rPr lang="zh-CN" altLang="en-US" dirty="0">
                <a:solidFill>
                  <a:schemeClr val="tx1"/>
                </a:solidFill>
              </a:rPr>
              <a:t>技术，采用智能图像处理技术，通过检测图像多区块亮度来智能调整亮度曲线，从而防止某区块图像过曝以及某区块图像曝光不足等现象，主要是解决红外摄像机近处过曝的问题，能使图像亮度均匀分布，画面还原更加真实、细腻。</a:t>
            </a: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2145866"/>
            <a:ext cx="3539505" cy="1998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2145866"/>
            <a:ext cx="3572279" cy="1998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924169" y="4309238"/>
            <a:ext cx="1058303" cy="276999"/>
          </a:xfrm>
          <a:prstGeom prst="rect">
            <a:avLst/>
          </a:prstGeom>
        </p:spPr>
        <p:txBody>
          <a:bodyPr wrap="none">
            <a:spAutoFit/>
          </a:bodyPr>
          <a:lstStyle/>
          <a:p>
            <a:r>
              <a:rPr lang="en-US" altLang="zh-CN" sz="1200" dirty="0">
                <a:latin typeface="+mn-ea"/>
              </a:rPr>
              <a:t>Smart IR  </a:t>
            </a:r>
            <a:r>
              <a:rPr lang="zh-CN" altLang="en-US" sz="1200" dirty="0">
                <a:latin typeface="+mn-ea"/>
              </a:rPr>
              <a:t>关</a:t>
            </a:r>
          </a:p>
        </p:txBody>
      </p:sp>
      <p:sp>
        <p:nvSpPr>
          <p:cNvPr id="7" name="矩形 6"/>
          <p:cNvSpPr/>
          <p:nvPr/>
        </p:nvSpPr>
        <p:spPr>
          <a:xfrm>
            <a:off x="6117020" y="4316413"/>
            <a:ext cx="1058303" cy="276999"/>
          </a:xfrm>
          <a:prstGeom prst="rect">
            <a:avLst/>
          </a:prstGeom>
        </p:spPr>
        <p:txBody>
          <a:bodyPr wrap="none">
            <a:spAutoFit/>
          </a:bodyPr>
          <a:lstStyle/>
          <a:p>
            <a:r>
              <a:rPr lang="en-US" altLang="zh-CN" sz="1200" dirty="0">
                <a:latin typeface="+mn-ea"/>
              </a:rPr>
              <a:t>Smart IR  </a:t>
            </a:r>
            <a:r>
              <a:rPr lang="zh-CN" altLang="en-US" sz="1200" dirty="0">
                <a:latin typeface="+mn-ea"/>
              </a:rPr>
              <a:t>开</a:t>
            </a:r>
          </a:p>
        </p:txBody>
      </p:sp>
    </p:spTree>
    <p:extLst>
      <p:ext uri="{BB962C8B-B14F-4D97-AF65-F5344CB8AC3E}">
        <p14:creationId xmlns:p14="http://schemas.microsoft.com/office/powerpoint/2010/main" val="2105534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953746" y="704631"/>
            <a:ext cx="4140518" cy="830104"/>
          </a:xfrm>
          <a:prstGeom prst="rect">
            <a:avLst/>
          </a:prstGeom>
          <a:gradFill rotWithShape="1">
            <a:gsLst>
              <a:gs pos="0">
                <a:srgbClr val="33CCFF">
                  <a:alpha val="50000"/>
                </a:srgbClr>
              </a:gs>
              <a:gs pos="100000">
                <a:srgbClr val="33CCFF">
                  <a:gamma/>
                  <a:shade val="46275"/>
                  <a:invGamma/>
                  <a:alpha val="0"/>
                </a:srgbClr>
              </a:gs>
            </a:gsLst>
            <a:lin ang="0" scaled="1"/>
          </a:gradFill>
          <a:ln w="9525" algn="ctr">
            <a:noFill/>
            <a:miter lim="800000"/>
            <a:headEnd/>
            <a:tailEnd/>
          </a:ln>
          <a:effectLst/>
        </p:spPr>
        <p:txBody>
          <a:bodyPr wrap="none" anchor="ctr"/>
          <a:lstStyle/>
          <a:p>
            <a:pPr algn="ctr"/>
            <a:endParaRPr lang="zh-CN" altLang="zh-CN" sz="1620">
              <a:solidFill>
                <a:prstClr val="black"/>
              </a:solidFill>
              <a:effectLst>
                <a:outerShdw blurRad="50800" dist="38100" dir="2700000" algn="tl" rotWithShape="0">
                  <a:prstClr val="black">
                    <a:alpha val="40000"/>
                  </a:prstClr>
                </a:outerShdw>
              </a:effectLst>
              <a:latin typeface="微软雅黑"/>
            </a:endParaRPr>
          </a:p>
        </p:txBody>
      </p:sp>
      <p:sp>
        <p:nvSpPr>
          <p:cNvPr id="3" name="Rectangle 3"/>
          <p:cNvSpPr>
            <a:spLocks noChangeArrowheads="1"/>
          </p:cNvSpPr>
          <p:nvPr/>
        </p:nvSpPr>
        <p:spPr bwMode="auto">
          <a:xfrm>
            <a:off x="4158057" y="1534735"/>
            <a:ext cx="4140518" cy="850106"/>
          </a:xfrm>
          <a:prstGeom prst="rect">
            <a:avLst/>
          </a:prstGeom>
          <a:gradFill rotWithShape="1">
            <a:gsLst>
              <a:gs pos="0">
                <a:srgbClr val="33CCFF">
                  <a:alpha val="70000"/>
                </a:srgbClr>
              </a:gs>
              <a:gs pos="100000">
                <a:srgbClr val="33CCFF">
                  <a:gamma/>
                  <a:shade val="46275"/>
                  <a:invGamma/>
                  <a:alpha val="0"/>
                </a:srgbClr>
              </a:gs>
            </a:gsLst>
            <a:lin ang="0" scaled="1"/>
          </a:gradFill>
          <a:ln w="9525" algn="ctr">
            <a:noFill/>
            <a:miter lim="800000"/>
            <a:headEnd/>
            <a:tailEnd/>
          </a:ln>
          <a:effectLst/>
        </p:spPr>
        <p:txBody>
          <a:bodyPr wrap="none" anchor="ctr"/>
          <a:lstStyle/>
          <a:p>
            <a:pPr algn="ctr"/>
            <a:endParaRPr lang="zh-CN" altLang="zh-CN" sz="1620">
              <a:solidFill>
                <a:prstClr val="black"/>
              </a:solidFill>
            </a:endParaRPr>
          </a:p>
        </p:txBody>
      </p:sp>
      <p:sp>
        <p:nvSpPr>
          <p:cNvPr id="4" name="Rectangle 4"/>
          <p:cNvSpPr>
            <a:spLocks noChangeArrowheads="1"/>
          </p:cNvSpPr>
          <p:nvPr/>
        </p:nvSpPr>
        <p:spPr bwMode="auto">
          <a:xfrm>
            <a:off x="4859574" y="2379126"/>
            <a:ext cx="3531668" cy="825818"/>
          </a:xfrm>
          <a:prstGeom prst="rect">
            <a:avLst/>
          </a:prstGeom>
          <a:gradFill rotWithShape="1">
            <a:gsLst>
              <a:gs pos="0">
                <a:srgbClr val="00ABE8">
                  <a:alpha val="89999"/>
                </a:srgbClr>
              </a:gs>
              <a:gs pos="100000">
                <a:srgbClr val="00ABE8">
                  <a:gamma/>
                  <a:shade val="46275"/>
                  <a:invGamma/>
                  <a:alpha val="0"/>
                </a:srgbClr>
              </a:gs>
            </a:gsLst>
            <a:lin ang="0" scaled="1"/>
          </a:gradFill>
          <a:ln w="9525" algn="ctr">
            <a:noFill/>
            <a:miter lim="800000"/>
            <a:headEnd/>
            <a:tailEnd/>
          </a:ln>
          <a:effectLst/>
        </p:spPr>
        <p:txBody>
          <a:bodyPr wrap="none" anchor="ctr"/>
          <a:lstStyle/>
          <a:p>
            <a:pPr algn="ctr"/>
            <a:endParaRPr lang="zh-CN" altLang="zh-CN" sz="1200">
              <a:solidFill>
                <a:prstClr val="black"/>
              </a:solidFill>
              <a:effectLst>
                <a:outerShdw blurRad="50800" dist="38100" dir="2700000" algn="tl" rotWithShape="0">
                  <a:prstClr val="black">
                    <a:alpha val="40000"/>
                  </a:prstClr>
                </a:outerShdw>
              </a:effectLst>
              <a:latin typeface="微软雅黑"/>
            </a:endParaRPr>
          </a:p>
        </p:txBody>
      </p:sp>
      <p:sp>
        <p:nvSpPr>
          <p:cNvPr id="5" name="Rectangle 5"/>
          <p:cNvSpPr>
            <a:spLocks noChangeArrowheads="1"/>
          </p:cNvSpPr>
          <p:nvPr/>
        </p:nvSpPr>
        <p:spPr bwMode="auto">
          <a:xfrm>
            <a:off x="5693963" y="3204944"/>
            <a:ext cx="3150929" cy="1371600"/>
          </a:xfrm>
          <a:prstGeom prst="rect">
            <a:avLst/>
          </a:prstGeom>
          <a:gradFill rotWithShape="1">
            <a:gsLst>
              <a:gs pos="0">
                <a:srgbClr val="00A4DE"/>
              </a:gs>
              <a:gs pos="100000">
                <a:srgbClr val="00A4DE">
                  <a:gamma/>
                  <a:shade val="46275"/>
                  <a:invGamma/>
                  <a:alpha val="0"/>
                </a:srgbClr>
              </a:gs>
            </a:gsLst>
            <a:lin ang="0" scaled="1"/>
          </a:gradFill>
          <a:ln w="9525" algn="ctr">
            <a:noFill/>
            <a:miter lim="800000"/>
            <a:headEnd/>
            <a:tailEnd/>
          </a:ln>
          <a:effectLst/>
        </p:spPr>
        <p:txBody>
          <a:bodyPr wrap="none" anchor="ctr"/>
          <a:lstStyle/>
          <a:p>
            <a:pPr algn="ctr"/>
            <a:endParaRPr lang="zh-CN" altLang="zh-CN" sz="1200">
              <a:solidFill>
                <a:prstClr val="black"/>
              </a:solidFill>
              <a:effectLst>
                <a:outerShdw blurRad="50800" dist="38100" dir="2700000" algn="tl" rotWithShape="0">
                  <a:prstClr val="black">
                    <a:alpha val="40000"/>
                  </a:prstClr>
                </a:outerShdw>
              </a:effectLst>
              <a:latin typeface="微软雅黑"/>
            </a:endParaRPr>
          </a:p>
        </p:txBody>
      </p:sp>
      <p:sp>
        <p:nvSpPr>
          <p:cNvPr id="6" name="Line 6"/>
          <p:cNvSpPr>
            <a:spLocks noChangeShapeType="1"/>
          </p:cNvSpPr>
          <p:nvPr/>
        </p:nvSpPr>
        <p:spPr bwMode="auto">
          <a:xfrm flipV="1">
            <a:off x="2104943" y="4580831"/>
            <a:ext cx="6739949" cy="7143"/>
          </a:xfrm>
          <a:prstGeom prst="line">
            <a:avLst/>
          </a:prstGeom>
          <a:noFill/>
          <a:ln w="12700">
            <a:solidFill>
              <a:srgbClr val="000000"/>
            </a:solidFill>
            <a:prstDash val="sysDot"/>
            <a:round/>
            <a:headEnd/>
            <a:tailEnd/>
          </a:ln>
          <a:effectLst/>
        </p:spPr>
        <p:txBody>
          <a:bodyPr wrap="none" anchor="ct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7" name="Line 7"/>
          <p:cNvSpPr>
            <a:spLocks noChangeShapeType="1"/>
          </p:cNvSpPr>
          <p:nvPr/>
        </p:nvSpPr>
        <p:spPr bwMode="auto">
          <a:xfrm>
            <a:off x="2838071" y="3216374"/>
            <a:ext cx="5803404" cy="0"/>
          </a:xfrm>
          <a:prstGeom prst="line">
            <a:avLst/>
          </a:prstGeom>
          <a:noFill/>
          <a:ln w="12700">
            <a:solidFill>
              <a:srgbClr val="B28C2C"/>
            </a:solidFill>
            <a:prstDash val="sysDot"/>
            <a:round/>
            <a:headEnd/>
            <a:tailEnd/>
          </a:ln>
          <a:effectLst/>
        </p:spPr>
        <p:txBody>
          <a:bodyPr wrap="none" anchor="ct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8" name="Line 8"/>
          <p:cNvSpPr>
            <a:spLocks noChangeShapeType="1"/>
          </p:cNvSpPr>
          <p:nvPr/>
        </p:nvSpPr>
        <p:spPr bwMode="auto">
          <a:xfrm>
            <a:off x="3226914" y="2384841"/>
            <a:ext cx="4884494" cy="0"/>
          </a:xfrm>
          <a:prstGeom prst="line">
            <a:avLst/>
          </a:prstGeom>
          <a:noFill/>
          <a:ln w="12700">
            <a:solidFill>
              <a:srgbClr val="B28C2C"/>
            </a:solidFill>
            <a:prstDash val="sysDot"/>
            <a:round/>
            <a:headEnd/>
            <a:tailEnd/>
          </a:ln>
          <a:effectLst/>
        </p:spPr>
        <p:txBody>
          <a:bodyPr wrap="none" anchor="ct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9" name="Line 9"/>
          <p:cNvSpPr>
            <a:spLocks noChangeShapeType="1"/>
          </p:cNvSpPr>
          <p:nvPr/>
        </p:nvSpPr>
        <p:spPr bwMode="auto">
          <a:xfrm>
            <a:off x="3553696" y="1534736"/>
            <a:ext cx="4043363" cy="1428"/>
          </a:xfrm>
          <a:prstGeom prst="line">
            <a:avLst/>
          </a:prstGeom>
          <a:noFill/>
          <a:ln w="12700">
            <a:solidFill>
              <a:srgbClr val="B28C2C"/>
            </a:solidFill>
            <a:prstDash val="sysDot"/>
            <a:round/>
            <a:headEnd/>
            <a:tailEnd/>
          </a:ln>
          <a:effectLst/>
        </p:spPr>
        <p:txBody>
          <a:bodyPr wrap="none" anchor="ct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0" name="Freeform 10"/>
          <p:cNvSpPr>
            <a:spLocks/>
          </p:cNvSpPr>
          <p:nvPr/>
        </p:nvSpPr>
        <p:spPr bwMode="gray">
          <a:xfrm>
            <a:off x="2533568" y="3204944"/>
            <a:ext cx="3318987" cy="494348"/>
          </a:xfrm>
          <a:custGeom>
            <a:avLst/>
            <a:gdLst/>
            <a:ahLst/>
            <a:cxnLst>
              <a:cxn ang="0">
                <a:pos x="0" y="298"/>
              </a:cxn>
              <a:cxn ang="0">
                <a:pos x="1979" y="302"/>
              </a:cxn>
              <a:cxn ang="0">
                <a:pos x="2207" y="0"/>
              </a:cxn>
              <a:cxn ang="0">
                <a:pos x="690" y="28"/>
              </a:cxn>
              <a:cxn ang="0">
                <a:pos x="0" y="298"/>
              </a:cxn>
            </a:cxnLst>
            <a:rect l="0" t="0" r="r" b="b"/>
            <a:pathLst>
              <a:path w="2208" h="303">
                <a:moveTo>
                  <a:pt x="0" y="298"/>
                </a:moveTo>
                <a:lnTo>
                  <a:pt x="1979" y="302"/>
                </a:lnTo>
                <a:lnTo>
                  <a:pt x="2207" y="0"/>
                </a:lnTo>
                <a:lnTo>
                  <a:pt x="690" y="28"/>
                </a:lnTo>
                <a:lnTo>
                  <a:pt x="0" y="298"/>
                </a:lnTo>
              </a:path>
            </a:pathLst>
          </a:custGeom>
          <a:gradFill rotWithShape="1">
            <a:gsLst>
              <a:gs pos="0">
                <a:srgbClr val="009999"/>
              </a:gs>
              <a:gs pos="50000">
                <a:srgbClr val="009999">
                  <a:gamma/>
                  <a:shade val="46275"/>
                  <a:invGamma/>
                </a:srgbClr>
              </a:gs>
              <a:gs pos="100000">
                <a:srgbClr val="009999"/>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1" name="Freeform 11"/>
          <p:cNvSpPr>
            <a:spLocks/>
          </p:cNvSpPr>
          <p:nvPr/>
        </p:nvSpPr>
        <p:spPr bwMode="gray">
          <a:xfrm>
            <a:off x="4998162" y="2370554"/>
            <a:ext cx="777240" cy="1197293"/>
          </a:xfrm>
          <a:custGeom>
            <a:avLst/>
            <a:gdLst/>
            <a:ahLst/>
            <a:cxnLst>
              <a:cxn ang="0">
                <a:pos x="0" y="201"/>
              </a:cxn>
              <a:cxn ang="0">
                <a:pos x="294" y="731"/>
              </a:cxn>
              <a:cxn ang="0">
                <a:pos x="515" y="444"/>
              </a:cxn>
              <a:cxn ang="0">
                <a:pos x="156" y="0"/>
              </a:cxn>
              <a:cxn ang="0">
                <a:pos x="0" y="201"/>
              </a:cxn>
            </a:cxnLst>
            <a:rect l="0" t="0" r="r" b="b"/>
            <a:pathLst>
              <a:path w="516" h="732">
                <a:moveTo>
                  <a:pt x="0" y="201"/>
                </a:moveTo>
                <a:lnTo>
                  <a:pt x="294" y="731"/>
                </a:lnTo>
                <a:lnTo>
                  <a:pt x="515" y="444"/>
                </a:lnTo>
                <a:lnTo>
                  <a:pt x="156" y="0"/>
                </a:lnTo>
                <a:lnTo>
                  <a:pt x="0" y="201"/>
                </a:lnTo>
              </a:path>
            </a:pathLst>
          </a:custGeom>
          <a:solidFill>
            <a:srgbClr val="33CCCC"/>
          </a:solidFill>
          <a:ln w="12700" cap="rnd" cmpd="sng">
            <a:noFill/>
            <a:prstDash val="solid"/>
            <a:round/>
            <a:headEnd type="none" w="med" len="med"/>
            <a:tailEnd type="none" w="med" len="med"/>
          </a:ln>
          <a:effectLst/>
        </p:spPr>
        <p:txBody>
          <a:bodyPr/>
          <a:lstStyle/>
          <a:p>
            <a:endParaRPr lang="zh-CN" altLang="en-US" sz="1200">
              <a:solidFill>
                <a:prstClr val="black"/>
              </a:solidFill>
              <a:effectLst>
                <a:outerShdw blurRad="50800" dist="38100" dir="2700000" algn="tl" rotWithShape="0">
                  <a:prstClr val="black">
                    <a:alpha val="40000"/>
                  </a:prstClr>
                </a:outerShdw>
              </a:effectLst>
              <a:latin typeface="微软雅黑"/>
            </a:endParaRPr>
          </a:p>
        </p:txBody>
      </p:sp>
      <p:sp>
        <p:nvSpPr>
          <p:cNvPr id="12" name="Freeform 12"/>
          <p:cNvSpPr>
            <a:spLocks/>
          </p:cNvSpPr>
          <p:nvPr/>
        </p:nvSpPr>
        <p:spPr bwMode="gray">
          <a:xfrm>
            <a:off x="3007913" y="2379126"/>
            <a:ext cx="2224564" cy="322898"/>
          </a:xfrm>
          <a:custGeom>
            <a:avLst/>
            <a:gdLst/>
            <a:ahLst/>
            <a:cxnLst>
              <a:cxn ang="0">
                <a:pos x="0" y="196"/>
              </a:cxn>
              <a:cxn ang="0">
                <a:pos x="1329" y="196"/>
              </a:cxn>
              <a:cxn ang="0">
                <a:pos x="1480" y="0"/>
              </a:cxn>
              <a:cxn ang="0">
                <a:pos x="367" y="3"/>
              </a:cxn>
              <a:cxn ang="0">
                <a:pos x="0" y="196"/>
              </a:cxn>
            </a:cxnLst>
            <a:rect l="0" t="0" r="r" b="b"/>
            <a:pathLst>
              <a:path w="1481" h="197">
                <a:moveTo>
                  <a:pt x="0" y="196"/>
                </a:moveTo>
                <a:lnTo>
                  <a:pt x="1329" y="196"/>
                </a:lnTo>
                <a:lnTo>
                  <a:pt x="1480" y="0"/>
                </a:lnTo>
                <a:lnTo>
                  <a:pt x="367" y="3"/>
                </a:lnTo>
                <a:lnTo>
                  <a:pt x="0" y="196"/>
                </a:lnTo>
              </a:path>
            </a:pathLst>
          </a:custGeom>
          <a:gradFill rotWithShape="1">
            <a:gsLst>
              <a:gs pos="0">
                <a:srgbClr val="009999"/>
              </a:gs>
              <a:gs pos="50000">
                <a:srgbClr val="009999">
                  <a:gamma/>
                  <a:shade val="46275"/>
                  <a:invGamma/>
                </a:srgbClr>
              </a:gs>
              <a:gs pos="100000">
                <a:srgbClr val="009999"/>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3" name="Freeform 13"/>
          <p:cNvSpPr>
            <a:spLocks/>
          </p:cNvSpPr>
          <p:nvPr/>
        </p:nvSpPr>
        <p:spPr bwMode="gray">
          <a:xfrm>
            <a:off x="2593575" y="2693451"/>
            <a:ext cx="2863215" cy="867252"/>
          </a:xfrm>
          <a:custGeom>
            <a:avLst/>
            <a:gdLst/>
            <a:ahLst/>
            <a:cxnLst>
              <a:cxn ang="0">
                <a:pos x="0" y="529"/>
              </a:cxn>
              <a:cxn ang="0">
                <a:pos x="1905" y="529"/>
              </a:cxn>
              <a:cxn ang="0">
                <a:pos x="1606" y="0"/>
              </a:cxn>
              <a:cxn ang="0">
                <a:pos x="282" y="0"/>
              </a:cxn>
              <a:cxn ang="0">
                <a:pos x="0" y="529"/>
              </a:cxn>
            </a:cxnLst>
            <a:rect l="0" t="0" r="r" b="b"/>
            <a:pathLst>
              <a:path w="1906" h="530">
                <a:moveTo>
                  <a:pt x="0" y="529"/>
                </a:moveTo>
                <a:lnTo>
                  <a:pt x="1905" y="529"/>
                </a:lnTo>
                <a:lnTo>
                  <a:pt x="1606" y="0"/>
                </a:lnTo>
                <a:lnTo>
                  <a:pt x="282" y="0"/>
                </a:lnTo>
                <a:lnTo>
                  <a:pt x="0" y="529"/>
                </a:lnTo>
              </a:path>
            </a:pathLst>
          </a:custGeom>
          <a:gradFill rotWithShape="1">
            <a:gsLst>
              <a:gs pos="0">
                <a:srgbClr val="33CCCC"/>
              </a:gs>
              <a:gs pos="100000">
                <a:srgbClr val="33CCCC">
                  <a:gamma/>
                  <a:shade val="46275"/>
                  <a:invGamma/>
                </a:srgbClr>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4" name="Freeform 14"/>
          <p:cNvSpPr>
            <a:spLocks/>
          </p:cNvSpPr>
          <p:nvPr/>
        </p:nvSpPr>
        <p:spPr bwMode="gray">
          <a:xfrm>
            <a:off x="3503690" y="1541879"/>
            <a:ext cx="1098708" cy="168593"/>
          </a:xfrm>
          <a:custGeom>
            <a:avLst/>
            <a:gdLst/>
            <a:ahLst/>
            <a:cxnLst>
              <a:cxn ang="0">
                <a:pos x="0" y="100"/>
              </a:cxn>
              <a:cxn ang="0">
                <a:pos x="652" y="103"/>
              </a:cxn>
              <a:cxn ang="0">
                <a:pos x="733" y="0"/>
              </a:cxn>
              <a:cxn ang="0">
                <a:pos x="180" y="0"/>
              </a:cxn>
              <a:cxn ang="0">
                <a:pos x="0" y="100"/>
              </a:cxn>
            </a:cxnLst>
            <a:rect l="0" t="0" r="r" b="b"/>
            <a:pathLst>
              <a:path w="734" h="104">
                <a:moveTo>
                  <a:pt x="0" y="100"/>
                </a:moveTo>
                <a:lnTo>
                  <a:pt x="652" y="103"/>
                </a:lnTo>
                <a:lnTo>
                  <a:pt x="733" y="0"/>
                </a:lnTo>
                <a:lnTo>
                  <a:pt x="180" y="0"/>
                </a:lnTo>
                <a:lnTo>
                  <a:pt x="0" y="100"/>
                </a:lnTo>
              </a:path>
            </a:pathLst>
          </a:custGeom>
          <a:gradFill rotWithShape="1">
            <a:gsLst>
              <a:gs pos="0">
                <a:srgbClr val="009999"/>
              </a:gs>
              <a:gs pos="50000">
                <a:srgbClr val="009999">
                  <a:gamma/>
                  <a:shade val="46275"/>
                  <a:invGamma/>
                </a:srgbClr>
              </a:gs>
              <a:gs pos="100000">
                <a:srgbClr val="009999"/>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latin typeface="微软雅黑"/>
            </a:endParaRPr>
          </a:p>
        </p:txBody>
      </p:sp>
      <p:sp>
        <p:nvSpPr>
          <p:cNvPr id="15" name="Freeform 15"/>
          <p:cNvSpPr>
            <a:spLocks/>
          </p:cNvSpPr>
          <p:nvPr/>
        </p:nvSpPr>
        <p:spPr bwMode="gray">
          <a:xfrm>
            <a:off x="3066492" y="1706186"/>
            <a:ext cx="1861661" cy="881538"/>
          </a:xfrm>
          <a:custGeom>
            <a:avLst/>
            <a:gdLst/>
            <a:ahLst/>
            <a:cxnLst>
              <a:cxn ang="0">
                <a:pos x="0" y="537"/>
              </a:cxn>
              <a:cxn ang="0">
                <a:pos x="1238" y="537"/>
              </a:cxn>
              <a:cxn ang="0">
                <a:pos x="950" y="0"/>
              </a:cxn>
              <a:cxn ang="0">
                <a:pos x="288" y="0"/>
              </a:cxn>
              <a:cxn ang="0">
                <a:pos x="0" y="537"/>
              </a:cxn>
            </a:cxnLst>
            <a:rect l="0" t="0" r="r" b="b"/>
            <a:pathLst>
              <a:path w="1239" h="538">
                <a:moveTo>
                  <a:pt x="0" y="537"/>
                </a:moveTo>
                <a:lnTo>
                  <a:pt x="1238" y="537"/>
                </a:lnTo>
                <a:lnTo>
                  <a:pt x="950" y="0"/>
                </a:lnTo>
                <a:lnTo>
                  <a:pt x="288" y="0"/>
                </a:lnTo>
                <a:lnTo>
                  <a:pt x="0" y="537"/>
                </a:lnTo>
              </a:path>
            </a:pathLst>
          </a:custGeom>
          <a:gradFill rotWithShape="1">
            <a:gsLst>
              <a:gs pos="0">
                <a:srgbClr val="33CCCC"/>
              </a:gs>
              <a:gs pos="100000">
                <a:srgbClr val="33CCCC">
                  <a:gamma/>
                  <a:shade val="46275"/>
                  <a:invGamma/>
                </a:srgbClr>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6" name="Freeform 16"/>
          <p:cNvSpPr>
            <a:spLocks/>
          </p:cNvSpPr>
          <p:nvPr/>
        </p:nvSpPr>
        <p:spPr bwMode="gray">
          <a:xfrm>
            <a:off x="3553696" y="704631"/>
            <a:ext cx="884397" cy="880110"/>
          </a:xfrm>
          <a:custGeom>
            <a:avLst/>
            <a:gdLst/>
            <a:ahLst/>
            <a:cxnLst>
              <a:cxn ang="0">
                <a:pos x="0" y="533"/>
              </a:cxn>
              <a:cxn ang="0">
                <a:pos x="586" y="536"/>
              </a:cxn>
              <a:cxn ang="0">
                <a:pos x="283" y="0"/>
              </a:cxn>
              <a:cxn ang="0">
                <a:pos x="0" y="533"/>
              </a:cxn>
            </a:cxnLst>
            <a:rect l="0" t="0" r="r" b="b"/>
            <a:pathLst>
              <a:path w="587" h="537">
                <a:moveTo>
                  <a:pt x="0" y="533"/>
                </a:moveTo>
                <a:lnTo>
                  <a:pt x="586" y="536"/>
                </a:lnTo>
                <a:lnTo>
                  <a:pt x="283" y="0"/>
                </a:lnTo>
                <a:lnTo>
                  <a:pt x="0" y="533"/>
                </a:lnTo>
              </a:path>
            </a:pathLst>
          </a:custGeom>
          <a:gradFill rotWithShape="1">
            <a:gsLst>
              <a:gs pos="0">
                <a:srgbClr val="33CCCC"/>
              </a:gs>
              <a:gs pos="100000">
                <a:srgbClr val="33CCCC">
                  <a:gamma/>
                  <a:shade val="46275"/>
                  <a:invGamma/>
                </a:srgbClr>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latin typeface="微软雅黑"/>
            </a:endParaRPr>
          </a:p>
        </p:txBody>
      </p:sp>
      <p:sp>
        <p:nvSpPr>
          <p:cNvPr id="17" name="Freeform 17"/>
          <p:cNvSpPr>
            <a:spLocks/>
          </p:cNvSpPr>
          <p:nvPr/>
        </p:nvSpPr>
        <p:spPr bwMode="gray">
          <a:xfrm>
            <a:off x="4485241" y="1534735"/>
            <a:ext cx="660083" cy="1045845"/>
          </a:xfrm>
          <a:custGeom>
            <a:avLst/>
            <a:gdLst/>
            <a:ahLst/>
            <a:cxnLst>
              <a:cxn ang="0">
                <a:pos x="289" y="637"/>
              </a:cxn>
              <a:cxn ang="0">
                <a:pos x="438" y="441"/>
              </a:cxn>
              <a:cxn ang="0">
                <a:pos x="79" y="0"/>
              </a:cxn>
              <a:cxn ang="0">
                <a:pos x="0" y="96"/>
              </a:cxn>
              <a:cxn ang="0">
                <a:pos x="289" y="637"/>
              </a:cxn>
            </a:cxnLst>
            <a:rect l="0" t="0" r="r" b="b"/>
            <a:pathLst>
              <a:path w="439" h="638">
                <a:moveTo>
                  <a:pt x="289" y="637"/>
                </a:moveTo>
                <a:lnTo>
                  <a:pt x="438" y="441"/>
                </a:lnTo>
                <a:lnTo>
                  <a:pt x="79" y="0"/>
                </a:lnTo>
                <a:lnTo>
                  <a:pt x="0" y="96"/>
                </a:lnTo>
                <a:lnTo>
                  <a:pt x="289" y="637"/>
                </a:lnTo>
              </a:path>
            </a:pathLst>
          </a:custGeom>
          <a:solidFill>
            <a:srgbClr val="33CCCC"/>
          </a:soli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8" name="Freeform 18"/>
          <p:cNvSpPr>
            <a:spLocks/>
          </p:cNvSpPr>
          <p:nvPr/>
        </p:nvSpPr>
        <p:spPr bwMode="gray">
          <a:xfrm>
            <a:off x="2104943" y="3695006"/>
            <a:ext cx="3841909" cy="881538"/>
          </a:xfrm>
          <a:custGeom>
            <a:avLst/>
            <a:gdLst/>
            <a:ahLst/>
            <a:cxnLst>
              <a:cxn ang="0">
                <a:pos x="0" y="537"/>
              </a:cxn>
              <a:cxn ang="0">
                <a:pos x="2556" y="536"/>
              </a:cxn>
              <a:cxn ang="0">
                <a:pos x="2262" y="1"/>
              </a:cxn>
              <a:cxn ang="0">
                <a:pos x="288" y="0"/>
              </a:cxn>
              <a:cxn ang="0">
                <a:pos x="0" y="537"/>
              </a:cxn>
            </a:cxnLst>
            <a:rect l="0" t="0" r="r" b="b"/>
            <a:pathLst>
              <a:path w="2557" h="538">
                <a:moveTo>
                  <a:pt x="0" y="537"/>
                </a:moveTo>
                <a:lnTo>
                  <a:pt x="2556" y="536"/>
                </a:lnTo>
                <a:lnTo>
                  <a:pt x="2262" y="1"/>
                </a:lnTo>
                <a:lnTo>
                  <a:pt x="288" y="0"/>
                </a:lnTo>
                <a:lnTo>
                  <a:pt x="0" y="537"/>
                </a:lnTo>
              </a:path>
            </a:pathLst>
          </a:custGeom>
          <a:gradFill rotWithShape="1">
            <a:gsLst>
              <a:gs pos="0">
                <a:srgbClr val="33CCCC"/>
              </a:gs>
              <a:gs pos="100000">
                <a:srgbClr val="33CCCC">
                  <a:gamma/>
                  <a:shade val="46275"/>
                  <a:invGamma/>
                </a:srgbClr>
              </a:gs>
            </a:gsLst>
            <a:lin ang="2700000" scaled="1"/>
          </a:gradFill>
          <a:ln w="12700" cap="rnd" cmpd="sng">
            <a:noFill/>
            <a:prstDash val="solid"/>
            <a:round/>
            <a:headEnd type="none" w="med" len="med"/>
            <a:tailEnd type="none" w="med" len="med"/>
          </a:ln>
          <a:effectLst/>
        </p:spPr>
        <p:txBody>
          <a:bodyPr/>
          <a:lstStyle/>
          <a:p>
            <a:endParaRPr lang="zh-CN" altLang="en-US" sz="1620">
              <a:solidFill>
                <a:prstClr val="black"/>
              </a:solidFill>
              <a:effectLst>
                <a:outerShdw blurRad="50800" dist="38100" dir="2700000" algn="tl" rotWithShape="0">
                  <a:prstClr val="black">
                    <a:alpha val="40000"/>
                  </a:prstClr>
                </a:outerShdw>
              </a:effectLst>
              <a:latin typeface="微软雅黑"/>
            </a:endParaRPr>
          </a:p>
        </p:txBody>
      </p:sp>
      <p:sp>
        <p:nvSpPr>
          <p:cNvPr id="19" name="Freeform 19"/>
          <p:cNvSpPr>
            <a:spLocks/>
          </p:cNvSpPr>
          <p:nvPr/>
        </p:nvSpPr>
        <p:spPr bwMode="gray">
          <a:xfrm>
            <a:off x="5495367" y="3213516"/>
            <a:ext cx="918686" cy="1367314"/>
          </a:xfrm>
          <a:custGeom>
            <a:avLst/>
            <a:gdLst/>
            <a:ahLst/>
            <a:cxnLst>
              <a:cxn ang="0">
                <a:pos x="302" y="835"/>
              </a:cxn>
              <a:cxn ang="0">
                <a:pos x="611" y="476"/>
              </a:cxn>
              <a:cxn ang="0">
                <a:pos x="226" y="0"/>
              </a:cxn>
              <a:cxn ang="0">
                <a:pos x="0" y="302"/>
              </a:cxn>
              <a:cxn ang="0">
                <a:pos x="302" y="835"/>
              </a:cxn>
            </a:cxnLst>
            <a:rect l="0" t="0" r="r" b="b"/>
            <a:pathLst>
              <a:path w="612" h="836">
                <a:moveTo>
                  <a:pt x="302" y="835"/>
                </a:moveTo>
                <a:lnTo>
                  <a:pt x="611" y="476"/>
                </a:lnTo>
                <a:lnTo>
                  <a:pt x="226" y="0"/>
                </a:lnTo>
                <a:lnTo>
                  <a:pt x="0" y="302"/>
                </a:lnTo>
                <a:lnTo>
                  <a:pt x="302" y="835"/>
                </a:lnTo>
              </a:path>
            </a:pathLst>
          </a:custGeom>
          <a:solidFill>
            <a:srgbClr val="33CCCC"/>
          </a:solidFill>
          <a:ln w="12700" cap="rnd" cmpd="sng">
            <a:noFill/>
            <a:prstDash val="solid"/>
            <a:round/>
            <a:headEnd type="none" w="med" len="med"/>
            <a:tailEnd type="none" w="med" len="med"/>
          </a:ln>
          <a:effectLst/>
        </p:spPr>
        <p:txBody>
          <a:bodyPr/>
          <a:lstStyle/>
          <a:p>
            <a:endParaRPr lang="zh-CN" altLang="en-US" sz="1200">
              <a:solidFill>
                <a:prstClr val="black"/>
              </a:solidFill>
              <a:effectLst>
                <a:outerShdw blurRad="50800" dist="38100" dir="2700000" algn="tl" rotWithShape="0">
                  <a:prstClr val="black">
                    <a:alpha val="40000"/>
                  </a:prstClr>
                </a:outerShdw>
              </a:effectLst>
              <a:latin typeface="微软雅黑"/>
            </a:endParaRPr>
          </a:p>
        </p:txBody>
      </p:sp>
      <p:sp>
        <p:nvSpPr>
          <p:cNvPr id="20" name="Freeform 20"/>
          <p:cNvSpPr>
            <a:spLocks/>
          </p:cNvSpPr>
          <p:nvPr/>
        </p:nvSpPr>
        <p:spPr bwMode="gray">
          <a:xfrm>
            <a:off x="3975178" y="704631"/>
            <a:ext cx="544353" cy="875824"/>
          </a:xfrm>
          <a:custGeom>
            <a:avLst/>
            <a:gdLst/>
            <a:ahLst/>
            <a:cxnLst>
              <a:cxn ang="0">
                <a:pos x="296" y="534"/>
              </a:cxn>
              <a:cxn ang="0">
                <a:pos x="363" y="445"/>
              </a:cxn>
              <a:cxn ang="0">
                <a:pos x="0" y="0"/>
              </a:cxn>
              <a:cxn ang="0">
                <a:pos x="296" y="534"/>
              </a:cxn>
            </a:cxnLst>
            <a:rect l="0" t="0" r="r" b="b"/>
            <a:pathLst>
              <a:path w="364" h="535">
                <a:moveTo>
                  <a:pt x="296" y="534"/>
                </a:moveTo>
                <a:lnTo>
                  <a:pt x="363" y="445"/>
                </a:lnTo>
                <a:lnTo>
                  <a:pt x="0" y="0"/>
                </a:lnTo>
                <a:lnTo>
                  <a:pt x="296" y="534"/>
                </a:lnTo>
              </a:path>
            </a:pathLst>
          </a:custGeom>
          <a:solidFill>
            <a:srgbClr val="33CCCC"/>
          </a:solidFill>
          <a:ln w="12700" cap="rnd" cmpd="sng">
            <a:noFill/>
            <a:prstDash val="solid"/>
            <a:round/>
            <a:headEnd type="none" w="med" len="med"/>
            <a:tailEnd type="none" w="med" len="med"/>
          </a:ln>
          <a:effectLst/>
        </p:spPr>
        <p:txBody>
          <a:bodyPr/>
          <a:lstStyle/>
          <a:p>
            <a:endParaRPr lang="zh-CN" altLang="en-US" sz="1620">
              <a:solidFill>
                <a:prstClr val="black"/>
              </a:solidFill>
            </a:endParaRPr>
          </a:p>
        </p:txBody>
      </p:sp>
      <p:sp>
        <p:nvSpPr>
          <p:cNvPr id="25" name="Text Box 8"/>
          <p:cNvSpPr txBox="1">
            <a:spLocks noChangeArrowheads="1"/>
          </p:cNvSpPr>
          <p:nvPr/>
        </p:nvSpPr>
        <p:spPr bwMode="auto">
          <a:xfrm>
            <a:off x="5318304" y="1777020"/>
            <a:ext cx="3790200" cy="295145"/>
          </a:xfrm>
          <a:prstGeom prst="rect">
            <a:avLst/>
          </a:prstGeom>
          <a:noFill/>
          <a:ln w="9525">
            <a:noFill/>
            <a:miter lim="800000"/>
            <a:headEnd/>
            <a:tailEnd/>
          </a:ln>
          <a:effectLst/>
        </p:spPr>
        <p:txBody>
          <a:bodyPr wrap="square">
            <a:spAutoFit/>
          </a:bodyPr>
          <a:lstStyle/>
          <a:p>
            <a:pPr latinLnBrk="1">
              <a:lnSpc>
                <a:spcPct val="120000"/>
              </a:lnSpc>
              <a:spcBef>
                <a:spcPct val="50000"/>
              </a:spcBef>
            </a:pPr>
            <a:r>
              <a:rPr kumimoji="1" lang="zh-CN" altLang="en-US" sz="1200" dirty="0">
                <a:solidFill>
                  <a:prstClr val="black"/>
                </a:solidFill>
                <a:latin typeface="微软雅黑"/>
              </a:rPr>
              <a:t>金融、电力、能源、环保等。对性能有一定</a:t>
            </a:r>
            <a:r>
              <a:rPr kumimoji="1" lang="zh-CN" altLang="en-US" sz="1200" dirty="0" smtClean="0">
                <a:solidFill>
                  <a:prstClr val="black"/>
                </a:solidFill>
                <a:latin typeface="微软雅黑"/>
              </a:rPr>
              <a:t>要求。</a:t>
            </a:r>
            <a:endParaRPr kumimoji="1" lang="en-US" altLang="ko-KR" sz="1200" dirty="0">
              <a:solidFill>
                <a:prstClr val="black"/>
              </a:solidFill>
              <a:latin typeface="微软雅黑"/>
            </a:endParaRPr>
          </a:p>
        </p:txBody>
      </p:sp>
      <p:sp>
        <p:nvSpPr>
          <p:cNvPr id="26" name="Text Box 8"/>
          <p:cNvSpPr txBox="1">
            <a:spLocks noChangeArrowheads="1"/>
          </p:cNvSpPr>
          <p:nvPr/>
        </p:nvSpPr>
        <p:spPr bwMode="auto">
          <a:xfrm>
            <a:off x="5720474" y="2622947"/>
            <a:ext cx="3388030" cy="295145"/>
          </a:xfrm>
          <a:prstGeom prst="rect">
            <a:avLst/>
          </a:prstGeom>
          <a:noFill/>
          <a:ln w="9525">
            <a:noFill/>
            <a:miter lim="800000"/>
            <a:headEnd/>
            <a:tailEnd/>
          </a:ln>
          <a:effectLst/>
        </p:spPr>
        <p:txBody>
          <a:bodyPr wrap="square">
            <a:spAutoFit/>
          </a:bodyPr>
          <a:lstStyle/>
          <a:p>
            <a:pPr latinLnBrk="1">
              <a:lnSpc>
                <a:spcPct val="120000"/>
              </a:lnSpc>
              <a:spcBef>
                <a:spcPct val="50000"/>
              </a:spcBef>
            </a:pPr>
            <a:r>
              <a:rPr kumimoji="1" lang="zh-CN" altLang="en-US" sz="1200" dirty="0">
                <a:solidFill>
                  <a:prstClr val="black"/>
                </a:solidFill>
                <a:latin typeface="微软雅黑"/>
              </a:rPr>
              <a:t>学校、医院、企业、园区、</a:t>
            </a:r>
            <a:r>
              <a:rPr kumimoji="1" lang="zh-CN" altLang="en-US" sz="1200" dirty="0" smtClean="0">
                <a:solidFill>
                  <a:prstClr val="black"/>
                </a:solidFill>
                <a:latin typeface="微软雅黑"/>
              </a:rPr>
              <a:t>工厂、小区</a:t>
            </a:r>
            <a:r>
              <a:rPr kumimoji="1" lang="zh-CN" altLang="en-US" sz="1200" dirty="0">
                <a:solidFill>
                  <a:prstClr val="black"/>
                </a:solidFill>
                <a:latin typeface="微软雅黑"/>
              </a:rPr>
              <a:t>、楼宇等</a:t>
            </a:r>
            <a:r>
              <a:rPr kumimoji="1" lang="zh-CN" altLang="en-US" sz="1200" dirty="0" smtClean="0">
                <a:solidFill>
                  <a:prstClr val="black"/>
                </a:solidFill>
                <a:latin typeface="微软雅黑"/>
              </a:rPr>
              <a:t>。</a:t>
            </a:r>
            <a:endParaRPr kumimoji="1" lang="en-US" altLang="ko-KR" sz="1200" dirty="0">
              <a:solidFill>
                <a:prstClr val="black"/>
              </a:solidFill>
              <a:latin typeface="微软雅黑"/>
            </a:endParaRPr>
          </a:p>
        </p:txBody>
      </p:sp>
      <p:sp>
        <p:nvSpPr>
          <p:cNvPr id="27" name="Text Box 8"/>
          <p:cNvSpPr txBox="1">
            <a:spLocks noChangeArrowheads="1"/>
          </p:cNvSpPr>
          <p:nvPr/>
        </p:nvSpPr>
        <p:spPr bwMode="auto">
          <a:xfrm>
            <a:off x="6472610" y="3728967"/>
            <a:ext cx="2635894" cy="295145"/>
          </a:xfrm>
          <a:prstGeom prst="rect">
            <a:avLst/>
          </a:prstGeom>
          <a:noFill/>
          <a:ln w="9525">
            <a:noFill/>
            <a:miter lim="800000"/>
            <a:headEnd/>
            <a:tailEnd/>
          </a:ln>
          <a:effectLst/>
        </p:spPr>
        <p:txBody>
          <a:bodyPr wrap="square">
            <a:spAutoFit/>
          </a:bodyPr>
          <a:lstStyle/>
          <a:p>
            <a:pPr latinLnBrk="1">
              <a:lnSpc>
                <a:spcPct val="120000"/>
              </a:lnSpc>
              <a:spcBef>
                <a:spcPct val="50000"/>
              </a:spcBef>
            </a:pPr>
            <a:r>
              <a:rPr kumimoji="1" lang="zh-CN" altLang="en-US" sz="1200" dirty="0">
                <a:solidFill>
                  <a:prstClr val="black"/>
                </a:solidFill>
                <a:latin typeface="微软雅黑"/>
              </a:rPr>
              <a:t>面对分销商和中小型工程商</a:t>
            </a:r>
            <a:r>
              <a:rPr kumimoji="1" lang="zh-CN" altLang="en-US" sz="1200" dirty="0" smtClean="0">
                <a:solidFill>
                  <a:prstClr val="black"/>
                </a:solidFill>
                <a:latin typeface="微软雅黑"/>
              </a:rPr>
              <a:t>。</a:t>
            </a:r>
            <a:endParaRPr kumimoji="1" lang="en-US" altLang="ko-KR" sz="1200" dirty="0">
              <a:solidFill>
                <a:prstClr val="black"/>
              </a:solidFill>
              <a:latin typeface="微软雅黑"/>
            </a:endParaRPr>
          </a:p>
        </p:txBody>
      </p:sp>
      <p:sp>
        <p:nvSpPr>
          <p:cNvPr id="28" name="Text Box 8"/>
          <p:cNvSpPr txBox="1">
            <a:spLocks noChangeArrowheads="1"/>
          </p:cNvSpPr>
          <p:nvPr/>
        </p:nvSpPr>
        <p:spPr bwMode="auto">
          <a:xfrm>
            <a:off x="5000232" y="848647"/>
            <a:ext cx="4108272" cy="535531"/>
          </a:xfrm>
          <a:prstGeom prst="rect">
            <a:avLst/>
          </a:prstGeom>
          <a:noFill/>
          <a:ln w="9525">
            <a:noFill/>
            <a:miter lim="800000"/>
            <a:headEnd/>
            <a:tailEnd/>
          </a:ln>
          <a:effectLst/>
        </p:spPr>
        <p:txBody>
          <a:bodyPr wrap="square">
            <a:spAutoFit/>
          </a:bodyPr>
          <a:lstStyle/>
          <a:p>
            <a:pPr latinLnBrk="1">
              <a:lnSpc>
                <a:spcPct val="120000"/>
              </a:lnSpc>
              <a:spcBef>
                <a:spcPct val="50000"/>
              </a:spcBef>
            </a:pPr>
            <a:r>
              <a:rPr kumimoji="1" lang="zh-CN" altLang="en-US" sz="1200" dirty="0">
                <a:solidFill>
                  <a:prstClr val="black"/>
                </a:solidFill>
                <a:latin typeface="微软雅黑"/>
              </a:rPr>
              <a:t>公安、检察院、监狱</a:t>
            </a:r>
            <a:r>
              <a:rPr kumimoji="1" lang="zh-CN" altLang="en-US" sz="1200" dirty="0" smtClean="0">
                <a:solidFill>
                  <a:prstClr val="black"/>
                </a:solidFill>
                <a:latin typeface="微软雅黑"/>
              </a:rPr>
              <a:t>、法院</a:t>
            </a:r>
            <a:r>
              <a:rPr kumimoji="1" lang="zh-CN" altLang="en-US" sz="1200" dirty="0">
                <a:solidFill>
                  <a:prstClr val="black"/>
                </a:solidFill>
                <a:latin typeface="微软雅黑"/>
              </a:rPr>
              <a:t>等行业。对性能和新技术有较</a:t>
            </a:r>
            <a:r>
              <a:rPr kumimoji="1" lang="zh-CN" altLang="en-US" sz="1200" dirty="0" smtClean="0">
                <a:solidFill>
                  <a:prstClr val="black"/>
                </a:solidFill>
                <a:latin typeface="微软雅黑"/>
              </a:rPr>
              <a:t>高要求</a:t>
            </a:r>
            <a:endParaRPr kumimoji="1" lang="en-US" altLang="ko-KR" sz="1200" dirty="0">
              <a:solidFill>
                <a:prstClr val="black"/>
              </a:solidFill>
              <a:latin typeface="微软雅黑"/>
            </a:endParaRPr>
          </a:p>
        </p:txBody>
      </p:sp>
      <p:sp>
        <p:nvSpPr>
          <p:cNvPr id="30" name="矩形 29"/>
          <p:cNvSpPr/>
          <p:nvPr/>
        </p:nvSpPr>
        <p:spPr>
          <a:xfrm>
            <a:off x="366373" y="728556"/>
            <a:ext cx="1037275" cy="338554"/>
          </a:xfrm>
          <a:prstGeom prst="rect">
            <a:avLst/>
          </a:prstGeom>
          <a:solidFill>
            <a:srgbClr val="0070C0"/>
          </a:solidFill>
        </p:spPr>
        <p:txBody>
          <a:bodyPr wrap="square" rtlCol="0">
            <a:spAutoFit/>
          </a:bodyPr>
          <a:lstStyle/>
          <a:p>
            <a:pPr algn="ctr" defTabSz="914400">
              <a:spcBef>
                <a:spcPct val="0"/>
              </a:spcBef>
            </a:pPr>
            <a:r>
              <a:rPr lang="zh-CN" altLang="en-US" sz="1600" b="1" dirty="0">
                <a:solidFill>
                  <a:prstClr val="white"/>
                </a:solidFill>
                <a:latin typeface="微软雅黑" pitchFamily="34" charset="-122"/>
              </a:rPr>
              <a:t>专业型</a:t>
            </a:r>
            <a:endParaRPr lang="en-US" altLang="zh-CN" sz="1600" b="1" dirty="0">
              <a:solidFill>
                <a:prstClr val="white"/>
              </a:solidFill>
              <a:latin typeface="微软雅黑" pitchFamily="34" charset="-122"/>
            </a:endParaRPr>
          </a:p>
        </p:txBody>
      </p:sp>
      <p:sp>
        <p:nvSpPr>
          <p:cNvPr id="32" name="矩形 31"/>
          <p:cNvSpPr/>
          <p:nvPr/>
        </p:nvSpPr>
        <p:spPr>
          <a:xfrm>
            <a:off x="373366" y="1542320"/>
            <a:ext cx="1030282" cy="338554"/>
          </a:xfrm>
          <a:prstGeom prst="rect">
            <a:avLst/>
          </a:prstGeom>
          <a:solidFill>
            <a:srgbClr val="0070C0"/>
          </a:solidFill>
        </p:spPr>
        <p:txBody>
          <a:bodyPr wrap="square" rtlCol="0">
            <a:spAutoFit/>
          </a:bodyPr>
          <a:lstStyle/>
          <a:p>
            <a:pPr algn="ctr" defTabSz="914400">
              <a:spcBef>
                <a:spcPct val="0"/>
              </a:spcBef>
            </a:pPr>
            <a:r>
              <a:rPr lang="zh-CN" altLang="en-US" sz="1600" b="1" dirty="0">
                <a:solidFill>
                  <a:prstClr val="white"/>
                </a:solidFill>
                <a:latin typeface="微软雅黑" pitchFamily="34" charset="-122"/>
              </a:rPr>
              <a:t>功能型</a:t>
            </a:r>
            <a:endParaRPr lang="en-US" altLang="zh-CN" sz="1600" b="1" dirty="0">
              <a:solidFill>
                <a:prstClr val="white"/>
              </a:solidFill>
              <a:latin typeface="微软雅黑" pitchFamily="34" charset="-122"/>
            </a:endParaRPr>
          </a:p>
        </p:txBody>
      </p:sp>
      <p:sp>
        <p:nvSpPr>
          <p:cNvPr id="34" name="矩形 33"/>
          <p:cNvSpPr/>
          <p:nvPr/>
        </p:nvSpPr>
        <p:spPr>
          <a:xfrm>
            <a:off x="355625" y="2422703"/>
            <a:ext cx="1048023" cy="338554"/>
          </a:xfrm>
          <a:prstGeom prst="rect">
            <a:avLst/>
          </a:prstGeom>
          <a:solidFill>
            <a:srgbClr val="0070C0"/>
          </a:solidFill>
        </p:spPr>
        <p:txBody>
          <a:bodyPr wrap="square" rtlCol="0">
            <a:spAutoFit/>
          </a:bodyPr>
          <a:lstStyle/>
          <a:p>
            <a:pPr algn="ctr" defTabSz="914400">
              <a:spcBef>
                <a:spcPct val="0"/>
              </a:spcBef>
            </a:pPr>
            <a:r>
              <a:rPr lang="zh-CN" altLang="en-US" sz="1600" b="1" dirty="0">
                <a:solidFill>
                  <a:prstClr val="white"/>
                </a:solidFill>
                <a:latin typeface="微软雅黑" pitchFamily="34" charset="-122"/>
              </a:rPr>
              <a:t>普及型</a:t>
            </a:r>
            <a:endParaRPr lang="en-US" altLang="zh-CN" sz="1600" b="1" dirty="0">
              <a:solidFill>
                <a:prstClr val="white"/>
              </a:solidFill>
              <a:latin typeface="微软雅黑" pitchFamily="34" charset="-122"/>
            </a:endParaRPr>
          </a:p>
        </p:txBody>
      </p:sp>
      <p:sp>
        <p:nvSpPr>
          <p:cNvPr id="36" name="矩形 35"/>
          <p:cNvSpPr/>
          <p:nvPr/>
        </p:nvSpPr>
        <p:spPr>
          <a:xfrm>
            <a:off x="323528" y="3267452"/>
            <a:ext cx="1339065" cy="338554"/>
          </a:xfrm>
          <a:prstGeom prst="rect">
            <a:avLst/>
          </a:prstGeom>
          <a:solidFill>
            <a:srgbClr val="0070C0"/>
          </a:solidFill>
        </p:spPr>
        <p:txBody>
          <a:bodyPr wrap="square" rtlCol="0">
            <a:spAutoFit/>
          </a:bodyPr>
          <a:lstStyle/>
          <a:p>
            <a:pPr algn="ctr" defTabSz="914400">
              <a:spcBef>
                <a:spcPct val="0"/>
              </a:spcBef>
            </a:pPr>
            <a:r>
              <a:rPr lang="zh-CN" altLang="en-US" sz="1600" b="1" dirty="0">
                <a:solidFill>
                  <a:prstClr val="white"/>
                </a:solidFill>
                <a:latin typeface="微软雅黑" pitchFamily="34" charset="-122"/>
              </a:rPr>
              <a:t>经济项目型</a:t>
            </a:r>
            <a:endParaRPr lang="en-US" altLang="zh-CN" sz="1600" b="1" dirty="0">
              <a:solidFill>
                <a:prstClr val="white"/>
              </a:solidFill>
              <a:latin typeface="微软雅黑" pitchFamily="34" charset="-122"/>
            </a:endParaRPr>
          </a:p>
        </p:txBody>
      </p:sp>
      <p:sp>
        <p:nvSpPr>
          <p:cNvPr id="38" name="矩形 37"/>
          <p:cNvSpPr/>
          <p:nvPr/>
        </p:nvSpPr>
        <p:spPr>
          <a:xfrm>
            <a:off x="335268" y="4053843"/>
            <a:ext cx="1327326" cy="338554"/>
          </a:xfrm>
          <a:prstGeom prst="rect">
            <a:avLst/>
          </a:prstGeom>
          <a:solidFill>
            <a:srgbClr val="0070C0"/>
          </a:solidFill>
        </p:spPr>
        <p:txBody>
          <a:bodyPr wrap="square" rtlCol="0">
            <a:spAutoFit/>
          </a:bodyPr>
          <a:lstStyle/>
          <a:p>
            <a:pPr algn="ctr" defTabSz="914400">
              <a:spcBef>
                <a:spcPct val="0"/>
              </a:spcBef>
            </a:pPr>
            <a:r>
              <a:rPr lang="zh-CN" altLang="en-US" sz="1600" b="1" dirty="0">
                <a:solidFill>
                  <a:prstClr val="white"/>
                </a:solidFill>
                <a:latin typeface="微软雅黑" pitchFamily="34" charset="-122"/>
              </a:rPr>
              <a:t>经济分销型</a:t>
            </a:r>
            <a:endParaRPr lang="en-US" altLang="zh-CN" sz="1600" b="1" dirty="0">
              <a:solidFill>
                <a:prstClr val="white"/>
              </a:solidFill>
              <a:latin typeface="微软雅黑" pitchFamily="34" charset="-122"/>
            </a:endParaRPr>
          </a:p>
        </p:txBody>
      </p:sp>
      <p:sp>
        <p:nvSpPr>
          <p:cNvPr id="21" name="Text Box 21"/>
          <p:cNvSpPr txBox="1">
            <a:spLocks noChangeArrowheads="1"/>
          </p:cNvSpPr>
          <p:nvPr/>
        </p:nvSpPr>
        <p:spPr bwMode="auto">
          <a:xfrm>
            <a:off x="3472001" y="3963591"/>
            <a:ext cx="921442" cy="305340"/>
          </a:xfrm>
          <a:prstGeom prst="rect">
            <a:avLst/>
          </a:prstGeom>
          <a:noFill/>
          <a:ln w="9525">
            <a:noFill/>
            <a:miter lim="800000"/>
            <a:headEnd/>
            <a:tailEnd/>
          </a:ln>
          <a:effectLst>
            <a:outerShdw dist="17961" dir="2700000" algn="ctr" rotWithShape="0">
              <a:srgbClr val="003366"/>
            </a:outerShdw>
          </a:effectLst>
        </p:spPr>
        <p:txBody>
          <a:bodyPr wrap="square">
            <a:spAutoFit/>
          </a:bodyPr>
          <a:lstStyle/>
          <a:p>
            <a:pPr latinLnBrk="1">
              <a:lnSpc>
                <a:spcPct val="120000"/>
              </a:lnSpc>
            </a:pPr>
            <a:r>
              <a:rPr kumimoji="1" lang="zh-CN" altLang="en-US" sz="1260" dirty="0">
                <a:solidFill>
                  <a:srgbClr val="FFFFFF"/>
                </a:solidFill>
                <a:latin typeface="微软雅黑"/>
              </a:rPr>
              <a:t>分销市场</a:t>
            </a:r>
            <a:endParaRPr kumimoji="1" lang="en-US" altLang="ko-KR" sz="1260" dirty="0">
              <a:solidFill>
                <a:srgbClr val="FFFFFF"/>
              </a:solidFill>
              <a:latin typeface="微软雅黑"/>
            </a:endParaRPr>
          </a:p>
        </p:txBody>
      </p:sp>
      <p:sp>
        <p:nvSpPr>
          <p:cNvPr id="22" name="Text Box 22"/>
          <p:cNvSpPr txBox="1">
            <a:spLocks noChangeArrowheads="1"/>
          </p:cNvSpPr>
          <p:nvPr/>
        </p:nvSpPr>
        <p:spPr bwMode="auto">
          <a:xfrm>
            <a:off x="3510005" y="3010228"/>
            <a:ext cx="1005046" cy="305340"/>
          </a:xfrm>
          <a:prstGeom prst="rect">
            <a:avLst/>
          </a:prstGeom>
          <a:noFill/>
          <a:ln w="9525">
            <a:noFill/>
            <a:miter lim="800000"/>
            <a:headEnd/>
            <a:tailEnd/>
          </a:ln>
          <a:effectLst>
            <a:outerShdw dist="17961" dir="2700000" algn="ctr" rotWithShape="0">
              <a:srgbClr val="003366"/>
            </a:outerShdw>
          </a:effectLst>
        </p:spPr>
        <p:txBody>
          <a:bodyPr wrap="square">
            <a:spAutoFit/>
          </a:bodyPr>
          <a:lstStyle/>
          <a:p>
            <a:pPr latinLnBrk="1">
              <a:lnSpc>
                <a:spcPct val="120000"/>
              </a:lnSpc>
            </a:pPr>
            <a:r>
              <a:rPr kumimoji="1" lang="zh-CN" altLang="en-US" sz="1260" dirty="0">
                <a:solidFill>
                  <a:srgbClr val="FFFFFF"/>
                </a:solidFill>
                <a:latin typeface="微软雅黑"/>
              </a:rPr>
              <a:t>通用市场</a:t>
            </a:r>
            <a:endParaRPr kumimoji="1" lang="en-US" altLang="ko-KR" sz="1260" dirty="0">
              <a:solidFill>
                <a:srgbClr val="FFFFFF"/>
              </a:solidFill>
              <a:latin typeface="微软雅黑"/>
            </a:endParaRPr>
          </a:p>
        </p:txBody>
      </p:sp>
      <p:sp>
        <p:nvSpPr>
          <p:cNvPr id="23" name="Text Box 23"/>
          <p:cNvSpPr txBox="1">
            <a:spLocks noChangeArrowheads="1"/>
          </p:cNvSpPr>
          <p:nvPr/>
        </p:nvSpPr>
        <p:spPr bwMode="auto">
          <a:xfrm>
            <a:off x="3395104" y="1012608"/>
            <a:ext cx="1201579" cy="577081"/>
          </a:xfrm>
          <a:prstGeom prst="rect">
            <a:avLst/>
          </a:prstGeom>
          <a:noFill/>
          <a:ln w="9525">
            <a:noFill/>
            <a:miter lim="800000"/>
            <a:headEnd/>
            <a:tailEnd/>
          </a:ln>
          <a:effectLst>
            <a:outerShdw dist="12700" dir="5400000" algn="ctr" rotWithShape="0">
              <a:srgbClr val="003366">
                <a:alpha val="50000"/>
              </a:srgbClr>
            </a:outerShdw>
          </a:effectLst>
        </p:spPr>
        <p:txBody>
          <a:bodyPr>
            <a:spAutoFit/>
          </a:bodyPr>
          <a:lstStyle/>
          <a:p>
            <a:pPr algn="ctr" latinLnBrk="1">
              <a:spcBef>
                <a:spcPct val="50000"/>
              </a:spcBef>
            </a:pPr>
            <a:r>
              <a:rPr kumimoji="1" lang="zh-CN" altLang="en-US" sz="1260" dirty="0">
                <a:solidFill>
                  <a:srgbClr val="FFFFFF"/>
                </a:solidFill>
                <a:latin typeface="微软雅黑"/>
              </a:rPr>
              <a:t>重点</a:t>
            </a:r>
            <a:endParaRPr kumimoji="1" lang="en-US" altLang="zh-CN" sz="1260" dirty="0">
              <a:solidFill>
                <a:srgbClr val="FFFFFF"/>
              </a:solidFill>
              <a:latin typeface="微软雅黑"/>
            </a:endParaRPr>
          </a:p>
          <a:p>
            <a:pPr algn="ctr" latinLnBrk="1">
              <a:spcBef>
                <a:spcPct val="50000"/>
              </a:spcBef>
            </a:pPr>
            <a:r>
              <a:rPr kumimoji="1" lang="zh-CN" altLang="en-US" sz="1260" dirty="0">
                <a:solidFill>
                  <a:srgbClr val="FFFFFF"/>
                </a:solidFill>
                <a:latin typeface="微软雅黑"/>
              </a:rPr>
              <a:t>行业市场</a:t>
            </a:r>
            <a:endParaRPr kumimoji="1" lang="en-US" altLang="ko-KR" sz="1260" dirty="0">
              <a:solidFill>
                <a:srgbClr val="FFFFFF"/>
              </a:solidFill>
              <a:latin typeface="微软雅黑"/>
            </a:endParaRPr>
          </a:p>
        </p:txBody>
      </p:sp>
      <p:sp>
        <p:nvSpPr>
          <p:cNvPr id="24" name="Text Box 24"/>
          <p:cNvSpPr txBox="1">
            <a:spLocks noChangeArrowheads="1"/>
          </p:cNvSpPr>
          <p:nvPr/>
        </p:nvSpPr>
        <p:spPr bwMode="auto">
          <a:xfrm>
            <a:off x="3422659" y="2010942"/>
            <a:ext cx="1179739" cy="305340"/>
          </a:xfrm>
          <a:prstGeom prst="rect">
            <a:avLst/>
          </a:prstGeom>
          <a:noFill/>
          <a:ln w="9525">
            <a:noFill/>
            <a:miter lim="800000"/>
            <a:headEnd/>
            <a:tailEnd/>
          </a:ln>
          <a:effectLst>
            <a:outerShdw dist="17961" dir="2700000" algn="ctr" rotWithShape="0">
              <a:srgbClr val="003366"/>
            </a:outerShdw>
          </a:effectLst>
        </p:spPr>
        <p:txBody>
          <a:bodyPr wrap="square">
            <a:spAutoFit/>
          </a:bodyPr>
          <a:lstStyle/>
          <a:p>
            <a:pPr latinLnBrk="1">
              <a:lnSpc>
                <a:spcPct val="120000"/>
              </a:lnSpc>
              <a:spcBef>
                <a:spcPct val="50000"/>
              </a:spcBef>
            </a:pPr>
            <a:r>
              <a:rPr kumimoji="1" lang="zh-CN" altLang="en-US" sz="1260" dirty="0">
                <a:solidFill>
                  <a:srgbClr val="FFFFFF"/>
                </a:solidFill>
                <a:latin typeface="微软雅黑"/>
              </a:rPr>
              <a:t>通用行业市场</a:t>
            </a:r>
            <a:endParaRPr kumimoji="1" lang="en-US" altLang="ko-KR" sz="1260" dirty="0">
              <a:solidFill>
                <a:srgbClr val="FFFFFF"/>
              </a:solidFill>
              <a:latin typeface="微软雅黑"/>
            </a:endParaRPr>
          </a:p>
        </p:txBody>
      </p:sp>
      <p:sp>
        <p:nvSpPr>
          <p:cNvPr id="40" name="右大括号 39"/>
          <p:cNvSpPr/>
          <p:nvPr/>
        </p:nvSpPr>
        <p:spPr>
          <a:xfrm>
            <a:off x="1845998" y="627534"/>
            <a:ext cx="517890" cy="39490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44" name="Rectangle 5"/>
          <p:cNvSpPr/>
          <p:nvPr/>
        </p:nvSpPr>
        <p:spPr bwMode="auto">
          <a:xfrm>
            <a:off x="0" y="2035119"/>
            <a:ext cx="9144001" cy="1060230"/>
          </a:xfrm>
          <a:prstGeom prst="rect">
            <a:avLst/>
          </a:prstGeom>
          <a:solidFill>
            <a:srgbClr val="0070C0">
              <a:alpha val="42000"/>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prstClr val="white"/>
              </a:solidFill>
              <a:latin typeface="微软雅黑"/>
            </a:endParaRPr>
          </a:p>
        </p:txBody>
      </p:sp>
      <p:sp>
        <p:nvSpPr>
          <p:cNvPr id="47" name="TextBox 46"/>
          <p:cNvSpPr txBox="1"/>
          <p:nvPr/>
        </p:nvSpPr>
        <p:spPr>
          <a:xfrm>
            <a:off x="4461" y="2342096"/>
            <a:ext cx="9065161" cy="446276"/>
          </a:xfrm>
          <a:prstGeom prst="rect">
            <a:avLst/>
          </a:prstGeom>
          <a:noFill/>
          <a:effectLst>
            <a:outerShdw blurRad="50800" dist="38100" dir="2700000" algn="tl" rotWithShape="0">
              <a:prstClr val="black"/>
            </a:outerShdw>
          </a:effectLst>
        </p:spPr>
        <p:txBody>
          <a:bodyPr wrap="square" lIns="0" tIns="0" rIns="0" bIns="0" rtlCol="0">
            <a:spAutoFit/>
          </a:bodyPr>
          <a:lstStyle/>
          <a:p>
            <a:pPr algn="ctr"/>
            <a:r>
              <a:rPr lang="zh-CN" altLang="en-US" sz="2900" b="1" dirty="0" smtClean="0">
                <a:solidFill>
                  <a:srgbClr val="FFC000"/>
                </a:solidFill>
                <a:latin typeface="Calibri" pitchFamily="34" charset="0"/>
                <a:cs typeface="Calibri" pitchFamily="34" charset="0"/>
              </a:rPr>
              <a:t>市场定位清晰，产品层次划分明确</a:t>
            </a:r>
            <a:endParaRPr lang="en-US" sz="2900" b="1" dirty="0">
              <a:solidFill>
                <a:srgbClr val="FFC000"/>
              </a:solidFill>
              <a:latin typeface="Calibri" pitchFamily="34" charset="0"/>
              <a:cs typeface="Calibri" pitchFamily="34" charset="0"/>
            </a:endParaRPr>
          </a:p>
        </p:txBody>
      </p:sp>
    </p:spTree>
    <p:extLst>
      <p:ext uri="{BB962C8B-B14F-4D97-AF65-F5344CB8AC3E}">
        <p14:creationId xmlns:p14="http://schemas.microsoft.com/office/powerpoint/2010/main" val="20769516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barn(outVertical)">
                                      <p:cBhvr>
                                        <p:cTn id="7" dur="500"/>
                                        <p:tgtEl>
                                          <p:spTgt spid="4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500" fill="hold"/>
                                        <p:tgtEl>
                                          <p:spTgt spid="47"/>
                                        </p:tgtEl>
                                        <p:attrNameLst>
                                          <p:attrName>ppt_w</p:attrName>
                                        </p:attrNameLst>
                                      </p:cBhvr>
                                      <p:tavLst>
                                        <p:tav tm="0">
                                          <p:val>
                                            <p:fltVal val="0"/>
                                          </p:val>
                                        </p:tav>
                                        <p:tav tm="100000">
                                          <p:val>
                                            <p:strVal val="#ppt_w"/>
                                          </p:val>
                                        </p:tav>
                                      </p:tavLst>
                                    </p:anim>
                                    <p:anim calcmode="lin" valueType="num">
                                      <p:cBhvr>
                                        <p:cTn id="12" dur="500" fill="hold"/>
                                        <p:tgtEl>
                                          <p:spTgt spid="47"/>
                                        </p:tgtEl>
                                        <p:attrNameLst>
                                          <p:attrName>ppt_h</p:attrName>
                                        </p:attrNameLst>
                                      </p:cBhvr>
                                      <p:tavLst>
                                        <p:tav tm="0">
                                          <p:val>
                                            <p:fltVal val="0"/>
                                          </p:val>
                                        </p:tav>
                                        <p:tav tm="100000">
                                          <p:val>
                                            <p:strVal val="#ppt_h"/>
                                          </p:val>
                                        </p:tav>
                                      </p:tavLst>
                                    </p:anim>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5" y="267450"/>
            <a:ext cx="7042829" cy="369332"/>
          </a:xfrm>
        </p:spPr>
        <p:txBody>
          <a:bodyPr/>
          <a:lstStyle/>
          <a:p>
            <a:r>
              <a:rPr lang="en-US" altLang="zh-CN" dirty="0" smtClean="0"/>
              <a:t>IPC</a:t>
            </a:r>
            <a:endParaRPr lang="zh-CN" altLang="en-US" dirty="0"/>
          </a:p>
        </p:txBody>
      </p:sp>
      <p:sp>
        <p:nvSpPr>
          <p:cNvPr id="72" name="标题 1"/>
          <p:cNvSpPr txBox="1">
            <a:spLocks/>
          </p:cNvSpPr>
          <p:nvPr/>
        </p:nvSpPr>
        <p:spPr>
          <a:xfrm>
            <a:off x="468312" y="51470"/>
            <a:ext cx="8675688"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sp>
        <p:nvSpPr>
          <p:cNvPr id="73" name="圆角矩形 72"/>
          <p:cNvSpPr/>
          <p:nvPr/>
        </p:nvSpPr>
        <p:spPr>
          <a:xfrm>
            <a:off x="395536" y="1635646"/>
            <a:ext cx="2520280" cy="2592288"/>
          </a:xfrm>
          <a:prstGeom prst="roundRect">
            <a:avLst>
              <a:gd name="adj" fmla="val 2900"/>
            </a:avLst>
          </a:prstGeom>
          <a:noFill/>
          <a:ln>
            <a:solidFill>
              <a:srgbClr val="AACD06"/>
            </a:solidFill>
            <a:prstDash val="sysDash"/>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latin typeface="+mn-ea"/>
            </a:endParaRPr>
          </a:p>
        </p:txBody>
      </p:sp>
      <p:sp>
        <p:nvSpPr>
          <p:cNvPr id="77" name="矩形 76"/>
          <p:cNvSpPr/>
          <p:nvPr/>
        </p:nvSpPr>
        <p:spPr>
          <a:xfrm>
            <a:off x="468312" y="1067870"/>
            <a:ext cx="1127232" cy="400110"/>
          </a:xfrm>
          <a:prstGeom prst="rect">
            <a:avLst/>
          </a:prstGeom>
          <a:solidFill>
            <a:srgbClr val="92D050"/>
          </a:solidFill>
          <a:effectLst>
            <a:outerShdw blurRad="50800" dist="38100" dir="2700000" algn="tl" rotWithShape="0">
              <a:prstClr val="black">
                <a:alpha val="40000"/>
              </a:prstClr>
            </a:outerShdw>
          </a:effectLst>
        </p:spPr>
        <p:txBody>
          <a:bodyPr wrap="none">
            <a:spAutoFit/>
          </a:bodyPr>
          <a:lstStyle/>
          <a:p>
            <a:r>
              <a:rPr lang="en-US" altLang="zh-CN" sz="2000" dirty="0" smtClean="0">
                <a:solidFill>
                  <a:schemeClr val="bg1"/>
                </a:solidFill>
                <a:latin typeface="+mn-ea"/>
              </a:rPr>
              <a:t>PTZ IPC</a:t>
            </a:r>
            <a:endParaRPr lang="zh-CN" altLang="en-US" sz="2000" dirty="0">
              <a:solidFill>
                <a:schemeClr val="bg1"/>
              </a:solidFill>
              <a:latin typeface="+mn-ea"/>
            </a:endParaRPr>
          </a:p>
        </p:txBody>
      </p:sp>
      <p:sp>
        <p:nvSpPr>
          <p:cNvPr id="86" name="圆角矩形 85"/>
          <p:cNvSpPr/>
          <p:nvPr/>
        </p:nvSpPr>
        <p:spPr>
          <a:xfrm>
            <a:off x="3275607" y="1635646"/>
            <a:ext cx="5544865" cy="2592288"/>
          </a:xfrm>
          <a:prstGeom prst="roundRect">
            <a:avLst>
              <a:gd name="adj" fmla="val 2263"/>
            </a:avLst>
          </a:prstGeom>
          <a:noFill/>
          <a:ln>
            <a:solidFill>
              <a:schemeClr val="tx2">
                <a:lumMod val="60000"/>
                <a:lumOff val="40000"/>
              </a:schemeClr>
            </a:solidFill>
            <a:prstDash val="sysDash"/>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ffectLst>
                <a:outerShdw blurRad="38100" dist="38100" dir="2700000" algn="tl">
                  <a:srgbClr val="000000">
                    <a:alpha val="43137"/>
                  </a:srgbClr>
                </a:outerShdw>
              </a:effectLst>
              <a:latin typeface="+mn-ea"/>
            </a:endParaRPr>
          </a:p>
        </p:txBody>
      </p:sp>
      <p:sp>
        <p:nvSpPr>
          <p:cNvPr id="87" name="矩形 86"/>
          <p:cNvSpPr/>
          <p:nvPr/>
        </p:nvSpPr>
        <p:spPr>
          <a:xfrm>
            <a:off x="3254392" y="1067870"/>
            <a:ext cx="1101584" cy="400110"/>
          </a:xfrm>
          <a:prstGeom prst="rect">
            <a:avLst/>
          </a:prstGeom>
          <a:solidFill>
            <a:srgbClr val="0070C0"/>
          </a:solidFill>
          <a:effectLst>
            <a:outerShdw blurRad="50800" dist="38100" dir="2700000" algn="tl" rotWithShape="0">
              <a:prstClr val="black">
                <a:alpha val="40000"/>
              </a:prstClr>
            </a:outerShdw>
          </a:effectLst>
        </p:spPr>
        <p:txBody>
          <a:bodyPr wrap="none">
            <a:spAutoFit/>
          </a:bodyPr>
          <a:lstStyle/>
          <a:p>
            <a:r>
              <a:rPr lang="zh-CN" altLang="en-US" sz="2000" dirty="0" smtClean="0">
                <a:solidFill>
                  <a:schemeClr val="bg1"/>
                </a:solidFill>
                <a:latin typeface="+mn-ea"/>
              </a:rPr>
              <a:t>固定</a:t>
            </a:r>
            <a:r>
              <a:rPr lang="en-US" altLang="zh-CN" sz="2000" dirty="0" smtClean="0">
                <a:solidFill>
                  <a:schemeClr val="bg1"/>
                </a:solidFill>
                <a:latin typeface="+mn-ea"/>
              </a:rPr>
              <a:t>IPC</a:t>
            </a:r>
            <a:endParaRPr lang="zh-CN" altLang="en-US" sz="2000" dirty="0">
              <a:solidFill>
                <a:schemeClr val="bg1"/>
              </a:solidFill>
              <a:latin typeface="+mn-ea"/>
            </a:endParaRPr>
          </a:p>
        </p:txBody>
      </p:sp>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176" y="3063416"/>
            <a:ext cx="510330" cy="686961"/>
          </a:xfrm>
          <a:prstGeom prst="rect">
            <a:avLst/>
          </a:prstGeom>
        </p:spPr>
      </p:pic>
      <p:pic>
        <p:nvPicPr>
          <p:cNvPr id="43" name="图片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7879" y="3153607"/>
            <a:ext cx="565281" cy="545169"/>
          </a:xfrm>
          <a:prstGeom prst="rect">
            <a:avLst/>
          </a:prstGeom>
        </p:spPr>
      </p:pic>
      <p:pic>
        <p:nvPicPr>
          <p:cNvPr id="44" name="图片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37403" y="1933248"/>
            <a:ext cx="594637" cy="519678"/>
          </a:xfrm>
          <a:prstGeom prst="rect">
            <a:avLst/>
          </a:prstGeom>
          <a:noFill/>
        </p:spPr>
      </p:pic>
      <p:pic>
        <p:nvPicPr>
          <p:cNvPr id="45" name="图片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8702" y="1923678"/>
            <a:ext cx="600286" cy="524050"/>
          </a:xfrm>
          <a:prstGeom prst="rect">
            <a:avLst/>
          </a:prstGeom>
          <a:noFill/>
        </p:spPr>
      </p:pic>
      <p:pic>
        <p:nvPicPr>
          <p:cNvPr id="46" name="图片 45" descr="模拟球.png"/>
          <p:cNvPicPr>
            <a:picLocks noChangeAspect="1"/>
          </p:cNvPicPr>
          <p:nvPr/>
        </p:nvPicPr>
        <p:blipFill>
          <a:blip r:embed="rId7" cstate="print"/>
          <a:stretch>
            <a:fillRect/>
          </a:stretch>
        </p:blipFill>
        <p:spPr>
          <a:xfrm rot="10800000">
            <a:off x="4031213" y="3249966"/>
            <a:ext cx="449671" cy="292285"/>
          </a:xfrm>
          <a:prstGeom prst="rect">
            <a:avLst/>
          </a:prstGeom>
          <a:noFill/>
        </p:spPr>
      </p:pic>
      <p:pic>
        <p:nvPicPr>
          <p:cNvPr id="47" name="Picture 1"/>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rot="10800000">
            <a:off x="3497081" y="3261841"/>
            <a:ext cx="427015" cy="276688"/>
          </a:xfrm>
          <a:prstGeom prst="rect">
            <a:avLst/>
          </a:prstGeom>
          <a:noFill/>
        </p:spPr>
      </p:pic>
      <p:pic>
        <p:nvPicPr>
          <p:cNvPr id="48" name="图片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81563" y="1995899"/>
            <a:ext cx="619391" cy="383774"/>
          </a:xfrm>
          <a:prstGeom prst="rect">
            <a:avLst/>
          </a:prstGeom>
        </p:spPr>
      </p:pic>
      <p:pic>
        <p:nvPicPr>
          <p:cNvPr id="49" name="图片 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1052" y="2019995"/>
            <a:ext cx="822089" cy="397617"/>
          </a:xfrm>
          <a:prstGeom prst="rect">
            <a:avLst/>
          </a:prstGeom>
        </p:spPr>
      </p:pic>
      <p:pic>
        <p:nvPicPr>
          <p:cNvPr id="50" name="图片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40393" y="3200789"/>
            <a:ext cx="776829" cy="441341"/>
          </a:xfrm>
          <a:prstGeom prst="rect">
            <a:avLst/>
          </a:prstGeom>
        </p:spPr>
      </p:pic>
      <p:pic>
        <p:nvPicPr>
          <p:cNvPr id="51" name="图片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32015" y="3223977"/>
            <a:ext cx="657178" cy="323801"/>
          </a:xfrm>
          <a:prstGeom prst="rect">
            <a:avLst/>
          </a:prstGeom>
        </p:spPr>
      </p:pic>
      <p:pic>
        <p:nvPicPr>
          <p:cNvPr id="52" name="图片 5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10221" y="1928790"/>
            <a:ext cx="582881" cy="399767"/>
          </a:xfrm>
          <a:prstGeom prst="rect">
            <a:avLst/>
          </a:prstGeom>
        </p:spPr>
      </p:pic>
      <p:pic>
        <p:nvPicPr>
          <p:cNvPr id="53" name="图片 5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36255" y="3233076"/>
            <a:ext cx="612209" cy="305601"/>
          </a:xfrm>
          <a:prstGeom prst="rect">
            <a:avLst/>
          </a:prstGeom>
        </p:spPr>
      </p:pic>
      <p:sp>
        <p:nvSpPr>
          <p:cNvPr id="54" name="矩形 53"/>
          <p:cNvSpPr/>
          <p:nvPr/>
        </p:nvSpPr>
        <p:spPr>
          <a:xfrm>
            <a:off x="548176" y="2666937"/>
            <a:ext cx="569387" cy="246221"/>
          </a:xfrm>
          <a:prstGeom prst="rect">
            <a:avLst/>
          </a:prstGeom>
        </p:spPr>
        <p:txBody>
          <a:bodyPr wrap="none">
            <a:spAutoFit/>
          </a:bodyPr>
          <a:lstStyle/>
          <a:p>
            <a:r>
              <a:rPr lang="zh-CN" altLang="en-US" sz="1000" dirty="0">
                <a:latin typeface="+mn-ea"/>
              </a:rPr>
              <a:t>经济型</a:t>
            </a:r>
          </a:p>
        </p:txBody>
      </p:sp>
      <p:sp>
        <p:nvSpPr>
          <p:cNvPr id="55" name="矩形 54"/>
          <p:cNvSpPr/>
          <p:nvPr/>
        </p:nvSpPr>
        <p:spPr>
          <a:xfrm>
            <a:off x="1337069" y="2666937"/>
            <a:ext cx="569387" cy="246221"/>
          </a:xfrm>
          <a:prstGeom prst="rect">
            <a:avLst/>
          </a:prstGeom>
        </p:spPr>
        <p:txBody>
          <a:bodyPr wrap="none">
            <a:spAutoFit/>
          </a:bodyPr>
          <a:lstStyle/>
          <a:p>
            <a:r>
              <a:rPr lang="zh-CN" altLang="en-US" sz="1000" dirty="0">
                <a:latin typeface="+mn-ea"/>
              </a:rPr>
              <a:t>功能型</a:t>
            </a:r>
          </a:p>
        </p:txBody>
      </p:sp>
      <p:sp>
        <p:nvSpPr>
          <p:cNvPr id="56" name="矩形 55"/>
          <p:cNvSpPr/>
          <p:nvPr/>
        </p:nvSpPr>
        <p:spPr>
          <a:xfrm>
            <a:off x="2195736" y="2666937"/>
            <a:ext cx="441146" cy="246221"/>
          </a:xfrm>
          <a:prstGeom prst="rect">
            <a:avLst/>
          </a:prstGeom>
        </p:spPr>
        <p:txBody>
          <a:bodyPr wrap="none">
            <a:spAutoFit/>
          </a:bodyPr>
          <a:lstStyle/>
          <a:p>
            <a:r>
              <a:rPr lang="zh-CN" altLang="en-US" sz="1000" dirty="0">
                <a:latin typeface="+mn-ea"/>
              </a:rPr>
              <a:t>激光</a:t>
            </a:r>
          </a:p>
        </p:txBody>
      </p:sp>
      <p:sp>
        <p:nvSpPr>
          <p:cNvPr id="57" name="矩形 56"/>
          <p:cNvSpPr/>
          <p:nvPr/>
        </p:nvSpPr>
        <p:spPr>
          <a:xfrm>
            <a:off x="554853" y="3811280"/>
            <a:ext cx="569387" cy="246221"/>
          </a:xfrm>
          <a:prstGeom prst="rect">
            <a:avLst/>
          </a:prstGeom>
        </p:spPr>
        <p:txBody>
          <a:bodyPr wrap="none">
            <a:spAutoFit/>
          </a:bodyPr>
          <a:lstStyle/>
          <a:p>
            <a:r>
              <a:rPr lang="zh-CN" altLang="en-US" sz="1000" dirty="0" smtClean="0">
                <a:latin typeface="+mn-ea"/>
              </a:rPr>
              <a:t>高速球</a:t>
            </a:r>
            <a:endParaRPr lang="zh-CN" altLang="en-US" sz="1000" dirty="0">
              <a:latin typeface="+mn-ea"/>
            </a:endParaRPr>
          </a:p>
        </p:txBody>
      </p:sp>
      <p:sp>
        <p:nvSpPr>
          <p:cNvPr id="58" name="矩形 57"/>
          <p:cNvSpPr/>
          <p:nvPr/>
        </p:nvSpPr>
        <p:spPr>
          <a:xfrm>
            <a:off x="1268256" y="3811280"/>
            <a:ext cx="569387" cy="246221"/>
          </a:xfrm>
          <a:prstGeom prst="rect">
            <a:avLst/>
          </a:prstGeom>
        </p:spPr>
        <p:txBody>
          <a:bodyPr wrap="none">
            <a:spAutoFit/>
          </a:bodyPr>
          <a:lstStyle/>
          <a:p>
            <a:r>
              <a:rPr lang="zh-CN" altLang="en-US" sz="1000" dirty="0" smtClean="0">
                <a:latin typeface="+mn-ea"/>
              </a:rPr>
              <a:t>嵌入式</a:t>
            </a:r>
            <a:endParaRPr lang="zh-CN" altLang="en-US" sz="1000" dirty="0">
              <a:latin typeface="+mn-ea"/>
            </a:endParaRPr>
          </a:p>
        </p:txBody>
      </p:sp>
      <p:sp>
        <p:nvSpPr>
          <p:cNvPr id="59" name="矩形 58"/>
          <p:cNvSpPr/>
          <p:nvPr/>
        </p:nvSpPr>
        <p:spPr>
          <a:xfrm>
            <a:off x="2051720" y="3808586"/>
            <a:ext cx="648072" cy="246221"/>
          </a:xfrm>
          <a:prstGeom prst="rect">
            <a:avLst/>
          </a:prstGeom>
        </p:spPr>
        <p:txBody>
          <a:bodyPr wrap="square">
            <a:spAutoFit/>
          </a:bodyPr>
          <a:lstStyle/>
          <a:p>
            <a:pPr algn="ctr"/>
            <a:r>
              <a:rPr lang="zh-CN" altLang="en-US" sz="1000" dirty="0" smtClean="0">
                <a:latin typeface="+mn-ea"/>
              </a:rPr>
              <a:t>云台机</a:t>
            </a:r>
            <a:endParaRPr lang="zh-CN" altLang="en-US" sz="1000" dirty="0">
              <a:latin typeface="+mn-ea"/>
            </a:endParaRPr>
          </a:p>
        </p:txBody>
      </p:sp>
      <p:sp>
        <p:nvSpPr>
          <p:cNvPr id="60" name="矩形 59"/>
          <p:cNvSpPr/>
          <p:nvPr/>
        </p:nvSpPr>
        <p:spPr>
          <a:xfrm>
            <a:off x="3420040" y="3648113"/>
            <a:ext cx="601364" cy="400110"/>
          </a:xfrm>
          <a:prstGeom prst="rect">
            <a:avLst/>
          </a:prstGeom>
        </p:spPr>
        <p:txBody>
          <a:bodyPr wrap="square">
            <a:spAutoFit/>
          </a:bodyPr>
          <a:lstStyle/>
          <a:p>
            <a:r>
              <a:rPr lang="zh-CN" altLang="en-US" sz="1000" dirty="0" smtClean="0">
                <a:latin typeface="+mn-ea"/>
              </a:rPr>
              <a:t>迷你红</a:t>
            </a:r>
            <a:endParaRPr lang="en-US" altLang="zh-CN" sz="1000" dirty="0" smtClean="0">
              <a:latin typeface="+mn-ea"/>
            </a:endParaRPr>
          </a:p>
          <a:p>
            <a:r>
              <a:rPr lang="zh-CN" altLang="en-US" sz="1000" dirty="0" smtClean="0">
                <a:latin typeface="+mn-ea"/>
              </a:rPr>
              <a:t>外半球</a:t>
            </a:r>
            <a:endParaRPr lang="zh-CN" altLang="en-US" sz="1000" dirty="0">
              <a:latin typeface="+mn-ea"/>
            </a:endParaRPr>
          </a:p>
        </p:txBody>
      </p:sp>
      <p:sp>
        <p:nvSpPr>
          <p:cNvPr id="61" name="矩形 60"/>
          <p:cNvSpPr/>
          <p:nvPr/>
        </p:nvSpPr>
        <p:spPr>
          <a:xfrm>
            <a:off x="3928437" y="3648113"/>
            <a:ext cx="643731" cy="400110"/>
          </a:xfrm>
          <a:prstGeom prst="rect">
            <a:avLst/>
          </a:prstGeom>
        </p:spPr>
        <p:txBody>
          <a:bodyPr wrap="square">
            <a:spAutoFit/>
          </a:bodyPr>
          <a:lstStyle/>
          <a:p>
            <a:pPr algn="ctr"/>
            <a:r>
              <a:rPr lang="zh-CN" altLang="en-US" sz="1000" dirty="0" smtClean="0">
                <a:latin typeface="+mn-ea"/>
              </a:rPr>
              <a:t>迷你普通半球</a:t>
            </a:r>
            <a:endParaRPr lang="zh-CN" altLang="en-US" sz="1000" dirty="0">
              <a:latin typeface="+mn-ea"/>
            </a:endParaRPr>
          </a:p>
        </p:txBody>
      </p:sp>
      <p:sp>
        <p:nvSpPr>
          <p:cNvPr id="62" name="矩形 61"/>
          <p:cNvSpPr/>
          <p:nvPr/>
        </p:nvSpPr>
        <p:spPr>
          <a:xfrm>
            <a:off x="4623638" y="3648113"/>
            <a:ext cx="452418" cy="400110"/>
          </a:xfrm>
          <a:prstGeom prst="rect">
            <a:avLst/>
          </a:prstGeom>
        </p:spPr>
        <p:txBody>
          <a:bodyPr wrap="square">
            <a:spAutoFit/>
          </a:bodyPr>
          <a:lstStyle/>
          <a:p>
            <a:r>
              <a:rPr lang="zh-CN" altLang="en-US" sz="1000" dirty="0" smtClean="0">
                <a:latin typeface="+mn-ea"/>
              </a:rPr>
              <a:t>海螺</a:t>
            </a:r>
            <a:endParaRPr lang="en-US" altLang="zh-CN" sz="1000" dirty="0" smtClean="0">
              <a:latin typeface="+mn-ea"/>
            </a:endParaRPr>
          </a:p>
          <a:p>
            <a:r>
              <a:rPr lang="zh-CN" altLang="en-US" sz="1000" dirty="0" smtClean="0">
                <a:latin typeface="+mn-ea"/>
              </a:rPr>
              <a:t>半球</a:t>
            </a:r>
            <a:endParaRPr lang="zh-CN" altLang="en-US" sz="1000" dirty="0">
              <a:latin typeface="+mn-ea"/>
            </a:endParaRPr>
          </a:p>
        </p:txBody>
      </p:sp>
      <p:sp>
        <p:nvSpPr>
          <p:cNvPr id="63" name="矩形 62"/>
          <p:cNvSpPr/>
          <p:nvPr/>
        </p:nvSpPr>
        <p:spPr>
          <a:xfrm>
            <a:off x="4337403" y="2487023"/>
            <a:ext cx="601364" cy="400110"/>
          </a:xfrm>
          <a:prstGeom prst="rect">
            <a:avLst/>
          </a:prstGeom>
        </p:spPr>
        <p:txBody>
          <a:bodyPr wrap="square">
            <a:spAutoFit/>
          </a:bodyPr>
          <a:lstStyle/>
          <a:p>
            <a:r>
              <a:rPr lang="zh-CN" altLang="en-US" sz="1000" dirty="0" smtClean="0">
                <a:latin typeface="+mn-ea"/>
              </a:rPr>
              <a:t>防暴红外半球</a:t>
            </a:r>
            <a:endParaRPr lang="zh-CN" altLang="en-US" sz="1000" dirty="0">
              <a:latin typeface="+mn-ea"/>
            </a:endParaRPr>
          </a:p>
        </p:txBody>
      </p:sp>
      <p:sp>
        <p:nvSpPr>
          <p:cNvPr id="64" name="矩形 63"/>
          <p:cNvSpPr/>
          <p:nvPr/>
        </p:nvSpPr>
        <p:spPr>
          <a:xfrm>
            <a:off x="3582508" y="2464129"/>
            <a:ext cx="601364" cy="400110"/>
          </a:xfrm>
          <a:prstGeom prst="rect">
            <a:avLst/>
          </a:prstGeom>
        </p:spPr>
        <p:txBody>
          <a:bodyPr wrap="square">
            <a:spAutoFit/>
          </a:bodyPr>
          <a:lstStyle/>
          <a:p>
            <a:r>
              <a:rPr lang="zh-CN" altLang="en-US" sz="1000" dirty="0" smtClean="0">
                <a:latin typeface="+mn-ea"/>
              </a:rPr>
              <a:t>防暴普通半球</a:t>
            </a:r>
            <a:endParaRPr lang="zh-CN" altLang="en-US" sz="1000" dirty="0">
              <a:latin typeface="+mn-ea"/>
            </a:endParaRPr>
          </a:p>
        </p:txBody>
      </p:sp>
      <p:sp>
        <p:nvSpPr>
          <p:cNvPr id="65" name="矩形 64"/>
          <p:cNvSpPr/>
          <p:nvPr/>
        </p:nvSpPr>
        <p:spPr>
          <a:xfrm>
            <a:off x="5751053" y="2507141"/>
            <a:ext cx="744858" cy="246221"/>
          </a:xfrm>
          <a:prstGeom prst="rect">
            <a:avLst/>
          </a:prstGeom>
        </p:spPr>
        <p:txBody>
          <a:bodyPr wrap="square">
            <a:spAutoFit/>
          </a:bodyPr>
          <a:lstStyle/>
          <a:p>
            <a:pPr algn="ctr"/>
            <a:r>
              <a:rPr lang="zh-CN" altLang="en-US" sz="1000" dirty="0" smtClean="0">
                <a:latin typeface="+mn-ea"/>
              </a:rPr>
              <a:t>普通枪机</a:t>
            </a:r>
            <a:endParaRPr lang="zh-CN" altLang="en-US" sz="1000" dirty="0">
              <a:latin typeface="+mn-ea"/>
            </a:endParaRPr>
          </a:p>
        </p:txBody>
      </p:sp>
      <p:sp>
        <p:nvSpPr>
          <p:cNvPr id="66" name="矩形 65"/>
          <p:cNvSpPr/>
          <p:nvPr/>
        </p:nvSpPr>
        <p:spPr>
          <a:xfrm>
            <a:off x="6788678" y="2508237"/>
            <a:ext cx="744858" cy="246221"/>
          </a:xfrm>
          <a:prstGeom prst="rect">
            <a:avLst/>
          </a:prstGeom>
        </p:spPr>
        <p:txBody>
          <a:bodyPr wrap="square">
            <a:spAutoFit/>
          </a:bodyPr>
          <a:lstStyle/>
          <a:p>
            <a:pPr algn="ctr"/>
            <a:r>
              <a:rPr lang="zh-CN" altLang="en-US" sz="1000" dirty="0" smtClean="0">
                <a:latin typeface="+mn-ea"/>
              </a:rPr>
              <a:t>智能枪机</a:t>
            </a:r>
            <a:endParaRPr lang="zh-CN" altLang="en-US" sz="1000" dirty="0">
              <a:latin typeface="+mn-ea"/>
            </a:endParaRPr>
          </a:p>
        </p:txBody>
      </p:sp>
      <p:sp>
        <p:nvSpPr>
          <p:cNvPr id="67" name="矩形 66"/>
          <p:cNvSpPr/>
          <p:nvPr/>
        </p:nvSpPr>
        <p:spPr>
          <a:xfrm>
            <a:off x="5656378" y="3699202"/>
            <a:ext cx="744858" cy="400110"/>
          </a:xfrm>
          <a:prstGeom prst="rect">
            <a:avLst/>
          </a:prstGeom>
        </p:spPr>
        <p:txBody>
          <a:bodyPr wrap="square">
            <a:spAutoFit/>
          </a:bodyPr>
          <a:lstStyle/>
          <a:p>
            <a:pPr algn="ctr"/>
            <a:r>
              <a:rPr lang="zh-CN" altLang="en-US" sz="1000" dirty="0" smtClean="0">
                <a:latin typeface="+mn-ea"/>
              </a:rPr>
              <a:t>专业型红外枪机</a:t>
            </a:r>
            <a:endParaRPr lang="zh-CN" altLang="en-US" sz="1000" dirty="0">
              <a:latin typeface="+mn-ea"/>
            </a:endParaRPr>
          </a:p>
        </p:txBody>
      </p:sp>
      <p:sp>
        <p:nvSpPr>
          <p:cNvPr id="68" name="矩形 67"/>
          <p:cNvSpPr/>
          <p:nvPr/>
        </p:nvSpPr>
        <p:spPr>
          <a:xfrm>
            <a:off x="7822372" y="2519381"/>
            <a:ext cx="744858" cy="246221"/>
          </a:xfrm>
          <a:prstGeom prst="rect">
            <a:avLst/>
          </a:prstGeom>
        </p:spPr>
        <p:txBody>
          <a:bodyPr wrap="square">
            <a:spAutoFit/>
          </a:bodyPr>
          <a:lstStyle/>
          <a:p>
            <a:pPr algn="ctr"/>
            <a:r>
              <a:rPr lang="zh-CN" altLang="en-US" sz="1000" dirty="0" smtClean="0">
                <a:latin typeface="+mn-ea"/>
              </a:rPr>
              <a:t>一体机</a:t>
            </a:r>
            <a:endParaRPr lang="zh-CN" altLang="en-US" sz="1000" dirty="0">
              <a:latin typeface="+mn-ea"/>
            </a:endParaRPr>
          </a:p>
        </p:txBody>
      </p:sp>
      <p:sp>
        <p:nvSpPr>
          <p:cNvPr id="69" name="矩形 68"/>
          <p:cNvSpPr/>
          <p:nvPr/>
        </p:nvSpPr>
        <p:spPr>
          <a:xfrm>
            <a:off x="6495911" y="3699202"/>
            <a:ext cx="744858" cy="400110"/>
          </a:xfrm>
          <a:prstGeom prst="rect">
            <a:avLst/>
          </a:prstGeom>
        </p:spPr>
        <p:txBody>
          <a:bodyPr wrap="square">
            <a:spAutoFit/>
          </a:bodyPr>
          <a:lstStyle/>
          <a:p>
            <a:pPr algn="ctr"/>
            <a:r>
              <a:rPr lang="zh-CN" altLang="en-US" sz="1000" dirty="0" smtClean="0">
                <a:latin typeface="+mn-ea"/>
              </a:rPr>
              <a:t>专业型红外枪机</a:t>
            </a:r>
            <a:endParaRPr lang="zh-CN" altLang="en-US" sz="1000" dirty="0">
              <a:latin typeface="+mn-ea"/>
            </a:endParaRPr>
          </a:p>
        </p:txBody>
      </p:sp>
      <p:pic>
        <p:nvPicPr>
          <p:cNvPr id="70" name="图片 6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11744" y="3175308"/>
            <a:ext cx="739637" cy="423276"/>
          </a:xfrm>
          <a:prstGeom prst="rect">
            <a:avLst/>
          </a:prstGeom>
        </p:spPr>
      </p:pic>
      <p:sp>
        <p:nvSpPr>
          <p:cNvPr id="71" name="矩形 70"/>
          <p:cNvSpPr/>
          <p:nvPr/>
        </p:nvSpPr>
        <p:spPr>
          <a:xfrm>
            <a:off x="7760604" y="3699202"/>
            <a:ext cx="744858" cy="400110"/>
          </a:xfrm>
          <a:prstGeom prst="rect">
            <a:avLst/>
          </a:prstGeom>
        </p:spPr>
        <p:txBody>
          <a:bodyPr wrap="square">
            <a:spAutoFit/>
          </a:bodyPr>
          <a:lstStyle/>
          <a:p>
            <a:pPr algn="ctr"/>
            <a:r>
              <a:rPr lang="zh-CN" altLang="en-US" sz="1000" dirty="0" smtClean="0">
                <a:latin typeface="+mn-ea"/>
              </a:rPr>
              <a:t>经济型红外枪机</a:t>
            </a:r>
            <a:endParaRPr lang="zh-CN" altLang="en-US" sz="1000" dirty="0">
              <a:latin typeface="+mn-ea"/>
            </a:endParaRPr>
          </a:p>
        </p:txBody>
      </p:sp>
      <p:pic>
        <p:nvPicPr>
          <p:cNvPr id="78" name="图片 7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88336" y="3162501"/>
            <a:ext cx="810765" cy="536275"/>
          </a:xfrm>
          <a:prstGeom prst="rect">
            <a:avLst/>
          </a:prstGeom>
        </p:spPr>
      </p:pic>
      <p:pic>
        <p:nvPicPr>
          <p:cNvPr id="79" name="图片 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a:off x="4617083" y="3197950"/>
            <a:ext cx="476113" cy="386015"/>
          </a:xfrm>
          <a:prstGeom prst="rect">
            <a:avLst/>
          </a:prstGeom>
        </p:spPr>
      </p:pic>
      <p:pic>
        <p:nvPicPr>
          <p:cNvPr id="74" name="图片 7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2274" y="1779662"/>
            <a:ext cx="449044" cy="786830"/>
          </a:xfrm>
          <a:prstGeom prst="rect">
            <a:avLst/>
          </a:prstGeom>
        </p:spPr>
      </p:pic>
      <p:pic>
        <p:nvPicPr>
          <p:cNvPr id="75" name="图片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123454" y="1779662"/>
            <a:ext cx="449152" cy="786830"/>
          </a:xfrm>
          <a:prstGeom prst="rect">
            <a:avLst/>
          </a:prstGeom>
        </p:spPr>
      </p:pic>
      <p:pic>
        <p:nvPicPr>
          <p:cNvPr id="76" name="图片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394484" y="1779662"/>
            <a:ext cx="449873" cy="787653"/>
          </a:xfrm>
          <a:prstGeom prst="rect">
            <a:avLst/>
          </a:prstGeom>
        </p:spPr>
      </p:pic>
    </p:spTree>
    <p:extLst>
      <p:ext uri="{BB962C8B-B14F-4D97-AF65-F5344CB8AC3E}">
        <p14:creationId xmlns:p14="http://schemas.microsoft.com/office/powerpoint/2010/main" val="395500646"/>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5" y="267450"/>
            <a:ext cx="6883561" cy="369332"/>
          </a:xfrm>
        </p:spPr>
        <p:txBody>
          <a:bodyPr/>
          <a:lstStyle/>
          <a:p>
            <a:r>
              <a:rPr lang="zh-CN" altLang="en-US" dirty="0"/>
              <a:t>固定</a:t>
            </a:r>
            <a:r>
              <a:rPr lang="en-US" altLang="zh-CN" dirty="0" smtClean="0"/>
              <a:t>IPC</a:t>
            </a:r>
            <a:r>
              <a:rPr lang="zh-CN" altLang="en-US" dirty="0" smtClean="0"/>
              <a:t>产品定位分布</a:t>
            </a:r>
            <a:endParaRPr lang="zh-CN" altLang="en-US" dirty="0"/>
          </a:p>
        </p:txBody>
      </p:sp>
      <p:sp>
        <p:nvSpPr>
          <p:cNvPr id="72" name="标题 1"/>
          <p:cNvSpPr txBox="1">
            <a:spLocks/>
          </p:cNvSpPr>
          <p:nvPr/>
        </p:nvSpPr>
        <p:spPr>
          <a:xfrm>
            <a:off x="467214" y="50800"/>
            <a:ext cx="8676786"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cxnSp>
        <p:nvCxnSpPr>
          <p:cNvPr id="46" name="直接连接符 45"/>
          <p:cNvCxnSpPr/>
          <p:nvPr/>
        </p:nvCxnSpPr>
        <p:spPr>
          <a:xfrm flipH="1">
            <a:off x="467214" y="4221180"/>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87377" y="3309559"/>
            <a:ext cx="909122" cy="558335"/>
            <a:chOff x="4572168" y="3054805"/>
            <a:chExt cx="909122" cy="558335"/>
          </a:xfrm>
        </p:grpSpPr>
        <p:pic>
          <p:nvPicPr>
            <p:cNvPr id="50" name="图片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112" y="3289339"/>
              <a:ext cx="657178" cy="323801"/>
            </a:xfrm>
            <a:prstGeom prst="rect">
              <a:avLst/>
            </a:prstGeom>
            <a:ln>
              <a:noFill/>
            </a:ln>
            <a:effectLst>
              <a:outerShdw blurRad="292100" dist="139700" dir="2700000" algn="tl" rotWithShape="0">
                <a:srgbClr val="333333">
                  <a:alpha val="65000"/>
                </a:srgbClr>
              </a:outerShdw>
            </a:effectLst>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168" y="3054805"/>
              <a:ext cx="503888" cy="396435"/>
            </a:xfrm>
            <a:prstGeom prst="rect">
              <a:avLst/>
            </a:prstGeom>
            <a:ln>
              <a:noFill/>
            </a:ln>
            <a:effectLst>
              <a:outerShdw blurRad="292100" dist="139700" dir="2700000" algn="tl" rotWithShape="0">
                <a:srgbClr val="333333">
                  <a:alpha val="65000"/>
                </a:srgbClr>
              </a:outerShdw>
            </a:effectLst>
          </p:spPr>
        </p:pic>
      </p:grpSp>
      <p:sp>
        <p:nvSpPr>
          <p:cNvPr id="52" name="Rectangle 19"/>
          <p:cNvSpPr>
            <a:spLocks noChangeArrowheads="1"/>
          </p:cNvSpPr>
          <p:nvPr/>
        </p:nvSpPr>
        <p:spPr bwMode="auto">
          <a:xfrm>
            <a:off x="580000" y="430068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经济分销型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LC-B</a:t>
            </a:r>
            <a:endParaRPr lang="en-US" altLang="zh-CN" sz="1400" i="0" dirty="0">
              <a:latin typeface="微软雅黑" pitchFamily="34" charset="-122"/>
              <a:ea typeface="微软雅黑" pitchFamily="34" charset="-122"/>
            </a:endParaRPr>
          </a:p>
        </p:txBody>
      </p:sp>
      <p:sp>
        <p:nvSpPr>
          <p:cNvPr id="55" name="Rectangle 19"/>
          <p:cNvSpPr>
            <a:spLocks noChangeArrowheads="1"/>
          </p:cNvSpPr>
          <p:nvPr/>
        </p:nvSpPr>
        <p:spPr bwMode="auto">
          <a:xfrm>
            <a:off x="2085531" y="430326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a:t>
            </a:r>
            <a:r>
              <a:rPr lang="zh-CN" altLang="en-US" sz="1400" dirty="0">
                <a:latin typeface="微软雅黑" pitchFamily="34" charset="-122"/>
                <a:ea typeface="微软雅黑" pitchFamily="34" charset="-122"/>
              </a:rPr>
              <a:t>项目</a:t>
            </a:r>
            <a:r>
              <a:rPr lang="zh-CN" altLang="en-US" sz="1400" i="0" dirty="0" smtClean="0">
                <a:latin typeface="微软雅黑" pitchFamily="34" charset="-122"/>
                <a:ea typeface="微软雅黑" pitchFamily="34" charset="-122"/>
              </a:rPr>
              <a:t>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LC-A</a:t>
            </a:r>
            <a:endParaRPr lang="en-US" altLang="zh-CN" sz="1400" i="0" dirty="0">
              <a:latin typeface="微软雅黑" pitchFamily="34" charset="-122"/>
              <a:ea typeface="微软雅黑" pitchFamily="34" charset="-122"/>
            </a:endParaRPr>
          </a:p>
        </p:txBody>
      </p:sp>
      <p:grpSp>
        <p:nvGrpSpPr>
          <p:cNvPr id="9" name="组合 8"/>
          <p:cNvGrpSpPr/>
          <p:nvPr/>
        </p:nvGrpSpPr>
        <p:grpSpPr>
          <a:xfrm>
            <a:off x="2269477" y="2952928"/>
            <a:ext cx="909122" cy="704599"/>
            <a:chOff x="4026323" y="2672635"/>
            <a:chExt cx="909122" cy="704599"/>
          </a:xfrm>
        </p:grpSpPr>
        <p:pic>
          <p:nvPicPr>
            <p:cNvPr id="56" name="图片 55" descr="模拟球.png"/>
            <p:cNvPicPr>
              <a:picLocks noChangeAspect="1"/>
            </p:cNvPicPr>
            <p:nvPr/>
          </p:nvPicPr>
          <p:blipFill>
            <a:blip r:embed="rId5" cstate="print"/>
            <a:stretch>
              <a:fillRect/>
            </a:stretch>
          </p:blipFill>
          <p:spPr>
            <a:xfrm rot="10800000">
              <a:off x="4031213" y="3084949"/>
              <a:ext cx="449671" cy="292285"/>
            </a:xfrm>
            <a:prstGeom prst="rect">
              <a:avLst/>
            </a:prstGeom>
            <a:ln>
              <a:noFill/>
            </a:ln>
            <a:effectLst>
              <a:outerShdw blurRad="292100" dist="139700" dir="2700000" algn="tl" rotWithShape="0">
                <a:srgbClr val="333333">
                  <a:alpha val="65000"/>
                </a:srgbClr>
              </a:outerShdw>
            </a:effectLst>
          </p:spPr>
        </p:pic>
        <p:grpSp>
          <p:nvGrpSpPr>
            <p:cNvPr id="57" name="组合 56"/>
            <p:cNvGrpSpPr/>
            <p:nvPr/>
          </p:nvGrpSpPr>
          <p:grpSpPr>
            <a:xfrm>
              <a:off x="4026323" y="2672635"/>
              <a:ext cx="909122" cy="558335"/>
              <a:chOff x="4572168" y="3054805"/>
              <a:chExt cx="909122" cy="558335"/>
            </a:xfrm>
          </p:grpSpPr>
          <p:pic>
            <p:nvPicPr>
              <p:cNvPr id="58" name="图片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112" y="3289339"/>
                <a:ext cx="657178" cy="323801"/>
              </a:xfrm>
              <a:prstGeom prst="rect">
                <a:avLst/>
              </a:prstGeom>
              <a:ln>
                <a:noFill/>
              </a:ln>
              <a:effectLst>
                <a:outerShdw blurRad="292100" dist="139700" dir="2700000" algn="tl" rotWithShape="0">
                  <a:srgbClr val="333333">
                    <a:alpha val="65000"/>
                  </a:srgbClr>
                </a:outerShdw>
              </a:effectLst>
            </p:spPr>
          </p:pic>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168" y="3054805"/>
                <a:ext cx="503888" cy="396435"/>
              </a:xfrm>
              <a:prstGeom prst="rect">
                <a:avLst/>
              </a:prstGeom>
              <a:ln>
                <a:noFill/>
              </a:ln>
              <a:effectLst>
                <a:outerShdw blurRad="292100" dist="139700" dir="2700000" algn="tl" rotWithShape="0">
                  <a:srgbClr val="333333">
                    <a:alpha val="65000"/>
                  </a:srgbClr>
                </a:outerShdw>
              </a:effectLst>
            </p:spPr>
          </p:pic>
        </p:grpSp>
      </p:grpSp>
      <p:sp>
        <p:nvSpPr>
          <p:cNvPr id="61" name="Rectangle 19"/>
          <p:cNvSpPr>
            <a:spLocks noChangeArrowheads="1"/>
          </p:cNvSpPr>
          <p:nvPr/>
        </p:nvSpPr>
        <p:spPr bwMode="auto">
          <a:xfrm>
            <a:off x="3902308" y="4303263"/>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62" name="Rectangle 19"/>
          <p:cNvSpPr>
            <a:spLocks noChangeArrowheads="1"/>
          </p:cNvSpPr>
          <p:nvPr/>
        </p:nvSpPr>
        <p:spPr bwMode="auto">
          <a:xfrm>
            <a:off x="5734247" y="4300683"/>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smtClean="0">
                <a:latin typeface="微软雅黑" pitchFamily="34" charset="-122"/>
                <a:ea typeface="微软雅黑" pitchFamily="34" charset="-122"/>
              </a:rPr>
              <a:t>功能</a:t>
            </a:r>
            <a:r>
              <a:rPr lang="zh-CN" altLang="en-US" sz="1400" i="0" dirty="0" smtClean="0">
                <a:latin typeface="微软雅黑" pitchFamily="34" charset="-122"/>
                <a:ea typeface="微软雅黑" pitchFamily="34" charset="-122"/>
              </a:rPr>
              <a:t>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63" name="Rectangle 19"/>
          <p:cNvSpPr>
            <a:spLocks noChangeArrowheads="1"/>
          </p:cNvSpPr>
          <p:nvPr/>
        </p:nvSpPr>
        <p:spPr bwMode="auto">
          <a:xfrm>
            <a:off x="7616155" y="4303263"/>
            <a:ext cx="7232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a:latin typeface="微软雅黑" pitchFamily="34" charset="-122"/>
                <a:ea typeface="微软雅黑" pitchFamily="34" charset="-122"/>
              </a:rPr>
              <a:t>专业</a:t>
            </a:r>
            <a:r>
              <a:rPr lang="zh-CN" altLang="en-US" sz="1400" i="0" dirty="0" smtClean="0">
                <a:latin typeface="微软雅黑" pitchFamily="34" charset="-122"/>
                <a:ea typeface="微软雅黑" pitchFamily="34" charset="-122"/>
              </a:rPr>
              <a:t>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grpSp>
        <p:nvGrpSpPr>
          <p:cNvPr id="11" name="组合 10"/>
          <p:cNvGrpSpPr/>
          <p:nvPr/>
        </p:nvGrpSpPr>
        <p:grpSpPr>
          <a:xfrm>
            <a:off x="3508254" y="2388571"/>
            <a:ext cx="1401590" cy="949758"/>
            <a:chOff x="3647484" y="2460579"/>
            <a:chExt cx="1401590" cy="949758"/>
          </a:xfrm>
        </p:grpSpPr>
        <p:grpSp>
          <p:nvGrpSpPr>
            <p:cNvPr id="66" name="组合 65"/>
            <p:cNvGrpSpPr/>
            <p:nvPr/>
          </p:nvGrpSpPr>
          <p:grpSpPr>
            <a:xfrm>
              <a:off x="4139952" y="2460579"/>
              <a:ext cx="909122" cy="558335"/>
              <a:chOff x="4572168" y="3054805"/>
              <a:chExt cx="909122" cy="558335"/>
            </a:xfrm>
          </p:grpSpPr>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4112" y="3289339"/>
                <a:ext cx="657178" cy="323801"/>
              </a:xfrm>
              <a:prstGeom prst="rect">
                <a:avLst/>
              </a:prstGeom>
              <a:ln>
                <a:noFill/>
              </a:ln>
              <a:effectLst>
                <a:outerShdw blurRad="292100" dist="139700" dir="2700000" algn="tl" rotWithShape="0">
                  <a:srgbClr val="333333">
                    <a:alpha val="65000"/>
                  </a:srgbClr>
                </a:outerShdw>
              </a:effectLst>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168" y="3054805"/>
                <a:ext cx="503888" cy="396435"/>
              </a:xfrm>
              <a:prstGeom prst="rect">
                <a:avLst/>
              </a:prstGeom>
              <a:ln>
                <a:noFill/>
              </a:ln>
              <a:effectLst>
                <a:outerShdw blurRad="292100" dist="139700" dir="2700000" algn="tl" rotWithShape="0">
                  <a:srgbClr val="333333">
                    <a:alpha val="65000"/>
                  </a:srgbClr>
                </a:outerShdw>
              </a:effectLst>
            </p:spPr>
          </p:pic>
        </p:grpSp>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47484" y="2733466"/>
              <a:ext cx="675738" cy="419481"/>
            </a:xfrm>
            <a:prstGeom prst="rect">
              <a:avLst/>
            </a:prstGeom>
            <a:ln>
              <a:noFill/>
            </a:ln>
            <a:effectLst>
              <a:outerShdw blurRad="292100" dist="139700" dir="2700000" algn="tl" rotWithShape="0">
                <a:srgbClr val="333333">
                  <a:alpha val="65000"/>
                </a:srgbClr>
              </a:outerShdw>
            </a:effectLst>
          </p:spPr>
        </p:pic>
        <p:pic>
          <p:nvPicPr>
            <p:cNvPr id="101" name="图片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5353" y="2883171"/>
              <a:ext cx="710093" cy="527166"/>
            </a:xfrm>
            <a:prstGeom prst="rect">
              <a:avLst/>
            </a:prstGeom>
            <a:ln>
              <a:noFill/>
            </a:ln>
            <a:effectLst>
              <a:outerShdw blurRad="292100" dist="139700" dir="2700000" algn="tl" rotWithShape="0">
                <a:srgbClr val="333333">
                  <a:alpha val="65000"/>
                </a:srgbClr>
              </a:outerShdw>
            </a:effectLst>
          </p:spPr>
        </p:pic>
      </p:grpSp>
      <p:grpSp>
        <p:nvGrpSpPr>
          <p:cNvPr id="12" name="组合 11"/>
          <p:cNvGrpSpPr/>
          <p:nvPr/>
        </p:nvGrpSpPr>
        <p:grpSpPr>
          <a:xfrm>
            <a:off x="5148064" y="1419622"/>
            <a:ext cx="1633254" cy="1310584"/>
            <a:chOff x="5192416" y="1442141"/>
            <a:chExt cx="1633254" cy="1310584"/>
          </a:xfrm>
        </p:grpSpPr>
        <p:pic>
          <p:nvPicPr>
            <p:cNvPr id="69" name="图片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42919" y="1442141"/>
              <a:ext cx="594637" cy="519678"/>
            </a:xfrm>
            <a:prstGeom prst="rect">
              <a:avLst/>
            </a:prstGeom>
            <a:ln>
              <a:noFill/>
            </a:ln>
            <a:effectLst>
              <a:outerShdw blurRad="292100" dist="139700" dir="2700000" algn="tl" rotWithShape="0">
                <a:srgbClr val="333333">
                  <a:alpha val="65000"/>
                </a:srgbClr>
              </a:outerShdw>
            </a:effectLst>
          </p:spPr>
        </p:pic>
        <p:pic>
          <p:nvPicPr>
            <p:cNvPr id="70" name="图片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5145" y="2333244"/>
              <a:ext cx="675738" cy="419481"/>
            </a:xfrm>
            <a:prstGeom prst="rect">
              <a:avLst/>
            </a:prstGeom>
            <a:ln>
              <a:noFill/>
            </a:ln>
            <a:effectLst>
              <a:outerShdw blurRad="292100" dist="139700" dir="2700000" algn="tl" rotWithShape="0">
                <a:srgbClr val="333333">
                  <a:alpha val="65000"/>
                </a:srgbClr>
              </a:outerShdw>
            </a:effectLst>
          </p:spPr>
        </p:pic>
        <p:pic>
          <p:nvPicPr>
            <p:cNvPr id="71" name="图片 7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92416" y="1848991"/>
              <a:ext cx="776829" cy="441341"/>
            </a:xfrm>
            <a:prstGeom prst="rect">
              <a:avLst/>
            </a:prstGeom>
            <a:ln>
              <a:noFill/>
            </a:ln>
            <a:effectLst>
              <a:outerShdw blurRad="292100" dist="139700" dir="2700000" algn="tl" rotWithShape="0">
                <a:srgbClr val="333333">
                  <a:alpha val="65000"/>
                </a:srgbClr>
              </a:outerShdw>
            </a:effectLst>
          </p:spPr>
        </p:pic>
        <p:pic>
          <p:nvPicPr>
            <p:cNvPr id="102" name="图片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577" y="1806078"/>
              <a:ext cx="710093" cy="527166"/>
            </a:xfrm>
            <a:prstGeom prst="rect">
              <a:avLst/>
            </a:prstGeom>
            <a:ln>
              <a:noFill/>
            </a:ln>
            <a:effectLst>
              <a:outerShdw blurRad="292100" dist="139700" dir="2700000" algn="tl" rotWithShape="0">
                <a:srgbClr val="333333">
                  <a:alpha val="65000"/>
                </a:srgbClr>
              </a:outerShdw>
            </a:effectLst>
          </p:spPr>
        </p:pic>
      </p:grpSp>
      <p:grpSp>
        <p:nvGrpSpPr>
          <p:cNvPr id="13" name="组合 12"/>
          <p:cNvGrpSpPr/>
          <p:nvPr/>
        </p:nvGrpSpPr>
        <p:grpSpPr>
          <a:xfrm>
            <a:off x="7129755" y="894886"/>
            <a:ext cx="1548246" cy="1372927"/>
            <a:chOff x="7236296" y="862793"/>
            <a:chExt cx="1548246" cy="1372927"/>
          </a:xfrm>
        </p:grpSpPr>
        <p:pic>
          <p:nvPicPr>
            <p:cNvPr id="103" name="图片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87016" y="862793"/>
              <a:ext cx="594637" cy="519678"/>
            </a:xfrm>
            <a:prstGeom prst="rect">
              <a:avLst/>
            </a:prstGeom>
            <a:ln>
              <a:noFill/>
            </a:ln>
            <a:effectLst>
              <a:outerShdw blurRad="292100" dist="139700" dir="2700000" algn="tl" rotWithShape="0">
                <a:srgbClr val="333333">
                  <a:alpha val="65000"/>
                </a:srgbClr>
              </a:outerShdw>
            </a:effectLst>
          </p:spPr>
        </p:pic>
        <p:pic>
          <p:nvPicPr>
            <p:cNvPr id="108" name="图片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82270" y="1851946"/>
              <a:ext cx="619391" cy="383774"/>
            </a:xfrm>
            <a:prstGeom prst="rect">
              <a:avLst/>
            </a:prstGeom>
            <a:ln>
              <a:noFill/>
            </a:ln>
            <a:effectLst>
              <a:outerShdw blurRad="292100" dist="139700" dir="2700000" algn="tl" rotWithShape="0">
                <a:srgbClr val="333333">
                  <a:alpha val="65000"/>
                </a:srgbClr>
              </a:outerShdw>
            </a:effectLst>
          </p:spPr>
        </p:pic>
        <p:pic>
          <p:nvPicPr>
            <p:cNvPr id="110" name="图片 10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6296" y="1435012"/>
              <a:ext cx="776829" cy="441341"/>
            </a:xfrm>
            <a:prstGeom prst="rect">
              <a:avLst/>
            </a:prstGeom>
            <a:ln>
              <a:noFill/>
            </a:ln>
            <a:effectLst>
              <a:outerShdw blurRad="292100" dist="139700" dir="2700000" algn="tl" rotWithShape="0">
                <a:srgbClr val="333333">
                  <a:alpha val="65000"/>
                </a:srgbClr>
              </a:outerShdw>
            </a:effectLst>
          </p:spPr>
        </p:pic>
        <p:pic>
          <p:nvPicPr>
            <p:cNvPr id="111" name="图片 1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01661" y="1455800"/>
              <a:ext cx="582881" cy="399767"/>
            </a:xfrm>
            <a:prstGeom prst="rect">
              <a:avLst/>
            </a:prstGeom>
            <a:ln>
              <a:noFill/>
            </a:ln>
            <a:effectLst>
              <a:outerShdw blurRad="292100" dist="139700" dir="2700000" algn="tl" rotWithShape="0">
                <a:srgbClr val="333333">
                  <a:alpha val="65000"/>
                </a:srgbClr>
              </a:outerShdw>
            </a:effectLst>
          </p:spPr>
        </p:pic>
      </p:grpSp>
      <p:sp>
        <p:nvSpPr>
          <p:cNvPr id="14" name="圆角矩形标注 13"/>
          <p:cNvSpPr/>
          <p:nvPr/>
        </p:nvSpPr>
        <p:spPr bwMode="gray">
          <a:xfrm>
            <a:off x="467214" y="2210625"/>
            <a:ext cx="1307921" cy="800708"/>
          </a:xfrm>
          <a:prstGeom prst="wedgeRoundRectCallout">
            <a:avLst>
              <a:gd name="adj1" fmla="val -10846"/>
              <a:gd name="adj2" fmla="val 67598"/>
              <a:gd name="adj3" fmla="val 16667"/>
            </a:avLst>
          </a:prstGeom>
          <a:solidFill>
            <a:srgbClr val="0070C0">
              <a:alpha val="70000"/>
            </a:srgbClr>
          </a:solidFill>
          <a:ln>
            <a:noFill/>
          </a:ln>
          <a:effectLst/>
          <a:extLst/>
        </p:spPr>
        <p:txBody>
          <a:bodyPr rtlCol="0" anchor="ctr">
            <a:flatTx/>
          </a:bodyPr>
          <a:lstStyle/>
          <a:p>
            <a:pPr algn="ctr" defTabSz="914400" fontAlgn="auto">
              <a:lnSpc>
                <a:spcPts val="1900"/>
              </a:lnSpc>
              <a:spcBef>
                <a:spcPts val="0"/>
              </a:spcBef>
              <a:spcAft>
                <a:spcPts val="0"/>
              </a:spcAft>
            </a:pPr>
            <a:r>
              <a:rPr lang="en-US" altLang="zh-CN" sz="1200" kern="0" dirty="0" smtClean="0">
                <a:solidFill>
                  <a:schemeClr val="bg1"/>
                </a:solidFill>
                <a:latin typeface="+mn-ea"/>
              </a:rPr>
              <a:t>720P</a:t>
            </a:r>
            <a:r>
              <a:rPr lang="zh-CN" altLang="en-US" sz="1200" kern="0" dirty="0" smtClean="0">
                <a:solidFill>
                  <a:schemeClr val="bg1"/>
                </a:solidFill>
                <a:latin typeface="+mn-ea"/>
              </a:rPr>
              <a:t>，无</a:t>
            </a:r>
            <a:r>
              <a:rPr lang="en-US" altLang="zh-CN" sz="1200" kern="0" dirty="0" smtClean="0">
                <a:solidFill>
                  <a:schemeClr val="bg1"/>
                </a:solidFill>
                <a:latin typeface="+mn-ea"/>
              </a:rPr>
              <a:t>TF</a:t>
            </a:r>
            <a:r>
              <a:rPr lang="zh-CN" altLang="en-US" sz="1200" kern="0" dirty="0" smtClean="0">
                <a:solidFill>
                  <a:schemeClr val="bg1"/>
                </a:solidFill>
                <a:latin typeface="+mn-ea"/>
              </a:rPr>
              <a:t>卡</a:t>
            </a:r>
            <a:endParaRPr lang="zh-CN" altLang="en-US" sz="1200" kern="0" dirty="0">
              <a:solidFill>
                <a:schemeClr val="bg1"/>
              </a:solidFill>
              <a:latin typeface="+mn-ea"/>
            </a:endParaRPr>
          </a:p>
        </p:txBody>
      </p:sp>
      <p:sp>
        <p:nvSpPr>
          <p:cNvPr id="112" name="圆角矩形标注 111"/>
          <p:cNvSpPr/>
          <p:nvPr/>
        </p:nvSpPr>
        <p:spPr bwMode="gray">
          <a:xfrm>
            <a:off x="1924078" y="1707654"/>
            <a:ext cx="1405254" cy="800708"/>
          </a:xfrm>
          <a:prstGeom prst="wedgeRoundRectCallout">
            <a:avLst>
              <a:gd name="adj1" fmla="val -14442"/>
              <a:gd name="adj2" fmla="val 70657"/>
              <a:gd name="adj3" fmla="val 16667"/>
            </a:avLst>
          </a:prstGeom>
          <a:solidFill>
            <a:srgbClr val="0070C0">
              <a:alpha val="70000"/>
            </a:srgbClr>
          </a:solidFill>
          <a:ln>
            <a:noFill/>
          </a:ln>
          <a:effectLst/>
          <a:extLst/>
        </p:spPr>
        <p:txBody>
          <a:bodyPr rtlCol="0" anchor="ctr">
            <a:flatTx/>
          </a:bodyPr>
          <a:lstStyle/>
          <a:p>
            <a:pPr algn="ctr" defTabSz="914400" fontAlgn="auto">
              <a:lnSpc>
                <a:spcPts val="1900"/>
              </a:lnSpc>
              <a:spcBef>
                <a:spcPts val="0"/>
              </a:spcBef>
              <a:spcAft>
                <a:spcPts val="0"/>
              </a:spcAft>
            </a:pPr>
            <a:r>
              <a:rPr lang="en-US" altLang="zh-CN" sz="1200" kern="0" dirty="0" smtClean="0">
                <a:solidFill>
                  <a:schemeClr val="bg1"/>
                </a:solidFill>
                <a:latin typeface="+mn-ea"/>
              </a:rPr>
              <a:t>1080P/720P</a:t>
            </a:r>
            <a:r>
              <a:rPr lang="zh-CN" altLang="en-US" sz="1200" kern="0" dirty="0" smtClean="0">
                <a:solidFill>
                  <a:schemeClr val="bg1"/>
                </a:solidFill>
                <a:latin typeface="+mn-ea"/>
              </a:rPr>
              <a:t>，含</a:t>
            </a:r>
            <a:r>
              <a:rPr lang="en-US" altLang="zh-CN" sz="1200" kern="0" dirty="0" smtClean="0">
                <a:solidFill>
                  <a:schemeClr val="bg1"/>
                </a:solidFill>
                <a:latin typeface="+mn-ea"/>
              </a:rPr>
              <a:t>TF</a:t>
            </a:r>
            <a:r>
              <a:rPr lang="zh-CN" altLang="en-US" sz="1200" kern="0" dirty="0" smtClean="0">
                <a:solidFill>
                  <a:schemeClr val="bg1"/>
                </a:solidFill>
                <a:latin typeface="+mn-ea"/>
              </a:rPr>
              <a:t>卡，无音频告警</a:t>
            </a:r>
            <a:endParaRPr lang="zh-CN" altLang="en-US" sz="1200" kern="0" dirty="0">
              <a:solidFill>
                <a:schemeClr val="bg1"/>
              </a:solidFill>
              <a:latin typeface="+mn-ea"/>
            </a:endParaRPr>
          </a:p>
        </p:txBody>
      </p:sp>
      <p:sp>
        <p:nvSpPr>
          <p:cNvPr id="122" name="圆角矩形标注 121"/>
          <p:cNvSpPr/>
          <p:nvPr/>
        </p:nvSpPr>
        <p:spPr bwMode="gray">
          <a:xfrm>
            <a:off x="3561319" y="1275606"/>
            <a:ext cx="1405254" cy="800708"/>
          </a:xfrm>
          <a:prstGeom prst="wedgeRoundRectCallout">
            <a:avLst>
              <a:gd name="adj1" fmla="val -10956"/>
              <a:gd name="adj2" fmla="val 69637"/>
              <a:gd name="adj3" fmla="val 16667"/>
            </a:avLst>
          </a:prstGeom>
          <a:solidFill>
            <a:srgbClr val="0070C0">
              <a:alpha val="70000"/>
            </a:srgbClr>
          </a:solidFill>
          <a:ln>
            <a:noFill/>
          </a:ln>
          <a:effectLst/>
          <a:extLst/>
        </p:spPr>
        <p:txBody>
          <a:bodyPr rtlCol="0" anchor="ctr">
            <a:flatTx/>
          </a:bodyPr>
          <a:lstStyle/>
          <a:p>
            <a:pPr algn="ctr" defTabSz="914400" fontAlgn="auto">
              <a:lnSpc>
                <a:spcPts val="1900"/>
              </a:lnSpc>
              <a:spcBef>
                <a:spcPts val="0"/>
              </a:spcBef>
              <a:spcAft>
                <a:spcPts val="0"/>
              </a:spcAft>
            </a:pPr>
            <a:r>
              <a:rPr lang="en-US" altLang="zh-CN" sz="1200" kern="0" dirty="0" smtClean="0">
                <a:solidFill>
                  <a:schemeClr val="bg1"/>
                </a:solidFill>
                <a:latin typeface="+mn-ea"/>
              </a:rPr>
              <a:t>4K/1080P/720P</a:t>
            </a:r>
            <a:r>
              <a:rPr lang="zh-CN" altLang="en-US" sz="1200" kern="0" dirty="0" smtClean="0">
                <a:solidFill>
                  <a:schemeClr val="bg1"/>
                </a:solidFill>
                <a:latin typeface="+mn-ea"/>
              </a:rPr>
              <a:t>，含</a:t>
            </a:r>
            <a:r>
              <a:rPr lang="en-US" altLang="zh-CN" sz="1200" kern="0" dirty="0" smtClean="0">
                <a:solidFill>
                  <a:schemeClr val="bg1"/>
                </a:solidFill>
                <a:latin typeface="+mn-ea"/>
              </a:rPr>
              <a:t>TF</a:t>
            </a:r>
            <a:r>
              <a:rPr lang="zh-CN" altLang="en-US" sz="1200" kern="0" dirty="0" smtClean="0">
                <a:solidFill>
                  <a:schemeClr val="bg1"/>
                </a:solidFill>
                <a:latin typeface="+mn-ea"/>
              </a:rPr>
              <a:t>卡，有音频告警</a:t>
            </a:r>
            <a:endParaRPr lang="zh-CN" altLang="en-US" sz="1200" kern="0" dirty="0">
              <a:solidFill>
                <a:schemeClr val="bg1"/>
              </a:solidFill>
              <a:latin typeface="+mn-ea"/>
            </a:endParaRPr>
          </a:p>
        </p:txBody>
      </p:sp>
      <p:sp>
        <p:nvSpPr>
          <p:cNvPr id="123" name="圆角矩形标注 122"/>
          <p:cNvSpPr/>
          <p:nvPr/>
        </p:nvSpPr>
        <p:spPr bwMode="gray">
          <a:xfrm>
            <a:off x="5295482" y="3061812"/>
            <a:ext cx="1405254" cy="800708"/>
          </a:xfrm>
          <a:prstGeom prst="wedgeRoundRectCallout">
            <a:avLst>
              <a:gd name="adj1" fmla="val -14102"/>
              <a:gd name="adj2" fmla="val -81233"/>
              <a:gd name="adj3" fmla="val 16667"/>
            </a:avLst>
          </a:prstGeom>
          <a:solidFill>
            <a:srgbClr val="0070C0">
              <a:alpha val="70000"/>
            </a:srgbClr>
          </a:solidFill>
          <a:ln>
            <a:noFill/>
          </a:ln>
          <a:effectLst/>
          <a:extLst/>
        </p:spPr>
        <p:txBody>
          <a:bodyPr rtlCol="0" anchor="ctr"/>
          <a:lstStyle/>
          <a:p>
            <a:pPr algn="ctr" defTabSz="914400" fontAlgn="auto">
              <a:lnSpc>
                <a:spcPts val="1900"/>
              </a:lnSpc>
              <a:spcBef>
                <a:spcPts val="0"/>
              </a:spcBef>
              <a:spcAft>
                <a:spcPts val="0"/>
              </a:spcAft>
            </a:pPr>
            <a:r>
              <a:rPr lang="en-US" altLang="zh-CN" sz="1200" kern="0" dirty="0" smtClean="0">
                <a:solidFill>
                  <a:schemeClr val="bg1"/>
                </a:solidFill>
                <a:latin typeface="+mn-ea"/>
              </a:rPr>
              <a:t>1080P/720P</a:t>
            </a:r>
            <a:r>
              <a:rPr lang="zh-CN" altLang="en-US" sz="1200" kern="0" dirty="0" smtClean="0">
                <a:solidFill>
                  <a:schemeClr val="bg1"/>
                </a:solidFill>
                <a:latin typeface="+mn-ea"/>
              </a:rPr>
              <a:t>，简单智能，超低照度，超宽动态</a:t>
            </a:r>
            <a:endParaRPr lang="zh-CN" altLang="en-US" sz="1200" kern="0" dirty="0">
              <a:solidFill>
                <a:schemeClr val="bg1"/>
              </a:solidFill>
              <a:latin typeface="+mn-ea"/>
            </a:endParaRPr>
          </a:p>
        </p:txBody>
      </p:sp>
      <p:sp>
        <p:nvSpPr>
          <p:cNvPr id="124" name="圆角矩形标注 123"/>
          <p:cNvSpPr/>
          <p:nvPr/>
        </p:nvSpPr>
        <p:spPr bwMode="gray">
          <a:xfrm>
            <a:off x="7272747" y="2594180"/>
            <a:ext cx="1405254" cy="800708"/>
          </a:xfrm>
          <a:prstGeom prst="wedgeRoundRectCallout">
            <a:avLst>
              <a:gd name="adj1" fmla="val -14102"/>
              <a:gd name="adj2" fmla="val -81233"/>
              <a:gd name="adj3" fmla="val 16667"/>
            </a:avLst>
          </a:prstGeom>
          <a:solidFill>
            <a:srgbClr val="0070C0">
              <a:alpha val="70000"/>
            </a:srgbClr>
          </a:solidFill>
          <a:ln>
            <a:noFill/>
          </a:ln>
          <a:effectLst/>
          <a:extLst/>
        </p:spPr>
        <p:txBody>
          <a:bodyPr rtlCol="0" anchor="ctr"/>
          <a:lstStyle/>
          <a:p>
            <a:pPr algn="ctr" defTabSz="914400" fontAlgn="auto">
              <a:lnSpc>
                <a:spcPts val="1900"/>
              </a:lnSpc>
              <a:spcBef>
                <a:spcPts val="0"/>
              </a:spcBef>
              <a:spcAft>
                <a:spcPts val="0"/>
              </a:spcAft>
            </a:pPr>
            <a:r>
              <a:rPr lang="en-US" altLang="zh-CN" sz="1200" kern="0" dirty="0" smtClean="0">
                <a:solidFill>
                  <a:schemeClr val="bg1"/>
                </a:solidFill>
                <a:latin typeface="+mn-ea"/>
              </a:rPr>
              <a:t>4K/600w/300w/1080P/720P</a:t>
            </a:r>
            <a:r>
              <a:rPr lang="zh-CN" altLang="en-US" sz="1200" kern="0" dirty="0" smtClean="0">
                <a:solidFill>
                  <a:schemeClr val="bg1"/>
                </a:solidFill>
                <a:latin typeface="+mn-ea"/>
              </a:rPr>
              <a:t>，专业智能</a:t>
            </a:r>
            <a:endParaRPr lang="zh-CN" altLang="en-US" sz="1200" kern="0" dirty="0">
              <a:solidFill>
                <a:schemeClr val="bg1"/>
              </a:solidFill>
              <a:latin typeface="+mn-ea"/>
            </a:endParaRPr>
          </a:p>
        </p:txBody>
      </p:sp>
    </p:spTree>
    <p:extLst>
      <p:ext uri="{BB962C8B-B14F-4D97-AF65-F5344CB8AC3E}">
        <p14:creationId xmlns:p14="http://schemas.microsoft.com/office/powerpoint/2010/main" val="1284299490"/>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zh-CN" altLang="en-US" dirty="0" smtClean="0"/>
              <a:t>普通枪机明细</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sp>
        <p:nvSpPr>
          <p:cNvPr id="39" name="Rectangle 19"/>
          <p:cNvSpPr>
            <a:spLocks noChangeArrowheads="1"/>
          </p:cNvSpPr>
          <p:nvPr/>
        </p:nvSpPr>
        <p:spPr bwMode="auto">
          <a:xfrm>
            <a:off x="467544" y="2036566"/>
            <a:ext cx="1135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IPC123-AN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1080P</a:t>
            </a:r>
            <a:endParaRPr lang="en-US" altLang="zh-CN" sz="1400" i="0" dirty="0" smtClean="0">
              <a:latin typeface="微软雅黑" pitchFamily="34" charset="-122"/>
              <a:ea typeface="微软雅黑" pitchFamily="34" charset="-122"/>
            </a:endParaRPr>
          </a:p>
        </p:txBody>
      </p:sp>
      <p:cxnSp>
        <p:nvCxnSpPr>
          <p:cNvPr id="40" name="直接连接符 39"/>
          <p:cNvCxnSpPr/>
          <p:nvPr/>
        </p:nvCxnSpPr>
        <p:spPr>
          <a:xfrm flipH="1">
            <a:off x="395536" y="4221180"/>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Rectangle 19"/>
          <p:cNvSpPr>
            <a:spLocks noChangeArrowheads="1"/>
          </p:cNvSpPr>
          <p:nvPr/>
        </p:nvSpPr>
        <p:spPr bwMode="auto">
          <a:xfrm>
            <a:off x="1372718" y="4227934"/>
            <a:ext cx="12997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57" name="Rectangle 19"/>
          <p:cNvSpPr>
            <a:spLocks noChangeArrowheads="1"/>
          </p:cNvSpPr>
          <p:nvPr/>
        </p:nvSpPr>
        <p:spPr bwMode="auto">
          <a:xfrm>
            <a:off x="4809753" y="4227934"/>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smtClean="0">
                <a:latin typeface="微软雅黑" pitchFamily="34" charset="-122"/>
                <a:ea typeface="微软雅黑" pitchFamily="34" charset="-122"/>
              </a:rPr>
              <a:t>功能</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85" name="Rectangle 19"/>
          <p:cNvSpPr>
            <a:spLocks noChangeArrowheads="1"/>
          </p:cNvSpPr>
          <p:nvPr/>
        </p:nvSpPr>
        <p:spPr bwMode="auto">
          <a:xfrm>
            <a:off x="4287174" y="2036566"/>
            <a:ext cx="205216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IPC123-EN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1080P/</a:t>
            </a:r>
            <a:r>
              <a:rPr lang="zh-CN" altLang="en-US" sz="1400" dirty="0" smtClean="0">
                <a:latin typeface="微软雅黑" pitchFamily="34" charset="-122"/>
                <a:ea typeface="微软雅黑" pitchFamily="34" charset="-122"/>
              </a:rPr>
              <a:t>星光级超低照度</a:t>
            </a:r>
            <a:endParaRPr lang="en-US" altLang="zh-CN" sz="1400" i="0" dirty="0" smtClean="0">
              <a:latin typeface="微软雅黑" pitchFamily="34" charset="-122"/>
              <a:ea typeface="微软雅黑" pitchFamily="34" charset="-122"/>
            </a:endParaRPr>
          </a:p>
        </p:txBody>
      </p:sp>
      <p:sp>
        <p:nvSpPr>
          <p:cNvPr id="87" name="Rectangle 19"/>
          <p:cNvSpPr>
            <a:spLocks noChangeArrowheads="1"/>
          </p:cNvSpPr>
          <p:nvPr/>
        </p:nvSpPr>
        <p:spPr bwMode="auto">
          <a:xfrm>
            <a:off x="4283968" y="3462671"/>
            <a:ext cx="205857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IPC123-DN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1080P/120dB</a:t>
            </a:r>
            <a:r>
              <a:rPr lang="zh-CN" altLang="en-US" sz="1400" dirty="0" smtClean="0">
                <a:latin typeface="微软雅黑" pitchFamily="34" charset="-122"/>
                <a:ea typeface="微软雅黑" pitchFamily="34" charset="-122"/>
              </a:rPr>
              <a:t>超</a:t>
            </a:r>
            <a:r>
              <a:rPr lang="zh-CN" altLang="en-US" sz="1400" dirty="0">
                <a:latin typeface="微软雅黑" pitchFamily="34" charset="-122"/>
                <a:ea typeface="微软雅黑" pitchFamily="34" charset="-122"/>
              </a:rPr>
              <a:t>宽动态</a:t>
            </a:r>
            <a:endParaRPr lang="en-US" altLang="zh-CN" sz="1400" i="0" dirty="0" smtClean="0">
              <a:latin typeface="微软雅黑" pitchFamily="34" charset="-122"/>
              <a:ea typeface="微软雅黑" pitchFamily="34" charset="-122"/>
            </a:endParaRPr>
          </a:p>
        </p:txBody>
      </p:sp>
      <p:sp>
        <p:nvSpPr>
          <p:cNvPr id="88" name="Rectangle 19"/>
          <p:cNvSpPr>
            <a:spLocks noChangeArrowheads="1"/>
          </p:cNvSpPr>
          <p:nvPr/>
        </p:nvSpPr>
        <p:spPr bwMode="auto">
          <a:xfrm>
            <a:off x="467544" y="3462671"/>
            <a:ext cx="1135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IPC113-AN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720P</a:t>
            </a:r>
            <a:endParaRPr lang="en-US" altLang="zh-CN" sz="1400" i="0" dirty="0" smtClean="0">
              <a:latin typeface="微软雅黑" pitchFamily="34" charset="-122"/>
              <a:ea typeface="微软雅黑" pitchFamily="34" charset="-122"/>
            </a:endParaRPr>
          </a:p>
        </p:txBody>
      </p:sp>
      <p:sp>
        <p:nvSpPr>
          <p:cNvPr id="90" name="Rectangle 19"/>
          <p:cNvSpPr>
            <a:spLocks noChangeArrowheads="1"/>
          </p:cNvSpPr>
          <p:nvPr/>
        </p:nvSpPr>
        <p:spPr bwMode="auto">
          <a:xfrm>
            <a:off x="2168681" y="2036566"/>
            <a:ext cx="9893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IPC120-A</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QXGA</a:t>
            </a:r>
            <a:endParaRPr lang="en-US" altLang="zh-CN" sz="1400" i="0" dirty="0" smtClean="0">
              <a:latin typeface="微软雅黑" pitchFamily="34" charset="-122"/>
              <a:ea typeface="微软雅黑" pitchFamily="34" charset="-122"/>
            </a:endParaRPr>
          </a:p>
        </p:txBody>
      </p:sp>
      <p:sp>
        <p:nvSpPr>
          <p:cNvPr id="91" name="Rectangle 19"/>
          <p:cNvSpPr>
            <a:spLocks noChangeArrowheads="1"/>
          </p:cNvSpPr>
          <p:nvPr/>
        </p:nvSpPr>
        <p:spPr bwMode="auto">
          <a:xfrm>
            <a:off x="2095744" y="3462671"/>
            <a:ext cx="1135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IPC185-AN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4K</a:t>
            </a:r>
            <a:endParaRPr lang="en-US" altLang="zh-CN" sz="1400" i="0" dirty="0" smtClean="0">
              <a:latin typeface="微软雅黑" pitchFamily="34" charset="-122"/>
              <a:ea typeface="微软雅黑" pitchFamily="34" charset="-122"/>
            </a:endParaRPr>
          </a:p>
        </p:txBody>
      </p:sp>
      <p:pic>
        <p:nvPicPr>
          <p:cNvPr id="92" name="图片 91" descr="IPC120高清枪型网络摄像机 右侧.png"/>
          <p:cNvPicPr>
            <a:picLocks noChangeAspect="1"/>
          </p:cNvPicPr>
          <p:nvPr/>
        </p:nvPicPr>
        <p:blipFill>
          <a:blip r:embed="rId3" cstate="screen"/>
          <a:stretch>
            <a:fillRect/>
          </a:stretch>
        </p:blipFill>
        <p:spPr>
          <a:xfrm>
            <a:off x="2258245" y="1317615"/>
            <a:ext cx="810244" cy="686976"/>
          </a:xfrm>
          <a:prstGeom prst="rect">
            <a:avLst/>
          </a:prstGeom>
          <a:ln>
            <a:noFill/>
          </a:ln>
          <a:effectLst>
            <a:outerShdw blurRad="292100" dist="139700" dir="2700000" algn="tl" rotWithShape="0">
              <a:srgbClr val="333333">
                <a:alpha val="65000"/>
              </a:srgbClr>
            </a:outerShdw>
          </a:effectLst>
        </p:spPr>
      </p:pic>
      <p:pic>
        <p:nvPicPr>
          <p:cNvPr id="93" name="图片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4745" y="2876920"/>
            <a:ext cx="797244" cy="442016"/>
          </a:xfrm>
          <a:prstGeom prst="rect">
            <a:avLst/>
          </a:prstGeom>
          <a:ln>
            <a:noFill/>
          </a:ln>
          <a:effectLst>
            <a:outerShdw blurRad="292100" dist="139700" dir="2700000" algn="tl" rotWithShape="0">
              <a:srgbClr val="333333">
                <a:alpha val="65000"/>
              </a:srgbClr>
            </a:outerShdw>
          </a:effectLst>
        </p:spPr>
      </p:pic>
      <p:pic>
        <p:nvPicPr>
          <p:cNvPr id="94" name="图片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229" y="1448395"/>
            <a:ext cx="1021877" cy="494248"/>
          </a:xfrm>
          <a:prstGeom prst="rect">
            <a:avLst/>
          </a:prstGeom>
          <a:ln>
            <a:noFill/>
          </a:ln>
          <a:effectLst>
            <a:outerShdw blurRad="292100" dist="139700" dir="2700000" algn="tl" rotWithShape="0">
              <a:srgbClr val="333333">
                <a:alpha val="65000"/>
              </a:srgbClr>
            </a:outerShdw>
          </a:effectLst>
        </p:spPr>
      </p:pic>
      <p:pic>
        <p:nvPicPr>
          <p:cNvPr id="95" name="图片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229" y="2896235"/>
            <a:ext cx="1021877" cy="494248"/>
          </a:xfrm>
          <a:prstGeom prst="rect">
            <a:avLst/>
          </a:prstGeom>
          <a:ln>
            <a:noFill/>
          </a:ln>
          <a:effectLst>
            <a:outerShdw blurRad="292100" dist="139700" dir="2700000" algn="tl" rotWithShape="0">
              <a:srgbClr val="333333">
                <a:alpha val="65000"/>
              </a:srgbClr>
            </a:outerShdw>
          </a:effectLst>
        </p:spPr>
      </p:pic>
      <p:pic>
        <p:nvPicPr>
          <p:cNvPr id="96" name="图片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2318" y="1413979"/>
            <a:ext cx="1021877" cy="494248"/>
          </a:xfrm>
          <a:prstGeom prst="rect">
            <a:avLst/>
          </a:prstGeom>
          <a:ln>
            <a:noFill/>
          </a:ln>
          <a:effectLst>
            <a:outerShdw blurRad="292100" dist="139700" dir="2700000" algn="tl" rotWithShape="0">
              <a:srgbClr val="333333">
                <a:alpha val="65000"/>
              </a:srgbClr>
            </a:outerShdw>
          </a:effectLst>
        </p:spPr>
      </p:pic>
      <p:pic>
        <p:nvPicPr>
          <p:cNvPr id="97" name="图片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02318" y="2903199"/>
            <a:ext cx="1021877" cy="494248"/>
          </a:xfrm>
          <a:prstGeom prst="rect">
            <a:avLst/>
          </a:prstGeom>
          <a:ln>
            <a:noFill/>
          </a:ln>
          <a:effectLst>
            <a:outerShdw blurRad="292100" dist="139700" dir="2700000" algn="tl" rotWithShape="0">
              <a:srgbClr val="333333">
                <a:alpha val="65000"/>
              </a:srgbClr>
            </a:outerShdw>
          </a:effectLst>
        </p:spPr>
      </p:pic>
      <p:pic>
        <p:nvPicPr>
          <p:cNvPr id="27" name="Picture 2" descr="C:\Users\user\Desktop\new-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0359" y="2550802"/>
            <a:ext cx="704793" cy="7047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Users\user\Desktop\new-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2634" y="988916"/>
            <a:ext cx="704793" cy="7047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user\Desktop\new-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5875" y="2485578"/>
            <a:ext cx="704793" cy="70479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19"/>
          <p:cNvSpPr>
            <a:spLocks noChangeArrowheads="1"/>
          </p:cNvSpPr>
          <p:nvPr/>
        </p:nvSpPr>
        <p:spPr bwMode="auto">
          <a:xfrm>
            <a:off x="6516216" y="3469635"/>
            <a:ext cx="195277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en-US" altLang="zh-CN" sz="1400" i="0" dirty="0" smtClean="0">
                <a:latin typeface="微软雅黑" pitchFamily="34" charset="-122"/>
                <a:ea typeface="微软雅黑" pitchFamily="34" charset="-122"/>
              </a:rPr>
              <a:t>IPC113-DN</a:t>
            </a:r>
          </a:p>
          <a:p>
            <a:pPr algn="l">
              <a:buClr>
                <a:srgbClr val="FF0066"/>
              </a:buClr>
              <a:buSzPct val="75000"/>
              <a:buFont typeface="Arial" charset="0"/>
              <a:buNone/>
            </a:pPr>
            <a:r>
              <a:rPr lang="en-US" altLang="zh-CN" sz="1400" dirty="0" smtClean="0">
                <a:latin typeface="微软雅黑" pitchFamily="34" charset="-122"/>
                <a:ea typeface="微软雅黑" pitchFamily="34" charset="-122"/>
              </a:rPr>
              <a:t>720P/120dB</a:t>
            </a:r>
            <a:r>
              <a:rPr lang="zh-CN" altLang="en-US" sz="1400" dirty="0" smtClean="0">
                <a:latin typeface="微软雅黑" pitchFamily="34" charset="-122"/>
                <a:ea typeface="微软雅黑" pitchFamily="34" charset="-122"/>
              </a:rPr>
              <a:t>超宽动态</a:t>
            </a:r>
            <a:endParaRPr lang="en-US" altLang="zh-CN" sz="1400" i="0" dirty="0" smtClean="0">
              <a:latin typeface="微软雅黑" pitchFamily="34" charset="-122"/>
              <a:ea typeface="微软雅黑" pitchFamily="34" charset="-122"/>
            </a:endParaRPr>
          </a:p>
        </p:txBody>
      </p:sp>
      <p:pic>
        <p:nvPicPr>
          <p:cNvPr id="26" name="图片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1453" y="2903199"/>
            <a:ext cx="1021877" cy="494248"/>
          </a:xfrm>
          <a:prstGeom prst="rect">
            <a:avLst/>
          </a:prstGeom>
          <a:ln>
            <a:noFill/>
          </a:ln>
          <a:effectLst>
            <a:outerShdw blurRad="292100" dist="139700" dir="2700000" algn="tl" rotWithShape="0">
              <a:srgbClr val="333333">
                <a:alpha val="65000"/>
              </a:srgbClr>
            </a:outerShdw>
          </a:effectLst>
        </p:spPr>
      </p:pic>
      <p:pic>
        <p:nvPicPr>
          <p:cNvPr id="28" name="Picture 2" descr="C:\Users\user\Desktop\new-1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6540" y="2499742"/>
            <a:ext cx="704793" cy="704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6791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星光级超低照度</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sp>
        <p:nvSpPr>
          <p:cNvPr id="5" name="TextBox 9"/>
          <p:cNvSpPr txBox="1"/>
          <p:nvPr/>
        </p:nvSpPr>
        <p:spPr>
          <a:xfrm>
            <a:off x="333802" y="936114"/>
            <a:ext cx="8414662" cy="584775"/>
          </a:xfrm>
          <a:prstGeom prst="rect">
            <a:avLst/>
          </a:prstGeom>
          <a:noFill/>
        </p:spPr>
        <p:txBody>
          <a:bodyPr wrap="square" rtlCol="0">
            <a:spAutoFit/>
          </a:bodyPr>
          <a:lstStyle/>
          <a:p>
            <a:r>
              <a:rPr lang="en-US" altLang="zh-CN" sz="1600" dirty="0" smtClean="0"/>
              <a:t>IPC123-EN</a:t>
            </a:r>
            <a:r>
              <a:rPr lang="zh-CN" altLang="en-US" sz="1600" dirty="0" smtClean="0"/>
              <a:t>采用</a:t>
            </a:r>
            <a:r>
              <a:rPr lang="zh-CN" altLang="en-US" sz="1600" dirty="0"/>
              <a:t>业内</a:t>
            </a:r>
            <a:r>
              <a:rPr lang="zh-CN" altLang="en-US" sz="1600" dirty="0" smtClean="0"/>
              <a:t>最新推出的大尺寸靶面超低照度图像传感器，实现了最低</a:t>
            </a:r>
            <a:r>
              <a:rPr lang="en-US" altLang="zh-CN" sz="1600" dirty="0" smtClean="0"/>
              <a:t>0.0002Lux </a:t>
            </a:r>
            <a:r>
              <a:rPr lang="zh-CN" altLang="en-US" sz="1600" dirty="0" smtClean="0"/>
              <a:t>星光级低照度功能</a:t>
            </a:r>
            <a:r>
              <a:rPr lang="zh-CN" altLang="en-US" sz="1600" dirty="0"/>
              <a:t>！可广泛应用在微光或无大功率补光，同时需要</a:t>
            </a:r>
            <a:r>
              <a:rPr lang="en-US" altLang="zh-CN" sz="1600" dirty="0"/>
              <a:t>24</a:t>
            </a:r>
            <a:r>
              <a:rPr lang="zh-CN" altLang="en-US" sz="1600" dirty="0"/>
              <a:t>小时全天候监控的场景。</a:t>
            </a:r>
            <a:endParaRPr lang="en-US" altLang="zh-CN" sz="1600" dirty="0" smtClean="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0726" y="2708169"/>
            <a:ext cx="2214579" cy="964006"/>
          </a:xfrm>
          <a:prstGeom prst="rect">
            <a:avLst/>
          </a:prstGeom>
        </p:spPr>
      </p:pic>
      <p:sp>
        <p:nvSpPr>
          <p:cNvPr id="8" name="爆炸形 2 7"/>
          <p:cNvSpPr/>
          <p:nvPr/>
        </p:nvSpPr>
        <p:spPr bwMode="gray">
          <a:xfrm rot="2481854">
            <a:off x="3000983" y="1999377"/>
            <a:ext cx="2043390" cy="1303144"/>
          </a:xfrm>
          <a:prstGeom prst="irregularSeal2">
            <a:avLst/>
          </a:prstGeom>
          <a:solidFill>
            <a:srgbClr val="FFC000"/>
          </a:solidFill>
          <a:ln>
            <a:noFill/>
          </a:ln>
          <a:effectLst/>
          <a:extLst/>
        </p:spPr>
        <p:txBody>
          <a:bodyPr rtlCol="0" anchor="ctr">
            <a:flatTx/>
          </a:bodyPr>
          <a:lstStyle/>
          <a:p>
            <a:pPr algn="ctr" defTabSz="914400" fontAlgn="auto">
              <a:spcBef>
                <a:spcPts val="0"/>
              </a:spcBef>
              <a:spcAft>
                <a:spcPts val="0"/>
              </a:spcAft>
            </a:pPr>
            <a:r>
              <a:rPr lang="zh-CN" altLang="en-US" sz="1800" b="1" kern="0" dirty="0" smtClean="0">
                <a:solidFill>
                  <a:schemeClr val="bg1"/>
                </a:solidFill>
                <a:latin typeface="+mn-ea"/>
              </a:rPr>
              <a:t>星光级</a:t>
            </a:r>
            <a:endParaRPr lang="zh-CN" altLang="en-US" sz="1800" b="1" kern="0" dirty="0">
              <a:solidFill>
                <a:schemeClr val="bg1"/>
              </a:solidFill>
              <a:latin typeface="+mn-ea"/>
            </a:endParaRPr>
          </a:p>
        </p:txBody>
      </p:sp>
      <p:sp>
        <p:nvSpPr>
          <p:cNvPr id="9" name="矩形 8"/>
          <p:cNvSpPr/>
          <p:nvPr/>
        </p:nvSpPr>
        <p:spPr>
          <a:xfrm>
            <a:off x="839841" y="2126342"/>
            <a:ext cx="3071834" cy="2677656"/>
          </a:xfrm>
          <a:prstGeom prst="rect">
            <a:avLst/>
          </a:prstGeom>
        </p:spPr>
        <p:txBody>
          <a:bodyPr wrap="square">
            <a:spAutoFit/>
          </a:bodyPr>
          <a:lstStyle/>
          <a:p>
            <a:pPr marL="285750" indent="-285750">
              <a:lnSpc>
                <a:spcPct val="150000"/>
              </a:lnSpc>
              <a:buClr>
                <a:srgbClr val="FFC000"/>
              </a:buClr>
              <a:buFont typeface="Wingdings" pitchFamily="2" charset="2"/>
              <a:buChar char="u"/>
            </a:pPr>
            <a:r>
              <a:rPr lang="en-US" altLang="zh-CN" sz="1400" dirty="0" smtClean="0">
                <a:solidFill>
                  <a:srgbClr val="0070C0"/>
                </a:solidFill>
                <a:latin typeface="+mn-ea"/>
              </a:rPr>
              <a:t>1080P</a:t>
            </a:r>
            <a:r>
              <a:rPr lang="zh-CN" altLang="en-US" sz="1400" dirty="0" smtClean="0">
                <a:solidFill>
                  <a:srgbClr val="0070C0"/>
                </a:solidFill>
                <a:latin typeface="+mn-ea"/>
              </a:rPr>
              <a:t>高清分辨率</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en-US" altLang="zh-CN" sz="1400" dirty="0" smtClean="0">
                <a:solidFill>
                  <a:srgbClr val="0070C0"/>
                </a:solidFill>
                <a:latin typeface="+mn-ea"/>
              </a:rPr>
              <a:t>0.0002Lux</a:t>
            </a:r>
            <a:r>
              <a:rPr lang="zh-CN" altLang="en-US" sz="1400" dirty="0" smtClean="0">
                <a:solidFill>
                  <a:srgbClr val="0070C0"/>
                </a:solidFill>
                <a:latin typeface="+mn-ea"/>
              </a:rPr>
              <a:t>星光级成像</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en-US" altLang="zh-CN" sz="1400" dirty="0" smtClean="0">
                <a:solidFill>
                  <a:srgbClr val="0070C0"/>
                </a:solidFill>
                <a:latin typeface="+mn-ea"/>
              </a:rPr>
              <a:t>1080P@60fps</a:t>
            </a:r>
            <a:r>
              <a:rPr lang="zh-CN" altLang="en-US" sz="1400" dirty="0" smtClean="0">
                <a:solidFill>
                  <a:srgbClr val="0070C0"/>
                </a:solidFill>
                <a:latin typeface="+mn-ea"/>
              </a:rPr>
              <a:t>高帧率输出</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a:t>
            </a:r>
            <a:r>
              <a:rPr lang="en-US" altLang="zh-CN" sz="1400" dirty="0" smtClean="0">
                <a:solidFill>
                  <a:srgbClr val="0070C0"/>
                </a:solidFill>
                <a:latin typeface="+mn-ea"/>
              </a:rPr>
              <a:t>4</a:t>
            </a:r>
            <a:r>
              <a:rPr lang="zh-CN" altLang="en-US" sz="1400" dirty="0" smtClean="0">
                <a:solidFill>
                  <a:srgbClr val="0070C0"/>
                </a:solidFill>
                <a:latin typeface="+mn-ea"/>
              </a:rPr>
              <a:t>码流输出</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a:t>
            </a:r>
            <a:r>
              <a:rPr lang="en-US" altLang="zh-CN" sz="1400" dirty="0" smtClean="0">
                <a:solidFill>
                  <a:srgbClr val="0070C0"/>
                </a:solidFill>
                <a:latin typeface="+mn-ea"/>
              </a:rPr>
              <a:t>3D</a:t>
            </a:r>
            <a:r>
              <a:rPr lang="zh-CN" altLang="en-US" sz="1400" dirty="0" smtClean="0">
                <a:solidFill>
                  <a:srgbClr val="0070C0"/>
                </a:solidFill>
                <a:latin typeface="+mn-ea"/>
              </a:rPr>
              <a:t>降噪</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支持竖屏模式</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支持音频、告警、</a:t>
            </a:r>
            <a:r>
              <a:rPr lang="en-US" altLang="zh-CN" sz="1400" dirty="0" smtClean="0">
                <a:solidFill>
                  <a:srgbClr val="0070C0"/>
                </a:solidFill>
                <a:latin typeface="+mn-ea"/>
              </a:rPr>
              <a:t>TF</a:t>
            </a:r>
            <a:r>
              <a:rPr lang="zh-CN" altLang="en-US" sz="1400" dirty="0" smtClean="0">
                <a:solidFill>
                  <a:srgbClr val="0070C0"/>
                </a:solidFill>
                <a:latin typeface="+mn-ea"/>
              </a:rPr>
              <a:t>卡、</a:t>
            </a:r>
            <a:r>
              <a:rPr lang="en-US" altLang="zh-CN" sz="1400" dirty="0" smtClean="0">
                <a:solidFill>
                  <a:srgbClr val="0070C0"/>
                </a:solidFill>
                <a:latin typeface="+mn-ea"/>
              </a:rPr>
              <a:t>POE</a:t>
            </a: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适合平安城市道路监控</a:t>
            </a:r>
            <a:endParaRPr lang="en-US" altLang="zh-CN" sz="1400" dirty="0" smtClean="0">
              <a:solidFill>
                <a:srgbClr val="0070C0"/>
              </a:solidFill>
              <a:latin typeface="+mn-ea"/>
            </a:endParaRPr>
          </a:p>
        </p:txBody>
      </p:sp>
      <p:sp>
        <p:nvSpPr>
          <p:cNvPr id="10" name="TextBox 37"/>
          <p:cNvSpPr txBox="1"/>
          <p:nvPr/>
        </p:nvSpPr>
        <p:spPr>
          <a:xfrm>
            <a:off x="5965041" y="4011910"/>
            <a:ext cx="2000264" cy="307777"/>
          </a:xfrm>
          <a:prstGeom prst="rect">
            <a:avLst/>
          </a:prstGeom>
          <a:noFill/>
        </p:spPr>
        <p:txBody>
          <a:bodyPr wrap="square" rtlCol="0">
            <a:spAutoFit/>
          </a:bodyPr>
          <a:lstStyle/>
          <a:p>
            <a:pPr algn="ctr"/>
            <a:r>
              <a:rPr lang="en-US" altLang="zh-CN" sz="1400" dirty="0" smtClean="0">
                <a:latin typeface="微软雅黑" pitchFamily="34" charset="-122"/>
                <a:ea typeface="微软雅黑" pitchFamily="34" charset="-122"/>
              </a:rPr>
              <a:t>IPC123-EN</a:t>
            </a:r>
          </a:p>
        </p:txBody>
      </p:sp>
    </p:spTree>
    <p:extLst>
      <p:ext uri="{BB962C8B-B14F-4D97-AF65-F5344CB8AC3E}">
        <p14:creationId xmlns:p14="http://schemas.microsoft.com/office/powerpoint/2010/main" val="60333366"/>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en-US" altLang="zh-CN" dirty="0" smtClean="0"/>
              <a:t>120dB</a:t>
            </a:r>
            <a:r>
              <a:rPr lang="zh-CN" altLang="en-US" dirty="0" smtClean="0"/>
              <a:t>超宽动态</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3570" y="2921746"/>
            <a:ext cx="2214579" cy="964006"/>
          </a:xfrm>
          <a:prstGeom prst="rect">
            <a:avLst/>
          </a:prstGeom>
        </p:spPr>
      </p:pic>
      <p:sp>
        <p:nvSpPr>
          <p:cNvPr id="12" name="爆炸形 2 11"/>
          <p:cNvSpPr/>
          <p:nvPr/>
        </p:nvSpPr>
        <p:spPr bwMode="gray">
          <a:xfrm rot="2014520">
            <a:off x="2650927" y="2053192"/>
            <a:ext cx="2536620" cy="1303144"/>
          </a:xfrm>
          <a:prstGeom prst="irregularSeal2">
            <a:avLst/>
          </a:prstGeom>
          <a:solidFill>
            <a:srgbClr val="FFC000"/>
          </a:solidFill>
          <a:ln>
            <a:noFill/>
          </a:ln>
          <a:effectLst/>
          <a:extLst/>
        </p:spPr>
        <p:txBody>
          <a:bodyPr rtlCol="0" anchor="ctr">
            <a:flatTx/>
          </a:bodyPr>
          <a:lstStyle/>
          <a:p>
            <a:pPr algn="ctr" defTabSz="914400" fontAlgn="auto">
              <a:spcBef>
                <a:spcPts val="0"/>
              </a:spcBef>
              <a:spcAft>
                <a:spcPts val="0"/>
              </a:spcAft>
            </a:pPr>
            <a:r>
              <a:rPr lang="en-US" altLang="zh-CN" sz="1600" b="1" kern="0" dirty="0" smtClean="0">
                <a:solidFill>
                  <a:schemeClr val="bg1"/>
                </a:solidFill>
                <a:latin typeface="+mn-ea"/>
              </a:rPr>
              <a:t>120dB</a:t>
            </a:r>
            <a:r>
              <a:rPr lang="zh-CN" altLang="en-US" sz="1800" b="1" kern="0" dirty="0" smtClean="0">
                <a:solidFill>
                  <a:schemeClr val="bg1"/>
                </a:solidFill>
                <a:latin typeface="+mn-ea"/>
              </a:rPr>
              <a:t>超宽动态</a:t>
            </a:r>
            <a:endParaRPr lang="zh-CN" altLang="en-US" sz="1800" b="1" kern="0" dirty="0">
              <a:solidFill>
                <a:schemeClr val="bg1"/>
              </a:solidFill>
              <a:latin typeface="+mn-ea"/>
            </a:endParaRPr>
          </a:p>
        </p:txBody>
      </p:sp>
      <p:sp>
        <p:nvSpPr>
          <p:cNvPr id="13" name="矩形 12"/>
          <p:cNvSpPr/>
          <p:nvPr/>
        </p:nvSpPr>
        <p:spPr>
          <a:xfrm>
            <a:off x="755576" y="2215345"/>
            <a:ext cx="3857652" cy="2354491"/>
          </a:xfrm>
          <a:prstGeom prst="rect">
            <a:avLst/>
          </a:prstGeom>
        </p:spPr>
        <p:txBody>
          <a:bodyPr wrap="square">
            <a:spAutoFit/>
          </a:bodyPr>
          <a:lstStyle/>
          <a:p>
            <a:pPr marL="285750" indent="-285750">
              <a:lnSpc>
                <a:spcPct val="150000"/>
              </a:lnSpc>
              <a:buClr>
                <a:srgbClr val="FFC000"/>
              </a:buClr>
              <a:buFont typeface="Wingdings" pitchFamily="2" charset="2"/>
              <a:buChar char="u"/>
            </a:pPr>
            <a:r>
              <a:rPr lang="en-US" altLang="zh-CN" sz="1400" dirty="0" smtClean="0">
                <a:solidFill>
                  <a:srgbClr val="0070C0"/>
                </a:solidFill>
                <a:latin typeface="+mn-ea"/>
              </a:rPr>
              <a:t>720P/1080P</a:t>
            </a:r>
            <a:r>
              <a:rPr lang="zh-CN" altLang="en-US" sz="1400" dirty="0" smtClean="0">
                <a:solidFill>
                  <a:srgbClr val="0070C0"/>
                </a:solidFill>
                <a:latin typeface="+mn-ea"/>
              </a:rPr>
              <a:t>高清分辨率</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en-US" altLang="zh-CN" sz="1400" dirty="0" smtClean="0">
                <a:solidFill>
                  <a:srgbClr val="0070C0"/>
                </a:solidFill>
                <a:latin typeface="+mn-ea"/>
              </a:rPr>
              <a:t>120dB</a:t>
            </a:r>
            <a:r>
              <a:rPr lang="zh-CN" altLang="en-US" sz="1400" dirty="0" smtClean="0">
                <a:solidFill>
                  <a:srgbClr val="0070C0"/>
                </a:solidFill>
                <a:latin typeface="+mn-ea"/>
              </a:rPr>
              <a:t>超宽动态</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a:t>
            </a:r>
            <a:r>
              <a:rPr lang="en-US" altLang="zh-CN" sz="1400" dirty="0" smtClean="0">
                <a:solidFill>
                  <a:srgbClr val="0070C0"/>
                </a:solidFill>
                <a:latin typeface="+mn-ea"/>
              </a:rPr>
              <a:t>3D</a:t>
            </a:r>
            <a:r>
              <a:rPr lang="zh-CN" altLang="en-US" sz="1400" dirty="0" smtClean="0">
                <a:solidFill>
                  <a:srgbClr val="0070C0"/>
                </a:solidFill>
                <a:latin typeface="+mn-ea"/>
              </a:rPr>
              <a:t>降噪</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支持竖屏模式</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a:solidFill>
                  <a:srgbClr val="0070C0"/>
                </a:solidFill>
                <a:latin typeface="+mn-ea"/>
              </a:rPr>
              <a:t>支持强光抑制、</a:t>
            </a:r>
            <a:r>
              <a:rPr lang="en-US" altLang="zh-CN" sz="1400" dirty="0">
                <a:solidFill>
                  <a:srgbClr val="0070C0"/>
                </a:solidFill>
                <a:latin typeface="+mn-ea"/>
              </a:rPr>
              <a:t>4</a:t>
            </a:r>
            <a:r>
              <a:rPr lang="zh-CN" altLang="en-US" sz="1400" dirty="0">
                <a:solidFill>
                  <a:srgbClr val="0070C0"/>
                </a:solidFill>
                <a:latin typeface="+mn-ea"/>
              </a:rPr>
              <a:t>码流</a:t>
            </a:r>
            <a:r>
              <a:rPr lang="zh-CN" altLang="en-US" sz="1400" dirty="0" smtClean="0">
                <a:solidFill>
                  <a:srgbClr val="0070C0"/>
                </a:solidFill>
                <a:latin typeface="+mn-ea"/>
              </a:rPr>
              <a:t>输出</a:t>
            </a:r>
            <a:endParaRPr lang="en-US" altLang="zh-CN" sz="1400" dirty="0" smtClean="0">
              <a:solidFill>
                <a:srgbClr val="0070C0"/>
              </a:solidFill>
              <a:latin typeface="+mn-ea"/>
            </a:endParaRP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支持音频、告警、</a:t>
            </a:r>
            <a:r>
              <a:rPr lang="en-US" altLang="zh-CN" sz="1400" dirty="0" smtClean="0">
                <a:solidFill>
                  <a:srgbClr val="0070C0"/>
                </a:solidFill>
                <a:latin typeface="+mn-ea"/>
              </a:rPr>
              <a:t>TF</a:t>
            </a:r>
            <a:r>
              <a:rPr lang="zh-CN" altLang="en-US" sz="1400" dirty="0" smtClean="0">
                <a:solidFill>
                  <a:srgbClr val="0070C0"/>
                </a:solidFill>
                <a:latin typeface="+mn-ea"/>
              </a:rPr>
              <a:t>卡、</a:t>
            </a:r>
            <a:r>
              <a:rPr lang="en-US" altLang="zh-CN" sz="1400" dirty="0" smtClean="0">
                <a:solidFill>
                  <a:srgbClr val="0070C0"/>
                </a:solidFill>
                <a:latin typeface="+mn-ea"/>
              </a:rPr>
              <a:t>POE</a:t>
            </a:r>
          </a:p>
          <a:p>
            <a:pPr marL="285750" indent="-285750">
              <a:lnSpc>
                <a:spcPct val="150000"/>
              </a:lnSpc>
              <a:buClr>
                <a:srgbClr val="FFC000"/>
              </a:buClr>
              <a:buFont typeface="Wingdings" pitchFamily="2" charset="2"/>
              <a:buChar char="u"/>
            </a:pPr>
            <a:r>
              <a:rPr lang="zh-CN" altLang="en-US" sz="1400" dirty="0" smtClean="0">
                <a:solidFill>
                  <a:srgbClr val="0070C0"/>
                </a:solidFill>
                <a:latin typeface="+mn-ea"/>
              </a:rPr>
              <a:t>适合银行、酒店大厅、平安城市道路监控</a:t>
            </a:r>
            <a:endParaRPr lang="en-US" altLang="zh-CN" sz="1400" dirty="0" smtClean="0">
              <a:solidFill>
                <a:srgbClr val="0070C0"/>
              </a:solidFill>
              <a:latin typeface="+mn-ea"/>
            </a:endParaRPr>
          </a:p>
        </p:txBody>
      </p:sp>
      <p:sp>
        <p:nvSpPr>
          <p:cNvPr id="14" name="TextBox 37"/>
          <p:cNvSpPr txBox="1"/>
          <p:nvPr/>
        </p:nvSpPr>
        <p:spPr>
          <a:xfrm>
            <a:off x="5857884" y="4064754"/>
            <a:ext cx="2000264" cy="523220"/>
          </a:xfrm>
          <a:prstGeom prst="rect">
            <a:avLst/>
          </a:prstGeom>
          <a:noFill/>
        </p:spPr>
        <p:txBody>
          <a:bodyPr wrap="square" rtlCol="0">
            <a:spAutoFit/>
          </a:bodyPr>
          <a:lstStyle/>
          <a:p>
            <a:pPr algn="ctr"/>
            <a:r>
              <a:rPr lang="en-US" altLang="zh-CN" sz="1400" dirty="0" smtClean="0">
                <a:solidFill>
                  <a:srgbClr val="0070C0"/>
                </a:solidFill>
                <a:latin typeface="微软雅黑" pitchFamily="34" charset="-122"/>
                <a:ea typeface="微软雅黑" pitchFamily="34" charset="-122"/>
              </a:rPr>
              <a:t>IPC113-DN</a:t>
            </a:r>
          </a:p>
          <a:p>
            <a:pPr algn="ctr"/>
            <a:r>
              <a:rPr lang="en-US" altLang="zh-CN" sz="1400" dirty="0" smtClean="0">
                <a:solidFill>
                  <a:srgbClr val="0070C0"/>
                </a:solidFill>
                <a:latin typeface="微软雅黑" pitchFamily="34" charset="-122"/>
                <a:ea typeface="微软雅黑" pitchFamily="34" charset="-122"/>
              </a:rPr>
              <a:t>IPC123-DN</a:t>
            </a:r>
          </a:p>
        </p:txBody>
      </p:sp>
      <p:sp>
        <p:nvSpPr>
          <p:cNvPr id="15" name="TextBox 8"/>
          <p:cNvSpPr txBox="1"/>
          <p:nvPr/>
        </p:nvSpPr>
        <p:spPr>
          <a:xfrm>
            <a:off x="323528" y="969484"/>
            <a:ext cx="7848872" cy="584775"/>
          </a:xfrm>
          <a:prstGeom prst="rect">
            <a:avLst/>
          </a:prstGeom>
          <a:noFill/>
        </p:spPr>
        <p:txBody>
          <a:bodyPr wrap="square" rtlCol="0">
            <a:spAutoFit/>
          </a:bodyPr>
          <a:lstStyle/>
          <a:p>
            <a:r>
              <a:rPr lang="en-US" altLang="zh-CN" sz="1600" dirty="0" smtClean="0">
                <a:latin typeface="+mn-ea"/>
              </a:rPr>
              <a:t>IPC123/113</a:t>
            </a:r>
            <a:r>
              <a:rPr lang="zh-CN" altLang="en-US" sz="1600" dirty="0" smtClean="0">
                <a:latin typeface="+mn-ea"/>
              </a:rPr>
              <a:t>超宽动态摄像机，在硬件级别进行全新改版，采用四帧合一技术，对不同帧进行不同程度的曝光，最终合成一幅清晰帧，从根本上实现</a:t>
            </a:r>
            <a:r>
              <a:rPr lang="en-US" altLang="zh-CN" sz="1600" dirty="0" smtClean="0">
                <a:latin typeface="+mn-ea"/>
              </a:rPr>
              <a:t>120dB</a:t>
            </a:r>
            <a:r>
              <a:rPr lang="zh-CN" altLang="en-US" sz="1600" dirty="0" smtClean="0">
                <a:latin typeface="+mn-ea"/>
              </a:rPr>
              <a:t>级别的宽动态。</a:t>
            </a:r>
            <a:endParaRPr lang="zh-CN" altLang="en-US" sz="1600" dirty="0">
              <a:latin typeface="+mn-ea"/>
            </a:endParaRPr>
          </a:p>
        </p:txBody>
      </p:sp>
    </p:spTree>
    <p:extLst>
      <p:ext uri="{BB962C8B-B14F-4D97-AF65-F5344CB8AC3E}">
        <p14:creationId xmlns:p14="http://schemas.microsoft.com/office/powerpoint/2010/main" val="323075893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en-US" altLang="zh-CN" dirty="0" smtClean="0"/>
              <a:t>4K</a:t>
            </a:r>
            <a:r>
              <a:rPr lang="zh-CN" altLang="en-US" dirty="0"/>
              <a:t>分辨率</a:t>
            </a:r>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69681">
            <a:off x="6101971" y="2708255"/>
            <a:ext cx="1927857" cy="1068863"/>
          </a:xfrm>
          <a:prstGeom prst="rect">
            <a:avLst/>
          </a:prstGeom>
        </p:spPr>
      </p:pic>
      <p:sp>
        <p:nvSpPr>
          <p:cNvPr id="5" name="矩形 4"/>
          <p:cNvSpPr/>
          <p:nvPr/>
        </p:nvSpPr>
        <p:spPr>
          <a:xfrm>
            <a:off x="6498277" y="3992165"/>
            <a:ext cx="1135246" cy="307777"/>
          </a:xfrm>
          <a:prstGeom prst="rect">
            <a:avLst/>
          </a:prstGeom>
        </p:spPr>
        <p:txBody>
          <a:bodyPr wrap="none">
            <a:spAutoFit/>
          </a:bodyPr>
          <a:lstStyle/>
          <a:p>
            <a:pPr lvl="0" algn="ctr"/>
            <a:r>
              <a:rPr lang="en-US" altLang="zh-CN" sz="1400" dirty="0" smtClean="0">
                <a:solidFill>
                  <a:srgbClr val="0070C0"/>
                </a:solidFill>
                <a:latin typeface="+mn-ea"/>
              </a:rPr>
              <a:t>IPC185-AN</a:t>
            </a:r>
            <a:endParaRPr lang="zh-CN" altLang="zh-CN" sz="1400" dirty="0">
              <a:solidFill>
                <a:srgbClr val="0070C0"/>
              </a:solidFill>
              <a:latin typeface="+mn-ea"/>
            </a:endParaRPr>
          </a:p>
        </p:txBody>
      </p:sp>
      <p:sp>
        <p:nvSpPr>
          <p:cNvPr id="6" name="爆炸形 1 5"/>
          <p:cNvSpPr/>
          <p:nvPr/>
        </p:nvSpPr>
        <p:spPr>
          <a:xfrm rot="20461866">
            <a:off x="554957" y="1828457"/>
            <a:ext cx="2266218" cy="1480776"/>
          </a:xfrm>
          <a:prstGeom prst="irregularSeal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主要</a:t>
            </a:r>
            <a:r>
              <a:rPr lang="zh-CN" altLang="en-US" b="1" dirty="0" smtClean="0"/>
              <a:t>特色！</a:t>
            </a:r>
            <a:endParaRPr lang="zh-CN" altLang="en-US" b="1" dirty="0"/>
          </a:p>
        </p:txBody>
      </p:sp>
      <p:sp>
        <p:nvSpPr>
          <p:cNvPr id="7" name="矩形 6"/>
          <p:cNvSpPr/>
          <p:nvPr/>
        </p:nvSpPr>
        <p:spPr>
          <a:xfrm>
            <a:off x="1434999" y="2787774"/>
            <a:ext cx="4217121" cy="1708160"/>
          </a:xfrm>
          <a:prstGeom prst="rect">
            <a:avLst/>
          </a:prstGeom>
        </p:spPr>
        <p:txBody>
          <a:bodyPr wrap="square">
            <a:spAutoFit/>
          </a:bodyPr>
          <a:lstStyle/>
          <a:p>
            <a:pPr marL="285750" indent="-285750">
              <a:lnSpc>
                <a:spcPct val="150000"/>
              </a:lnSpc>
              <a:buClr>
                <a:srgbClr val="FFC000"/>
              </a:buClr>
              <a:buFont typeface="Wingdings" pitchFamily="2" charset="2"/>
              <a:buChar char="u"/>
            </a:pPr>
            <a:r>
              <a:rPr lang="en-US" altLang="zh-CN" sz="1400" dirty="0">
                <a:solidFill>
                  <a:srgbClr val="0070C0"/>
                </a:solidFill>
                <a:latin typeface="+mn-ea"/>
              </a:rPr>
              <a:t>4K</a:t>
            </a:r>
            <a:r>
              <a:rPr lang="zh-CN" altLang="zh-CN" sz="1400" dirty="0">
                <a:solidFill>
                  <a:srgbClr val="0070C0"/>
                </a:solidFill>
                <a:latin typeface="+mn-ea"/>
              </a:rPr>
              <a:t>超高清，监控范围更广、细节更清晰</a:t>
            </a:r>
          </a:p>
          <a:p>
            <a:pPr marL="285750" indent="-285750">
              <a:lnSpc>
                <a:spcPct val="150000"/>
              </a:lnSpc>
              <a:buClr>
                <a:srgbClr val="FFC000"/>
              </a:buClr>
              <a:buFont typeface="Wingdings" pitchFamily="2" charset="2"/>
              <a:buChar char="u"/>
            </a:pPr>
            <a:r>
              <a:rPr lang="en-US" altLang="zh-CN" sz="1400" dirty="0">
                <a:solidFill>
                  <a:srgbClr val="0070C0"/>
                </a:solidFill>
                <a:latin typeface="+mn-ea"/>
              </a:rPr>
              <a:t>4K</a:t>
            </a:r>
            <a:r>
              <a:rPr lang="zh-CN" altLang="zh-CN" sz="1400" dirty="0">
                <a:solidFill>
                  <a:srgbClr val="0070C0"/>
                </a:solidFill>
                <a:latin typeface="+mn-ea"/>
              </a:rPr>
              <a:t>画面可切分成</a:t>
            </a:r>
            <a:r>
              <a:rPr lang="en-US" altLang="zh-CN" sz="1400" dirty="0">
                <a:solidFill>
                  <a:srgbClr val="0070C0"/>
                </a:solidFill>
                <a:latin typeface="+mn-ea"/>
              </a:rPr>
              <a:t>4</a:t>
            </a:r>
            <a:r>
              <a:rPr lang="zh-CN" altLang="zh-CN" sz="1400" dirty="0">
                <a:solidFill>
                  <a:srgbClr val="0070C0"/>
                </a:solidFill>
                <a:latin typeface="+mn-ea"/>
              </a:rPr>
              <a:t>路</a:t>
            </a:r>
            <a:r>
              <a:rPr lang="en-US" altLang="zh-CN" sz="1400" dirty="0">
                <a:solidFill>
                  <a:srgbClr val="0070C0"/>
                </a:solidFill>
                <a:latin typeface="+mn-ea"/>
              </a:rPr>
              <a:t>1080P</a:t>
            </a:r>
            <a:r>
              <a:rPr lang="zh-CN" altLang="zh-CN" sz="1400" dirty="0">
                <a:solidFill>
                  <a:srgbClr val="0070C0"/>
                </a:solidFill>
                <a:latin typeface="+mn-ea"/>
              </a:rPr>
              <a:t>，作为</a:t>
            </a:r>
            <a:r>
              <a:rPr lang="en-US" altLang="zh-CN" sz="1400" dirty="0">
                <a:solidFill>
                  <a:srgbClr val="0070C0"/>
                </a:solidFill>
                <a:latin typeface="+mn-ea"/>
              </a:rPr>
              <a:t>4</a:t>
            </a:r>
            <a:r>
              <a:rPr lang="zh-CN" altLang="zh-CN" sz="1400" dirty="0">
                <a:solidFill>
                  <a:srgbClr val="0070C0"/>
                </a:solidFill>
                <a:latin typeface="+mn-ea"/>
              </a:rPr>
              <a:t>个</a:t>
            </a:r>
            <a:r>
              <a:rPr lang="en-US" altLang="zh-CN" sz="1400" dirty="0">
                <a:solidFill>
                  <a:srgbClr val="0070C0"/>
                </a:solidFill>
                <a:latin typeface="+mn-ea"/>
              </a:rPr>
              <a:t>1080P</a:t>
            </a:r>
            <a:r>
              <a:rPr lang="zh-CN" altLang="zh-CN" sz="1400" dirty="0">
                <a:solidFill>
                  <a:srgbClr val="0070C0"/>
                </a:solidFill>
                <a:latin typeface="+mn-ea"/>
              </a:rPr>
              <a:t>摄像机使用</a:t>
            </a:r>
          </a:p>
          <a:p>
            <a:pPr marL="285750" indent="-285750">
              <a:lnSpc>
                <a:spcPct val="150000"/>
              </a:lnSpc>
              <a:buClr>
                <a:srgbClr val="FFC000"/>
              </a:buClr>
              <a:buFont typeface="Wingdings" pitchFamily="2" charset="2"/>
              <a:buChar char="u"/>
            </a:pPr>
            <a:r>
              <a:rPr lang="en-US" altLang="zh-CN" sz="1400" dirty="0">
                <a:solidFill>
                  <a:srgbClr val="0070C0"/>
                </a:solidFill>
                <a:latin typeface="+mn-ea"/>
              </a:rPr>
              <a:t>3840×2160@25fps</a:t>
            </a:r>
            <a:r>
              <a:rPr lang="zh-CN" altLang="zh-CN" sz="1400" dirty="0">
                <a:solidFill>
                  <a:srgbClr val="0070C0"/>
                </a:solidFill>
                <a:latin typeface="+mn-ea"/>
              </a:rPr>
              <a:t>全实时高清</a:t>
            </a:r>
          </a:p>
          <a:p>
            <a:pPr marL="285750" indent="-285750">
              <a:lnSpc>
                <a:spcPct val="150000"/>
              </a:lnSpc>
              <a:buClr>
                <a:srgbClr val="FFC000"/>
              </a:buClr>
              <a:buFont typeface="Wingdings" pitchFamily="2" charset="2"/>
              <a:buChar char="u"/>
            </a:pPr>
            <a:r>
              <a:rPr lang="zh-CN" altLang="zh-CN" sz="1400" dirty="0">
                <a:solidFill>
                  <a:srgbClr val="0070C0"/>
                </a:solidFill>
                <a:latin typeface="+mn-ea"/>
              </a:rPr>
              <a:t>支持</a:t>
            </a:r>
            <a:r>
              <a:rPr lang="en-US" altLang="zh-CN" sz="1400" dirty="0">
                <a:solidFill>
                  <a:srgbClr val="0070C0"/>
                </a:solidFill>
                <a:latin typeface="+mn-ea"/>
              </a:rPr>
              <a:t>3D</a:t>
            </a:r>
            <a:r>
              <a:rPr lang="zh-CN" altLang="zh-CN" sz="1400" dirty="0">
                <a:solidFill>
                  <a:srgbClr val="0070C0"/>
                </a:solidFill>
                <a:latin typeface="+mn-ea"/>
              </a:rPr>
              <a:t>数字降噪、宽动态等</a:t>
            </a:r>
          </a:p>
        </p:txBody>
      </p:sp>
      <p:sp>
        <p:nvSpPr>
          <p:cNvPr id="8" name="矩形 7"/>
          <p:cNvSpPr/>
          <p:nvPr/>
        </p:nvSpPr>
        <p:spPr>
          <a:xfrm>
            <a:off x="323528" y="915566"/>
            <a:ext cx="8568952" cy="830997"/>
          </a:xfrm>
          <a:prstGeom prst="rect">
            <a:avLst/>
          </a:prstGeom>
        </p:spPr>
        <p:txBody>
          <a:bodyPr wrap="square">
            <a:spAutoFit/>
          </a:bodyPr>
          <a:lstStyle/>
          <a:p>
            <a:r>
              <a:rPr lang="en-US" altLang="zh-CN" sz="1600" dirty="0"/>
              <a:t>4K</a:t>
            </a:r>
            <a:r>
              <a:rPr lang="zh-CN" altLang="en-US" sz="1600" dirty="0"/>
              <a:t>（</a:t>
            </a:r>
            <a:r>
              <a:rPr lang="en-US" altLang="zh-CN" sz="1600" dirty="0"/>
              <a:t>3840×2160</a:t>
            </a:r>
            <a:r>
              <a:rPr lang="zh-CN" altLang="en-US" sz="1600" dirty="0"/>
              <a:t>）</a:t>
            </a:r>
            <a:r>
              <a:rPr lang="en-US" altLang="zh-CN" sz="1600" dirty="0"/>
              <a:t>800</a:t>
            </a:r>
            <a:r>
              <a:rPr lang="zh-CN" altLang="en-US" sz="1600" dirty="0"/>
              <a:t>万像素，</a:t>
            </a:r>
            <a:r>
              <a:rPr lang="en-US" altLang="zh-CN" sz="1600" dirty="0"/>
              <a:t>4</a:t>
            </a:r>
            <a:r>
              <a:rPr lang="zh-CN" altLang="en-US" sz="1600" dirty="0"/>
              <a:t>倍于</a:t>
            </a:r>
            <a:r>
              <a:rPr lang="en-US" altLang="zh-CN" sz="1600" dirty="0"/>
              <a:t>1080P</a:t>
            </a:r>
            <a:r>
              <a:rPr lang="zh-CN" altLang="en-US" sz="1600" dirty="0" smtClean="0"/>
              <a:t>，</a:t>
            </a:r>
            <a:r>
              <a:rPr lang="en-US" altLang="zh-CN" sz="1600" dirty="0" smtClean="0"/>
              <a:t>9</a:t>
            </a:r>
            <a:r>
              <a:rPr lang="zh-CN" altLang="en-US" sz="1600" dirty="0" smtClean="0"/>
              <a:t>倍</a:t>
            </a:r>
            <a:r>
              <a:rPr lang="zh-CN" altLang="en-US" sz="1600" dirty="0"/>
              <a:t>于</a:t>
            </a:r>
            <a:r>
              <a:rPr lang="en-US" altLang="zh-CN" sz="1600" dirty="0"/>
              <a:t>720P</a:t>
            </a:r>
            <a:r>
              <a:rPr lang="zh-CN" altLang="en-US" sz="1600" dirty="0"/>
              <a:t>，相同清晰度下看的更广，相同视野下细节体现更多，因此特别适合在大广场、超宽车道、十字路口等大场景下使用。看清全景，且兼顾细节</a:t>
            </a:r>
            <a:r>
              <a:rPr lang="zh-CN" altLang="en-US" sz="1600" dirty="0" smtClean="0"/>
              <a:t>！科达</a:t>
            </a:r>
            <a:r>
              <a:rPr lang="en-US" altLang="zh-CN" sz="1600" dirty="0"/>
              <a:t>4K</a:t>
            </a:r>
            <a:r>
              <a:rPr lang="zh-CN" altLang="en-US" sz="1600" dirty="0"/>
              <a:t>超高清网络</a:t>
            </a:r>
            <a:r>
              <a:rPr lang="zh-CN" altLang="en-US" sz="1600" dirty="0" smtClean="0"/>
              <a:t>摄像机</a:t>
            </a:r>
            <a:r>
              <a:rPr lang="en-US" altLang="zh-CN" sz="1600" dirty="0" smtClean="0"/>
              <a:t>IPC185</a:t>
            </a:r>
            <a:r>
              <a:rPr lang="zh-CN" altLang="en-US" sz="1600" dirty="0" smtClean="0"/>
              <a:t>可</a:t>
            </a:r>
            <a:r>
              <a:rPr lang="zh-CN" altLang="en-US" sz="1600" dirty="0"/>
              <a:t>达到</a:t>
            </a:r>
            <a:r>
              <a:rPr lang="en-US" altLang="zh-CN" sz="1600" dirty="0" smtClean="0"/>
              <a:t>25fps</a:t>
            </a:r>
            <a:r>
              <a:rPr lang="zh-CN" altLang="en-US" sz="1600" dirty="0"/>
              <a:t>全</a:t>
            </a:r>
            <a:r>
              <a:rPr lang="zh-CN" altLang="en-US" sz="1600" dirty="0" smtClean="0"/>
              <a:t>实时</a:t>
            </a:r>
            <a:r>
              <a:rPr lang="en-US" altLang="zh-CN" sz="1600" dirty="0" smtClean="0"/>
              <a:t>4K</a:t>
            </a:r>
            <a:r>
              <a:rPr lang="zh-CN" altLang="en-US" sz="1600" dirty="0" smtClean="0"/>
              <a:t>分辨率。</a:t>
            </a:r>
            <a:endParaRPr lang="zh-CN" altLang="en-US" sz="1600" dirty="0"/>
          </a:p>
        </p:txBody>
      </p:sp>
    </p:spTree>
    <p:extLst>
      <p:ext uri="{BB962C8B-B14F-4D97-AF65-F5344CB8AC3E}">
        <p14:creationId xmlns:p14="http://schemas.microsoft.com/office/powerpoint/2010/main" val="358038383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sp>
        <p:nvSpPr>
          <p:cNvPr id="3" name="标题 2"/>
          <p:cNvSpPr>
            <a:spLocks noGrp="1"/>
          </p:cNvSpPr>
          <p:nvPr>
            <p:ph type="title"/>
          </p:nvPr>
        </p:nvSpPr>
        <p:spPr/>
        <p:txBody>
          <a:bodyPr/>
          <a:lstStyle/>
          <a:p>
            <a:endParaRPr lang="zh-CN" alt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8562"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a:off x="0" y="2571750"/>
            <a:ext cx="91598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579932" y="0"/>
            <a:ext cx="0" cy="5143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70" y="4495428"/>
            <a:ext cx="9160933" cy="648072"/>
          </a:xfrm>
          <a:prstGeom prst="rect">
            <a:avLst/>
          </a:prstGeom>
          <a:solidFill>
            <a:schemeClr val="tx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prstClr val="white"/>
                </a:solidFill>
              </a:rPr>
              <a:t>4K</a:t>
            </a:r>
            <a:r>
              <a:rPr lang="zh-CN" altLang="en-US" b="1" dirty="0" smtClean="0">
                <a:solidFill>
                  <a:prstClr val="white"/>
                </a:solidFill>
              </a:rPr>
              <a:t>分辨率是</a:t>
            </a:r>
            <a:r>
              <a:rPr lang="en-US" altLang="zh-CN" b="1" dirty="0" smtClean="0">
                <a:solidFill>
                  <a:prstClr val="white"/>
                </a:solidFill>
              </a:rPr>
              <a:t>1080P</a:t>
            </a:r>
            <a:r>
              <a:rPr lang="zh-CN" altLang="en-US" b="1" dirty="0" smtClean="0">
                <a:solidFill>
                  <a:prstClr val="white"/>
                </a:solidFill>
              </a:rPr>
              <a:t>的</a:t>
            </a:r>
            <a:r>
              <a:rPr lang="en-US" altLang="zh-CN" b="1" dirty="0" smtClean="0">
                <a:solidFill>
                  <a:prstClr val="white"/>
                </a:solidFill>
              </a:rPr>
              <a:t>4</a:t>
            </a:r>
            <a:r>
              <a:rPr lang="zh-CN" altLang="en-US" b="1" dirty="0" smtClean="0">
                <a:solidFill>
                  <a:prstClr val="white"/>
                </a:solidFill>
              </a:rPr>
              <a:t>倍，科达</a:t>
            </a:r>
            <a:r>
              <a:rPr lang="en-US" altLang="zh-CN" b="1" dirty="0" smtClean="0">
                <a:solidFill>
                  <a:prstClr val="white"/>
                </a:solidFill>
              </a:rPr>
              <a:t>4K</a:t>
            </a:r>
            <a:r>
              <a:rPr lang="zh-CN" altLang="en-US" b="1" dirty="0" smtClean="0">
                <a:solidFill>
                  <a:prstClr val="white"/>
                </a:solidFill>
              </a:rPr>
              <a:t>摄像机也可同时输出</a:t>
            </a:r>
            <a:r>
              <a:rPr lang="en-US" altLang="zh-CN" b="1" dirty="0" smtClean="0">
                <a:solidFill>
                  <a:prstClr val="white"/>
                </a:solidFill>
              </a:rPr>
              <a:t>4</a:t>
            </a:r>
            <a:r>
              <a:rPr lang="zh-CN" altLang="en-US" b="1" dirty="0" smtClean="0">
                <a:solidFill>
                  <a:prstClr val="white"/>
                </a:solidFill>
              </a:rPr>
              <a:t>路</a:t>
            </a:r>
            <a:r>
              <a:rPr lang="en-US" altLang="zh-CN" b="1" dirty="0" smtClean="0">
                <a:solidFill>
                  <a:prstClr val="white"/>
                </a:solidFill>
              </a:rPr>
              <a:t>1080P</a:t>
            </a:r>
            <a:r>
              <a:rPr lang="zh-CN" altLang="en-US" b="1" dirty="0" smtClean="0">
                <a:solidFill>
                  <a:prstClr val="white"/>
                </a:solidFill>
              </a:rPr>
              <a:t>视频，拼接成一幅</a:t>
            </a:r>
            <a:r>
              <a:rPr lang="en-US" altLang="zh-CN" b="1" dirty="0" smtClean="0">
                <a:solidFill>
                  <a:prstClr val="white"/>
                </a:solidFill>
              </a:rPr>
              <a:t>4K</a:t>
            </a:r>
            <a:r>
              <a:rPr lang="zh-CN" altLang="en-US" b="1" dirty="0" smtClean="0">
                <a:solidFill>
                  <a:prstClr val="white"/>
                </a:solidFill>
              </a:rPr>
              <a:t>画面</a:t>
            </a:r>
            <a:endParaRPr lang="zh-CN" altLang="en-US" b="1" dirty="0">
              <a:solidFill>
                <a:prstClr val="white"/>
              </a:solidFill>
            </a:endParaRPr>
          </a:p>
        </p:txBody>
      </p:sp>
      <p:sp>
        <p:nvSpPr>
          <p:cNvPr id="9" name="矩形 8"/>
          <p:cNvSpPr/>
          <p:nvPr/>
        </p:nvSpPr>
        <p:spPr>
          <a:xfrm>
            <a:off x="4701886" y="51470"/>
            <a:ext cx="936104" cy="3600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1080P</a:t>
            </a:r>
            <a:endParaRPr lang="zh-CN" altLang="en-US" dirty="0">
              <a:solidFill>
                <a:prstClr val="white"/>
              </a:solidFill>
            </a:endParaRPr>
          </a:p>
        </p:txBody>
      </p:sp>
      <p:sp>
        <p:nvSpPr>
          <p:cNvPr id="10" name="矩形 9"/>
          <p:cNvSpPr/>
          <p:nvPr/>
        </p:nvSpPr>
        <p:spPr>
          <a:xfrm>
            <a:off x="3512662" y="51470"/>
            <a:ext cx="936104" cy="3600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1080P</a:t>
            </a:r>
            <a:endParaRPr lang="zh-CN" altLang="en-US" dirty="0">
              <a:solidFill>
                <a:prstClr val="white"/>
              </a:solidFill>
            </a:endParaRPr>
          </a:p>
        </p:txBody>
      </p:sp>
      <p:sp>
        <p:nvSpPr>
          <p:cNvPr id="11" name="矩形 10"/>
          <p:cNvSpPr/>
          <p:nvPr/>
        </p:nvSpPr>
        <p:spPr>
          <a:xfrm>
            <a:off x="3512662" y="2643758"/>
            <a:ext cx="936104" cy="3600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1080P</a:t>
            </a:r>
            <a:endParaRPr lang="zh-CN" altLang="en-US" dirty="0">
              <a:solidFill>
                <a:prstClr val="white"/>
              </a:solidFill>
            </a:endParaRPr>
          </a:p>
        </p:txBody>
      </p:sp>
      <p:sp>
        <p:nvSpPr>
          <p:cNvPr id="12" name="矩形 11"/>
          <p:cNvSpPr/>
          <p:nvPr/>
        </p:nvSpPr>
        <p:spPr>
          <a:xfrm>
            <a:off x="4701886" y="2643758"/>
            <a:ext cx="936104" cy="3600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prstClr val="white"/>
                </a:solidFill>
              </a:rPr>
              <a:t>1080P</a:t>
            </a:r>
            <a:endParaRPr lang="zh-CN" altLang="en-US" dirty="0">
              <a:solidFill>
                <a:prstClr val="white"/>
              </a:solidFill>
            </a:endParaRPr>
          </a:p>
        </p:txBody>
      </p:sp>
    </p:spTree>
    <p:extLst>
      <p:ext uri="{BB962C8B-B14F-4D97-AF65-F5344CB8AC3E}">
        <p14:creationId xmlns:p14="http://schemas.microsoft.com/office/powerpoint/2010/main" val="67313555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圆角矩形 67"/>
          <p:cNvSpPr/>
          <p:nvPr/>
        </p:nvSpPr>
        <p:spPr bwMode="auto">
          <a:xfrm>
            <a:off x="467544" y="1635646"/>
            <a:ext cx="8136904" cy="3129298"/>
          </a:xfrm>
          <a:prstGeom prst="roundRect">
            <a:avLst/>
          </a:prstGeom>
          <a:solidFill>
            <a:srgbClr val="FFFFFF"/>
          </a:solidFill>
          <a:ln w="25400" cap="flat" cmpd="sng" algn="ctr">
            <a:solidFill>
              <a:srgbClr val="B2C1DB">
                <a:shade val="95000"/>
                <a:satMod val="105000"/>
              </a:srgbClr>
            </a:solidFill>
            <a:prstDash val="dash"/>
            <a:headEnd type="none" w="med" len="med"/>
            <a:tailEnd type="none" w="med" len="med"/>
          </a:ln>
          <a:effectLst>
            <a:outerShdw blurRad="50800" dist="38100" dir="7200000" sx="101000" sy="101000" algn="tl" rotWithShape="0">
              <a:srgbClr val="1F497D">
                <a:lumMod val="60000"/>
                <a:lumOff val="40000"/>
                <a:alpha val="40000"/>
              </a:srgbClr>
            </a:outerShdw>
          </a:effectLst>
        </p:spPr>
        <p:txBody>
          <a:bodyPr wrap="none" lIns="91434" tIns="45717" rIns="91434" bIns="45717"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a:ln>
                <a:noFill/>
              </a:ln>
              <a:effectLst/>
              <a:uLnTx/>
              <a:uFillTx/>
              <a:latin typeface="Arial" pitchFamily="34" charset="0"/>
              <a:ea typeface="+mn-ea"/>
              <a:cs typeface="Arial" pitchFamily="34" charset="0"/>
            </a:endParaRPr>
          </a:p>
        </p:txBody>
      </p:sp>
      <p:sp>
        <p:nvSpPr>
          <p:cNvPr id="85" name="任意多边形 84"/>
          <p:cNvSpPr/>
          <p:nvPr/>
        </p:nvSpPr>
        <p:spPr>
          <a:xfrm>
            <a:off x="5352432" y="2464782"/>
            <a:ext cx="2672862" cy="1788607"/>
          </a:xfrm>
          <a:custGeom>
            <a:avLst/>
            <a:gdLst>
              <a:gd name="connsiteX0" fmla="*/ 0 w 2672862"/>
              <a:gd name="connsiteY0" fmla="*/ 0 h 1788607"/>
              <a:gd name="connsiteX1" fmla="*/ 2662814 w 2672862"/>
              <a:gd name="connsiteY1" fmla="*/ 0 h 1788607"/>
              <a:gd name="connsiteX2" fmla="*/ 2672862 w 2672862"/>
              <a:gd name="connsiteY2" fmla="*/ 1788607 h 1788607"/>
              <a:gd name="connsiteX3" fmla="*/ 1517301 w 2672862"/>
              <a:gd name="connsiteY3" fmla="*/ 1788607 h 1788607"/>
              <a:gd name="connsiteX4" fmla="*/ 1527350 w 2672862"/>
              <a:gd name="connsiteY4" fmla="*/ 994787 h 1788607"/>
              <a:gd name="connsiteX5" fmla="*/ 1527350 w 2672862"/>
              <a:gd name="connsiteY5" fmla="*/ 954594 h 1788607"/>
              <a:gd name="connsiteX6" fmla="*/ 0 w 2672862"/>
              <a:gd name="connsiteY6" fmla="*/ 964642 h 1788607"/>
              <a:gd name="connsiteX7" fmla="*/ 0 w 2672862"/>
              <a:gd name="connsiteY7" fmla="*/ 0 h 178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2862" h="1788607">
                <a:moveTo>
                  <a:pt x="0" y="0"/>
                </a:moveTo>
                <a:lnTo>
                  <a:pt x="2662814" y="0"/>
                </a:lnTo>
                <a:cubicBezTo>
                  <a:pt x="2666163" y="596202"/>
                  <a:pt x="2669513" y="1192405"/>
                  <a:pt x="2672862" y="1788607"/>
                </a:cubicBezTo>
                <a:lnTo>
                  <a:pt x="1517301" y="1788607"/>
                </a:lnTo>
                <a:lnTo>
                  <a:pt x="1527350" y="994787"/>
                </a:lnTo>
                <a:lnTo>
                  <a:pt x="1527350" y="954594"/>
                </a:lnTo>
                <a:lnTo>
                  <a:pt x="0" y="964642"/>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84" name="矩形 83"/>
          <p:cNvSpPr/>
          <p:nvPr/>
        </p:nvSpPr>
        <p:spPr>
          <a:xfrm>
            <a:off x="4716016" y="2453189"/>
            <a:ext cx="648072" cy="1800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 name="标题 1"/>
          <p:cNvSpPr>
            <a:spLocks noGrp="1"/>
          </p:cNvSpPr>
          <p:nvPr>
            <p:ph type="title"/>
          </p:nvPr>
        </p:nvSpPr>
        <p:spPr/>
        <p:txBody>
          <a:bodyPr/>
          <a:lstStyle/>
          <a:p>
            <a:r>
              <a:rPr lang="en-US" altLang="zh-CN" dirty="0" smtClean="0"/>
              <a:t>IPC</a:t>
            </a:r>
            <a:r>
              <a:rPr lang="zh-CN" altLang="en-US" dirty="0" smtClean="0"/>
              <a:t>的组成</a:t>
            </a:r>
            <a:endParaRPr lang="zh-CN" altLang="en-US" dirty="0"/>
          </a:p>
        </p:txBody>
      </p:sp>
      <p:sp>
        <p:nvSpPr>
          <p:cNvPr id="4" name="文本占位符 3"/>
          <p:cNvSpPr>
            <a:spLocks noGrp="1"/>
          </p:cNvSpPr>
          <p:nvPr>
            <p:ph type="body" sz="half" idx="13"/>
          </p:nvPr>
        </p:nvSpPr>
        <p:spPr>
          <a:xfrm>
            <a:off x="395536" y="796374"/>
            <a:ext cx="8276412" cy="623248"/>
          </a:xfrm>
          <a:noFill/>
        </p:spPr>
        <p:txBody>
          <a:bodyPr vert="horz" wrap="square" lIns="68580" tIns="34290" rIns="68580" bIns="34290" rtlCol="0">
            <a:spAutoFit/>
          </a:bodyPr>
          <a:lstStyle/>
          <a:p>
            <a:pPr>
              <a:lnSpc>
                <a:spcPct val="150000"/>
              </a:lnSpc>
            </a:pPr>
            <a:r>
              <a:rPr lang="zh-CN" altLang="zh-CN" dirty="0">
                <a:solidFill>
                  <a:schemeClr val="tx1"/>
                </a:solidFill>
              </a:rPr>
              <a:t>网络摄像机一般由镜头、图像传感器、声音传感器、</a:t>
            </a:r>
            <a:r>
              <a:rPr lang="en-US" altLang="zh-CN" dirty="0">
                <a:solidFill>
                  <a:schemeClr val="tx1"/>
                </a:solidFill>
              </a:rPr>
              <a:t>A/D</a:t>
            </a:r>
            <a:r>
              <a:rPr lang="zh-CN" altLang="zh-CN" dirty="0">
                <a:solidFill>
                  <a:schemeClr val="tx1"/>
                </a:solidFill>
              </a:rPr>
              <a:t>转换器、处理器、图像</a:t>
            </a:r>
            <a:r>
              <a:rPr lang="en-US" altLang="zh-CN" dirty="0">
                <a:solidFill>
                  <a:schemeClr val="tx1"/>
                </a:solidFill>
              </a:rPr>
              <a:t>/</a:t>
            </a:r>
            <a:r>
              <a:rPr lang="zh-CN" altLang="zh-CN" dirty="0">
                <a:solidFill>
                  <a:schemeClr val="tx1"/>
                </a:solidFill>
              </a:rPr>
              <a:t>声音编码器，外部报警、网络接口等部分组成。 </a:t>
            </a:r>
          </a:p>
        </p:txBody>
      </p:sp>
      <p:grpSp>
        <p:nvGrpSpPr>
          <p:cNvPr id="2061" name="组合 2060"/>
          <p:cNvGrpSpPr/>
          <p:nvPr/>
        </p:nvGrpSpPr>
        <p:grpSpPr>
          <a:xfrm>
            <a:off x="827584" y="3054405"/>
            <a:ext cx="1872208" cy="0"/>
            <a:chOff x="3851920" y="2499742"/>
            <a:chExt cx="1872208" cy="0"/>
          </a:xfrm>
        </p:grpSpPr>
        <p:cxnSp>
          <p:nvCxnSpPr>
            <p:cNvPr id="5" name="直接箭头连接符 4"/>
            <p:cNvCxnSpPr/>
            <p:nvPr/>
          </p:nvCxnSpPr>
          <p:spPr>
            <a:xfrm>
              <a:off x="3851920" y="2499742"/>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8" name="直接连接符 2057"/>
            <p:cNvCxnSpPr/>
            <p:nvPr/>
          </p:nvCxnSpPr>
          <p:spPr>
            <a:xfrm>
              <a:off x="4499992" y="2499742"/>
              <a:ext cx="12241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827584" y="3206805"/>
            <a:ext cx="1872208" cy="0"/>
            <a:chOff x="3851920" y="2499742"/>
            <a:chExt cx="1872208" cy="0"/>
          </a:xfrm>
        </p:grpSpPr>
        <p:cxnSp>
          <p:nvCxnSpPr>
            <p:cNvPr id="55" name="直接箭头连接符 54"/>
            <p:cNvCxnSpPr/>
            <p:nvPr/>
          </p:nvCxnSpPr>
          <p:spPr>
            <a:xfrm>
              <a:off x="3851920" y="2499742"/>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4499992" y="2499742"/>
              <a:ext cx="12241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827584" y="3359205"/>
            <a:ext cx="1872208" cy="0"/>
            <a:chOff x="3851920" y="2499742"/>
            <a:chExt cx="1872208" cy="0"/>
          </a:xfrm>
        </p:grpSpPr>
        <p:cxnSp>
          <p:nvCxnSpPr>
            <p:cNvPr id="58" name="直接箭头连接符 57"/>
            <p:cNvCxnSpPr/>
            <p:nvPr/>
          </p:nvCxnSpPr>
          <p:spPr>
            <a:xfrm>
              <a:off x="3851920" y="2499742"/>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4499992" y="2499742"/>
              <a:ext cx="12241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0" name="组合 59"/>
          <p:cNvGrpSpPr/>
          <p:nvPr/>
        </p:nvGrpSpPr>
        <p:grpSpPr>
          <a:xfrm>
            <a:off x="827584" y="3511605"/>
            <a:ext cx="1872208" cy="0"/>
            <a:chOff x="3851920" y="2499742"/>
            <a:chExt cx="1872208" cy="0"/>
          </a:xfrm>
        </p:grpSpPr>
        <p:cxnSp>
          <p:nvCxnSpPr>
            <p:cNvPr id="61" name="直接箭头连接符 60"/>
            <p:cNvCxnSpPr/>
            <p:nvPr/>
          </p:nvCxnSpPr>
          <p:spPr>
            <a:xfrm>
              <a:off x="3851920" y="2499742"/>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499992" y="2499742"/>
              <a:ext cx="122413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827584" y="3664005"/>
            <a:ext cx="1872208" cy="0"/>
            <a:chOff x="3851920" y="2499742"/>
            <a:chExt cx="1872208" cy="0"/>
          </a:xfrm>
        </p:grpSpPr>
        <p:cxnSp>
          <p:nvCxnSpPr>
            <p:cNvPr id="64" name="直接箭头连接符 63"/>
            <p:cNvCxnSpPr/>
            <p:nvPr/>
          </p:nvCxnSpPr>
          <p:spPr>
            <a:xfrm>
              <a:off x="3851920" y="2499742"/>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499992" y="2499742"/>
              <a:ext cx="1224136"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062" name="椭圆 2061"/>
          <p:cNvSpPr/>
          <p:nvPr/>
        </p:nvSpPr>
        <p:spPr>
          <a:xfrm>
            <a:off x="2591780" y="2793619"/>
            <a:ext cx="216024" cy="1131174"/>
          </a:xfrm>
          <a:prstGeom prst="ellipse">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cxnSp>
        <p:nvCxnSpPr>
          <p:cNvPr id="2064" name="直接连接符 2063"/>
          <p:cNvCxnSpPr/>
          <p:nvPr/>
        </p:nvCxnSpPr>
        <p:spPr>
          <a:xfrm>
            <a:off x="2699792" y="3054405"/>
            <a:ext cx="864096"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6" name="直接连接符 2065"/>
          <p:cNvCxnSpPr/>
          <p:nvPr/>
        </p:nvCxnSpPr>
        <p:spPr>
          <a:xfrm>
            <a:off x="2699792" y="3206805"/>
            <a:ext cx="864096"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8" name="直接连接符 2067"/>
          <p:cNvCxnSpPr/>
          <p:nvPr/>
        </p:nvCxnSpPr>
        <p:spPr>
          <a:xfrm>
            <a:off x="2699792" y="3359205"/>
            <a:ext cx="8640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0" name="直接连接符 2069"/>
          <p:cNvCxnSpPr/>
          <p:nvPr/>
        </p:nvCxnSpPr>
        <p:spPr>
          <a:xfrm flipV="1">
            <a:off x="2699792" y="3206805"/>
            <a:ext cx="864096"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2" name="直接连接符 2071"/>
          <p:cNvCxnSpPr/>
          <p:nvPr/>
        </p:nvCxnSpPr>
        <p:spPr>
          <a:xfrm flipV="1">
            <a:off x="2699792" y="3011627"/>
            <a:ext cx="864096" cy="652378"/>
          </a:xfrm>
          <a:prstGeom prst="line">
            <a:avLst/>
          </a:prstGeom>
        </p:spPr>
        <p:style>
          <a:lnRef idx="1">
            <a:schemeClr val="accent1"/>
          </a:lnRef>
          <a:fillRef idx="0">
            <a:schemeClr val="accent1"/>
          </a:fillRef>
          <a:effectRef idx="0">
            <a:schemeClr val="accent1"/>
          </a:effectRef>
          <a:fontRef idx="minor">
            <a:schemeClr val="tx1"/>
          </a:fontRef>
        </p:style>
      </p:cxnSp>
      <p:sp>
        <p:nvSpPr>
          <p:cNvPr id="2073" name="矩形 2072"/>
          <p:cNvSpPr/>
          <p:nvPr/>
        </p:nvSpPr>
        <p:spPr>
          <a:xfrm>
            <a:off x="3347864" y="2957245"/>
            <a:ext cx="72008" cy="706760"/>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074" name="矩形 2073"/>
          <p:cNvSpPr/>
          <p:nvPr/>
        </p:nvSpPr>
        <p:spPr>
          <a:xfrm>
            <a:off x="3563888" y="2793619"/>
            <a:ext cx="72008" cy="1131173"/>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2075" name="矩形 2074"/>
          <p:cNvSpPr/>
          <p:nvPr/>
        </p:nvSpPr>
        <p:spPr>
          <a:xfrm>
            <a:off x="2087724" y="2701999"/>
            <a:ext cx="1188132" cy="131441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accent1">
                  <a:lumMod val="50000"/>
                </a:schemeClr>
              </a:solidFill>
            </a:endParaRPr>
          </a:p>
        </p:txBody>
      </p:sp>
      <p:cxnSp>
        <p:nvCxnSpPr>
          <p:cNvPr id="2077" name="直接连接符 2076"/>
          <p:cNvCxnSpPr>
            <a:stCxn id="2074" idx="3"/>
            <a:endCxn id="2078" idx="1"/>
          </p:cNvCxnSpPr>
          <p:nvPr/>
        </p:nvCxnSpPr>
        <p:spPr>
          <a:xfrm flipV="1">
            <a:off x="3635896" y="3353290"/>
            <a:ext cx="288032" cy="5916"/>
          </a:xfrm>
          <a:prstGeom prst="line">
            <a:avLst/>
          </a:prstGeom>
        </p:spPr>
        <p:style>
          <a:lnRef idx="1">
            <a:schemeClr val="accent1"/>
          </a:lnRef>
          <a:fillRef idx="0">
            <a:schemeClr val="accent1"/>
          </a:fillRef>
          <a:effectRef idx="0">
            <a:schemeClr val="accent1"/>
          </a:effectRef>
          <a:fontRef idx="minor">
            <a:schemeClr val="tx1"/>
          </a:fontRef>
        </p:style>
      </p:cxnSp>
      <p:sp>
        <p:nvSpPr>
          <p:cNvPr id="2078" name="矩形 2077"/>
          <p:cNvSpPr/>
          <p:nvPr/>
        </p:nvSpPr>
        <p:spPr>
          <a:xfrm>
            <a:off x="3923928" y="2696084"/>
            <a:ext cx="720080" cy="1314411"/>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4" name="TextBox 33"/>
          <p:cNvSpPr txBox="1"/>
          <p:nvPr/>
        </p:nvSpPr>
        <p:spPr>
          <a:xfrm>
            <a:off x="3959932" y="3083864"/>
            <a:ext cx="648072" cy="646331"/>
          </a:xfrm>
          <a:prstGeom prst="rect">
            <a:avLst/>
          </a:prstGeom>
          <a:noFill/>
        </p:spPr>
        <p:txBody>
          <a:bodyPr wrap="square" rtlCol="0">
            <a:spAutoFit/>
          </a:bodyPr>
          <a:lstStyle/>
          <a:p>
            <a:pPr algn="ctr"/>
            <a:r>
              <a:rPr lang="zh-CN" altLang="en-US" sz="1200" dirty="0"/>
              <a:t>图像数字编码器</a:t>
            </a:r>
          </a:p>
        </p:txBody>
      </p:sp>
      <p:sp>
        <p:nvSpPr>
          <p:cNvPr id="37" name="矩形 36"/>
          <p:cNvSpPr/>
          <p:nvPr/>
        </p:nvSpPr>
        <p:spPr>
          <a:xfrm>
            <a:off x="4788024" y="2597205"/>
            <a:ext cx="504056" cy="151216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压缩</a:t>
            </a:r>
            <a:endParaRPr lang="zh-CN" altLang="en-US" sz="1200" dirty="0">
              <a:solidFill>
                <a:schemeClr val="tx1"/>
              </a:solidFill>
              <a:latin typeface="+mn-ea"/>
            </a:endParaRPr>
          </a:p>
        </p:txBody>
      </p:sp>
      <p:sp>
        <p:nvSpPr>
          <p:cNvPr id="38" name="矩形 37"/>
          <p:cNvSpPr/>
          <p:nvPr/>
        </p:nvSpPr>
        <p:spPr>
          <a:xfrm>
            <a:off x="5436096" y="2701999"/>
            <a:ext cx="1296144" cy="504806"/>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中央处理控制单元</a:t>
            </a:r>
            <a:endParaRPr lang="zh-CN" altLang="en-US" sz="1200" dirty="0">
              <a:solidFill>
                <a:schemeClr val="tx1"/>
              </a:solidFill>
              <a:latin typeface="+mn-ea"/>
            </a:endParaRPr>
          </a:p>
        </p:txBody>
      </p:sp>
      <p:cxnSp>
        <p:nvCxnSpPr>
          <p:cNvPr id="40" name="直接连接符 39"/>
          <p:cNvCxnSpPr/>
          <p:nvPr/>
        </p:nvCxnSpPr>
        <p:spPr>
          <a:xfrm>
            <a:off x="5724128" y="3407029"/>
            <a:ext cx="0" cy="104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408204" y="3407029"/>
            <a:ext cx="0" cy="104576"/>
          </a:xfrm>
          <a:prstGeom prst="line">
            <a:avLst/>
          </a:prstGeom>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5436096" y="3511605"/>
            <a:ext cx="576064" cy="59776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闪存储器</a:t>
            </a:r>
            <a:endParaRPr lang="zh-CN" altLang="en-US" sz="1200" dirty="0">
              <a:solidFill>
                <a:schemeClr val="tx1"/>
              </a:solidFill>
              <a:latin typeface="+mn-ea"/>
            </a:endParaRPr>
          </a:p>
        </p:txBody>
      </p:sp>
      <p:sp>
        <p:nvSpPr>
          <p:cNvPr id="52" name="矩形 51"/>
          <p:cNvSpPr/>
          <p:nvPr/>
        </p:nvSpPr>
        <p:spPr>
          <a:xfrm>
            <a:off x="6084168" y="3511605"/>
            <a:ext cx="648072" cy="59776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动态随机存储器</a:t>
            </a:r>
            <a:endParaRPr lang="zh-CN" altLang="en-US" sz="1200" dirty="0">
              <a:solidFill>
                <a:schemeClr val="tx1"/>
              </a:solidFill>
              <a:latin typeface="+mn-ea"/>
            </a:endParaRPr>
          </a:p>
        </p:txBody>
      </p:sp>
      <p:sp>
        <p:nvSpPr>
          <p:cNvPr id="53" name="矩形 52"/>
          <p:cNvSpPr/>
          <p:nvPr/>
        </p:nvSpPr>
        <p:spPr>
          <a:xfrm>
            <a:off x="6948264" y="2589883"/>
            <a:ext cx="792088" cy="484446"/>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以太网接口</a:t>
            </a:r>
            <a:endParaRPr lang="zh-CN" altLang="en-US" sz="1200" dirty="0">
              <a:solidFill>
                <a:schemeClr val="tx1"/>
              </a:solidFill>
              <a:latin typeface="+mn-ea"/>
            </a:endParaRPr>
          </a:p>
        </p:txBody>
      </p:sp>
      <p:sp>
        <p:nvSpPr>
          <p:cNvPr id="66" name="矩形 65"/>
          <p:cNvSpPr/>
          <p:nvPr/>
        </p:nvSpPr>
        <p:spPr>
          <a:xfrm>
            <a:off x="6973151" y="3511605"/>
            <a:ext cx="792088" cy="597768"/>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mn-ea"/>
              </a:rPr>
              <a:t>调制解调器接口</a:t>
            </a:r>
            <a:endParaRPr lang="zh-CN" altLang="en-US" sz="1200" dirty="0">
              <a:solidFill>
                <a:schemeClr val="tx1"/>
              </a:solidFill>
              <a:latin typeface="+mn-ea"/>
            </a:endParaRPr>
          </a:p>
        </p:txBody>
      </p:sp>
      <p:sp>
        <p:nvSpPr>
          <p:cNvPr id="67" name="矩形 66"/>
          <p:cNvSpPr/>
          <p:nvPr/>
        </p:nvSpPr>
        <p:spPr>
          <a:xfrm>
            <a:off x="3275856" y="2309173"/>
            <a:ext cx="4896544" cy="2088232"/>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71" name="矩形 70"/>
          <p:cNvSpPr/>
          <p:nvPr/>
        </p:nvSpPr>
        <p:spPr>
          <a:xfrm>
            <a:off x="4716016" y="2453189"/>
            <a:ext cx="3312368" cy="180020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cxnSp>
        <p:nvCxnSpPr>
          <p:cNvPr id="81" name="直接连接符 80"/>
          <p:cNvCxnSpPr>
            <a:stCxn id="2078" idx="3"/>
            <a:endCxn id="37" idx="1"/>
          </p:cNvCxnSpPr>
          <p:nvPr/>
        </p:nvCxnSpPr>
        <p:spPr>
          <a:xfrm flipV="1">
            <a:off x="4644008" y="3353289"/>
            <a:ext cx="14401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flipV="1">
            <a:off x="2699792" y="3943275"/>
            <a:ext cx="0" cy="47261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453570" y="4412645"/>
            <a:ext cx="492443" cy="276999"/>
          </a:xfrm>
          <a:prstGeom prst="rect">
            <a:avLst/>
          </a:prstGeom>
          <a:noFill/>
        </p:spPr>
        <p:txBody>
          <a:bodyPr wrap="none" rtlCol="0">
            <a:spAutoFit/>
          </a:bodyPr>
          <a:lstStyle/>
          <a:p>
            <a:r>
              <a:rPr lang="zh-CN" altLang="en-US" sz="1200" dirty="0" smtClean="0"/>
              <a:t>镜头</a:t>
            </a:r>
            <a:endParaRPr lang="zh-CN" altLang="en-US" sz="1200" dirty="0"/>
          </a:p>
        </p:txBody>
      </p:sp>
      <p:cxnSp>
        <p:nvCxnSpPr>
          <p:cNvPr id="125" name="直接箭头连接符 124"/>
          <p:cNvCxnSpPr>
            <a:endCxn id="2073" idx="2"/>
          </p:cNvCxnSpPr>
          <p:nvPr/>
        </p:nvCxnSpPr>
        <p:spPr>
          <a:xfrm flipV="1">
            <a:off x="3383868" y="3664005"/>
            <a:ext cx="0" cy="556056"/>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2895865" y="4179581"/>
            <a:ext cx="954107" cy="276999"/>
          </a:xfrm>
          <a:prstGeom prst="rect">
            <a:avLst/>
          </a:prstGeom>
          <a:noFill/>
        </p:spPr>
        <p:txBody>
          <a:bodyPr wrap="none" rtlCol="0">
            <a:spAutoFit/>
          </a:bodyPr>
          <a:lstStyle/>
          <a:p>
            <a:r>
              <a:rPr lang="zh-CN" altLang="en-US" sz="1200" dirty="0" smtClean="0"/>
              <a:t>光学滤光器</a:t>
            </a:r>
            <a:endParaRPr lang="zh-CN" altLang="en-US" sz="1200" dirty="0"/>
          </a:p>
        </p:txBody>
      </p:sp>
      <p:cxnSp>
        <p:nvCxnSpPr>
          <p:cNvPr id="128" name="直接箭头连接符 127"/>
          <p:cNvCxnSpPr>
            <a:stCxn id="129" idx="0"/>
            <a:endCxn id="2074" idx="2"/>
          </p:cNvCxnSpPr>
          <p:nvPr/>
        </p:nvCxnSpPr>
        <p:spPr>
          <a:xfrm flipV="1">
            <a:off x="3599892" y="3924792"/>
            <a:ext cx="0" cy="491144"/>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a:off x="3122838" y="4415936"/>
            <a:ext cx="954107" cy="276999"/>
          </a:xfrm>
          <a:prstGeom prst="rect">
            <a:avLst/>
          </a:prstGeom>
          <a:noFill/>
        </p:spPr>
        <p:txBody>
          <a:bodyPr wrap="none" rtlCol="0">
            <a:spAutoFit/>
          </a:bodyPr>
          <a:lstStyle/>
          <a:p>
            <a:r>
              <a:rPr lang="zh-CN" altLang="en-US" sz="1200" dirty="0" smtClean="0"/>
              <a:t>图像传感器</a:t>
            </a:r>
            <a:endParaRPr lang="zh-CN" altLang="en-US" sz="1200" dirty="0"/>
          </a:p>
        </p:txBody>
      </p:sp>
      <p:cxnSp>
        <p:nvCxnSpPr>
          <p:cNvPr id="131" name="直接箭头连接符 130"/>
          <p:cNvCxnSpPr>
            <a:stCxn id="132" idx="2"/>
            <a:endCxn id="37" idx="0"/>
          </p:cNvCxnSpPr>
          <p:nvPr/>
        </p:nvCxnSpPr>
        <p:spPr>
          <a:xfrm flipH="1">
            <a:off x="5040052" y="2194774"/>
            <a:ext cx="4501" cy="402431"/>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644008" y="1733109"/>
            <a:ext cx="801090" cy="461665"/>
          </a:xfrm>
          <a:prstGeom prst="rect">
            <a:avLst/>
          </a:prstGeom>
          <a:noFill/>
        </p:spPr>
        <p:txBody>
          <a:bodyPr wrap="square" rtlCol="0">
            <a:spAutoFit/>
          </a:bodyPr>
          <a:lstStyle/>
          <a:p>
            <a:r>
              <a:rPr lang="zh-CN" altLang="en-US" sz="1200" dirty="0" smtClean="0"/>
              <a:t>压缩算法处理电路</a:t>
            </a:r>
            <a:endParaRPr lang="zh-CN" altLang="en-US" sz="1200" dirty="0"/>
          </a:p>
        </p:txBody>
      </p:sp>
      <p:cxnSp>
        <p:nvCxnSpPr>
          <p:cNvPr id="165" name="直接箭头连接符 164"/>
          <p:cNvCxnSpPr>
            <a:stCxn id="166" idx="2"/>
          </p:cNvCxnSpPr>
          <p:nvPr/>
        </p:nvCxnSpPr>
        <p:spPr>
          <a:xfrm flipH="1">
            <a:off x="6754970" y="2192104"/>
            <a:ext cx="1" cy="485922"/>
          </a:xfrm>
          <a:prstGeom prst="straightConnector1">
            <a:avLst/>
          </a:prstGeom>
          <a:ln>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6040449" y="1730439"/>
            <a:ext cx="1429043" cy="461665"/>
          </a:xfrm>
          <a:prstGeom prst="rect">
            <a:avLst/>
          </a:prstGeom>
          <a:noFill/>
        </p:spPr>
        <p:txBody>
          <a:bodyPr wrap="square" rtlCol="0">
            <a:spAutoFit/>
          </a:bodyPr>
          <a:lstStyle/>
          <a:p>
            <a:r>
              <a:rPr lang="zh-CN" altLang="en-US" sz="1200" dirty="0" smtClean="0"/>
              <a:t>中央控制管理及网络接口控制电路</a:t>
            </a:r>
            <a:endParaRPr lang="zh-CN" altLang="en-US" sz="1200" dirty="0"/>
          </a:p>
        </p:txBody>
      </p:sp>
    </p:spTree>
    <p:extLst>
      <p:ext uri="{BB962C8B-B14F-4D97-AF65-F5344CB8AC3E}">
        <p14:creationId xmlns:p14="http://schemas.microsoft.com/office/powerpoint/2010/main" val="12615114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zh-CN" altLang="en-US" dirty="0" smtClean="0"/>
              <a:t>红外枪机明细</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cxnSp>
        <p:nvCxnSpPr>
          <p:cNvPr id="40" name="直接连接符 39"/>
          <p:cNvCxnSpPr/>
          <p:nvPr/>
        </p:nvCxnSpPr>
        <p:spPr>
          <a:xfrm flipH="1">
            <a:off x="395536" y="4221180"/>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19"/>
          <p:cNvSpPr>
            <a:spLocks noChangeArrowheads="1"/>
          </p:cNvSpPr>
          <p:nvPr/>
        </p:nvSpPr>
        <p:spPr bwMode="auto">
          <a:xfrm>
            <a:off x="591243" y="430068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经济分销型</a:t>
            </a:r>
            <a:endParaRPr lang="en-US" altLang="zh-CN" sz="1400" i="0" dirty="0" smtClean="0">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latin typeface="微软雅黑" pitchFamily="34" charset="-122"/>
                <a:ea typeface="微软雅黑" pitchFamily="34" charset="-122"/>
              </a:rPr>
              <a:t>LC-B/C</a:t>
            </a:r>
            <a:endParaRPr lang="en-US" altLang="zh-CN" sz="1400" i="0" dirty="0">
              <a:latin typeface="微软雅黑" pitchFamily="34" charset="-122"/>
              <a:ea typeface="微软雅黑" pitchFamily="34" charset="-122"/>
            </a:endParaRPr>
          </a:p>
        </p:txBody>
      </p:sp>
      <p:sp>
        <p:nvSpPr>
          <p:cNvPr id="24" name="Rectangle 19"/>
          <p:cNvSpPr>
            <a:spLocks noChangeArrowheads="1"/>
          </p:cNvSpPr>
          <p:nvPr/>
        </p:nvSpPr>
        <p:spPr bwMode="auto">
          <a:xfrm>
            <a:off x="1895106" y="4303263"/>
            <a:ext cx="10823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solidFill>
                  <a:srgbClr val="0070C0"/>
                </a:solidFill>
                <a:latin typeface="微软雅黑" pitchFamily="34" charset="-122"/>
                <a:ea typeface="微软雅黑" pitchFamily="34" charset="-122"/>
              </a:rPr>
              <a:t>经济</a:t>
            </a:r>
            <a:r>
              <a:rPr lang="zh-CN" altLang="en-US" sz="1400" dirty="0">
                <a:solidFill>
                  <a:srgbClr val="0070C0"/>
                </a:solidFill>
                <a:latin typeface="微软雅黑" pitchFamily="34" charset="-122"/>
                <a:ea typeface="微软雅黑" pitchFamily="34" charset="-122"/>
              </a:rPr>
              <a:t>项目</a:t>
            </a:r>
            <a:r>
              <a:rPr lang="zh-CN" altLang="en-US" sz="1400" i="0" dirty="0" smtClean="0">
                <a:solidFill>
                  <a:srgbClr val="0070C0"/>
                </a:solidFill>
                <a:latin typeface="微软雅黑" pitchFamily="34" charset="-122"/>
                <a:ea typeface="微软雅黑" pitchFamily="34" charset="-122"/>
              </a:rPr>
              <a:t>型</a:t>
            </a:r>
            <a:endParaRPr lang="en-US" altLang="zh-CN" sz="1400" i="0" dirty="0" smtClean="0">
              <a:solidFill>
                <a:srgbClr val="0070C0"/>
              </a:solidFill>
              <a:latin typeface="微软雅黑" pitchFamily="34" charset="-122"/>
              <a:ea typeface="微软雅黑" pitchFamily="34" charset="-122"/>
            </a:endParaRPr>
          </a:p>
          <a:p>
            <a:pPr algn="l">
              <a:buClr>
                <a:srgbClr val="FF0066"/>
              </a:buClr>
              <a:buSzPct val="75000"/>
              <a:buFont typeface="Arial" charset="0"/>
              <a:buNone/>
            </a:pPr>
            <a:r>
              <a:rPr lang="en-US" altLang="zh-CN" sz="1400" i="0" dirty="0" smtClean="0">
                <a:solidFill>
                  <a:srgbClr val="0070C0"/>
                </a:solidFill>
                <a:latin typeface="微软雅黑" pitchFamily="34" charset="-122"/>
                <a:ea typeface="微软雅黑" pitchFamily="34" charset="-122"/>
              </a:rPr>
              <a:t>LC-A</a:t>
            </a:r>
            <a:endParaRPr lang="en-US" altLang="zh-CN" sz="1400" i="0" dirty="0">
              <a:solidFill>
                <a:srgbClr val="0070C0"/>
              </a:solidFill>
              <a:latin typeface="微软雅黑" pitchFamily="34" charset="-122"/>
              <a:ea typeface="微软雅黑" pitchFamily="34" charset="-122"/>
            </a:endParaRPr>
          </a:p>
        </p:txBody>
      </p:sp>
      <p:sp>
        <p:nvSpPr>
          <p:cNvPr id="25" name="Rectangle 19"/>
          <p:cNvSpPr>
            <a:spLocks noChangeArrowheads="1"/>
          </p:cNvSpPr>
          <p:nvPr/>
        </p:nvSpPr>
        <p:spPr bwMode="auto">
          <a:xfrm>
            <a:off x="3995936" y="4303263"/>
            <a:ext cx="11703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26" name="Rectangle 19"/>
          <p:cNvSpPr>
            <a:spLocks noChangeArrowheads="1"/>
          </p:cNvSpPr>
          <p:nvPr/>
        </p:nvSpPr>
        <p:spPr bwMode="auto">
          <a:xfrm>
            <a:off x="6732240" y="4303263"/>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smtClean="0">
                <a:solidFill>
                  <a:srgbClr val="0070C0"/>
                </a:solidFill>
                <a:latin typeface="微软雅黑" pitchFamily="34" charset="-122"/>
                <a:ea typeface="微软雅黑" pitchFamily="34" charset="-122"/>
              </a:rPr>
              <a:t>功能</a:t>
            </a:r>
            <a:r>
              <a:rPr lang="zh-CN" altLang="en-US" sz="1400" i="0" dirty="0" smtClean="0">
                <a:solidFill>
                  <a:srgbClr val="0070C0"/>
                </a:solidFill>
                <a:latin typeface="微软雅黑" pitchFamily="34" charset="-122"/>
                <a:ea typeface="微软雅黑" pitchFamily="34" charset="-122"/>
              </a:rPr>
              <a:t>型</a:t>
            </a:r>
            <a:r>
              <a:rPr lang="en-US" altLang="zh-CN" sz="1400" i="0" dirty="0" smtClean="0">
                <a:solidFill>
                  <a:srgbClr val="0070C0"/>
                </a:solidFill>
                <a:latin typeface="微软雅黑" pitchFamily="34" charset="-122"/>
                <a:ea typeface="微软雅黑" pitchFamily="34" charset="-122"/>
              </a:rPr>
              <a:t>IPC</a:t>
            </a:r>
            <a:endParaRPr lang="en-US" altLang="zh-CN" sz="1400" i="0" dirty="0">
              <a:solidFill>
                <a:srgbClr val="0070C0"/>
              </a:solidFill>
              <a:latin typeface="微软雅黑" pitchFamily="34" charset="-122"/>
              <a:ea typeface="微软雅黑" pitchFamily="34" charset="-122"/>
            </a:endParaRPr>
          </a:p>
        </p:txBody>
      </p:sp>
      <p:pic>
        <p:nvPicPr>
          <p:cNvPr id="33" name="图片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6916" y="2240080"/>
            <a:ext cx="662722" cy="491998"/>
          </a:xfrm>
          <a:prstGeom prst="rect">
            <a:avLst/>
          </a:prstGeom>
          <a:ln>
            <a:noFill/>
          </a:ln>
          <a:effectLst>
            <a:outerShdw blurRad="292100" dist="139700" dir="2700000" algn="tl" rotWithShape="0">
              <a:srgbClr val="333333">
                <a:alpha val="65000"/>
              </a:srgbClr>
            </a:outerShdw>
          </a:effectLst>
        </p:spPr>
      </p:pic>
      <p:sp>
        <p:nvSpPr>
          <p:cNvPr id="45" name="矩形 44"/>
          <p:cNvSpPr/>
          <p:nvPr/>
        </p:nvSpPr>
        <p:spPr>
          <a:xfrm>
            <a:off x="693034" y="3719832"/>
            <a:ext cx="878767" cy="400110"/>
          </a:xfrm>
          <a:prstGeom prst="rect">
            <a:avLst/>
          </a:prstGeom>
        </p:spPr>
        <p:txBody>
          <a:bodyPr wrap="none">
            <a:spAutoFit/>
          </a:bodyPr>
          <a:lstStyle/>
          <a:p>
            <a:r>
              <a:rPr lang="zh-CN" altLang="en-US" sz="1000" dirty="0">
                <a:latin typeface="+mn-ea"/>
              </a:rPr>
              <a:t>LC2150-</a:t>
            </a:r>
            <a:r>
              <a:rPr lang="zh-CN" altLang="en-US" sz="1000" dirty="0" smtClean="0">
                <a:latin typeface="+mn-ea"/>
              </a:rPr>
              <a:t>BN</a:t>
            </a:r>
            <a:endParaRPr lang="en-US" altLang="zh-CN" sz="1000" dirty="0" smtClean="0">
              <a:latin typeface="+mn-ea"/>
            </a:endParaRPr>
          </a:p>
          <a:p>
            <a:r>
              <a:rPr lang="en-US" altLang="zh-CN" sz="1000" dirty="0" smtClean="0">
                <a:latin typeface="+mn-ea"/>
              </a:rPr>
              <a:t>960P/MP</a:t>
            </a:r>
            <a:endParaRPr lang="zh-CN" altLang="en-US" sz="1000" dirty="0">
              <a:latin typeface="+mn-ea"/>
            </a:endParaRPr>
          </a:p>
        </p:txBody>
      </p:sp>
      <p:grpSp>
        <p:nvGrpSpPr>
          <p:cNvPr id="4" name="组合 3"/>
          <p:cNvGrpSpPr/>
          <p:nvPr/>
        </p:nvGrpSpPr>
        <p:grpSpPr>
          <a:xfrm>
            <a:off x="772761" y="3270905"/>
            <a:ext cx="719313" cy="394687"/>
            <a:chOff x="405721" y="2040860"/>
            <a:chExt cx="1185368" cy="665514"/>
          </a:xfrm>
        </p:grpSpPr>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sp>
        <p:nvSpPr>
          <p:cNvPr id="59" name="矩形 58"/>
          <p:cNvSpPr/>
          <p:nvPr/>
        </p:nvSpPr>
        <p:spPr>
          <a:xfrm>
            <a:off x="1992088" y="2787971"/>
            <a:ext cx="888385" cy="400110"/>
          </a:xfrm>
          <a:prstGeom prst="rect">
            <a:avLst/>
          </a:prstGeom>
        </p:spPr>
        <p:txBody>
          <a:bodyPr wrap="none">
            <a:spAutoFit/>
          </a:bodyPr>
          <a:lstStyle/>
          <a:p>
            <a:r>
              <a:rPr lang="zh-CN" altLang="en-US" sz="1000" dirty="0">
                <a:solidFill>
                  <a:srgbClr val="0070C0"/>
                </a:solidFill>
                <a:latin typeface="+mn-ea"/>
              </a:rPr>
              <a:t>LC2150</a:t>
            </a:r>
            <a:r>
              <a:rPr lang="zh-CN" altLang="en-US" sz="1000" dirty="0" smtClean="0">
                <a:solidFill>
                  <a:srgbClr val="0070C0"/>
                </a:solidFill>
                <a:latin typeface="+mn-ea"/>
              </a:rPr>
              <a:t>-</a:t>
            </a:r>
            <a:r>
              <a:rPr lang="en-US" altLang="zh-CN" sz="1000" dirty="0" smtClean="0">
                <a:solidFill>
                  <a:srgbClr val="0070C0"/>
                </a:solidFill>
                <a:latin typeface="+mn-ea"/>
              </a:rPr>
              <a:t>A</a:t>
            </a:r>
            <a:r>
              <a:rPr lang="zh-CN" altLang="en-US" sz="1000" dirty="0" smtClean="0">
                <a:solidFill>
                  <a:srgbClr val="0070C0"/>
                </a:solidFill>
                <a:latin typeface="+mn-ea"/>
              </a:rPr>
              <a:t>N</a:t>
            </a:r>
            <a:endParaRPr lang="en-US" altLang="zh-CN" sz="1000" dirty="0" smtClean="0">
              <a:solidFill>
                <a:srgbClr val="0070C0"/>
              </a:solidFill>
              <a:latin typeface="+mn-ea"/>
            </a:endParaRPr>
          </a:p>
          <a:p>
            <a:r>
              <a:rPr lang="en-US" altLang="zh-CN" sz="1000" dirty="0" smtClean="0">
                <a:solidFill>
                  <a:srgbClr val="0070C0"/>
                </a:solidFill>
                <a:latin typeface="+mn-ea"/>
              </a:rPr>
              <a:t>960P/HP</a:t>
            </a:r>
            <a:endParaRPr lang="zh-CN" altLang="en-US" sz="1000" dirty="0">
              <a:solidFill>
                <a:srgbClr val="0070C0"/>
              </a:solidFill>
              <a:latin typeface="+mn-ea"/>
            </a:endParaRPr>
          </a:p>
        </p:txBody>
      </p:sp>
      <p:sp>
        <p:nvSpPr>
          <p:cNvPr id="60" name="矩形 59"/>
          <p:cNvSpPr/>
          <p:nvPr/>
        </p:nvSpPr>
        <p:spPr>
          <a:xfrm>
            <a:off x="1992088" y="3719832"/>
            <a:ext cx="888385" cy="400110"/>
          </a:xfrm>
          <a:prstGeom prst="rect">
            <a:avLst/>
          </a:prstGeom>
        </p:spPr>
        <p:txBody>
          <a:bodyPr wrap="none">
            <a:spAutoFit/>
          </a:bodyPr>
          <a:lstStyle/>
          <a:p>
            <a:r>
              <a:rPr lang="zh-CN" altLang="en-US" sz="1000" dirty="0">
                <a:solidFill>
                  <a:srgbClr val="0070C0"/>
                </a:solidFill>
                <a:latin typeface="+mn-ea"/>
              </a:rPr>
              <a:t>LC</a:t>
            </a:r>
            <a:r>
              <a:rPr lang="zh-CN" altLang="en-US" sz="1000" dirty="0" smtClean="0">
                <a:solidFill>
                  <a:srgbClr val="0070C0"/>
                </a:solidFill>
                <a:latin typeface="+mn-ea"/>
              </a:rPr>
              <a:t>2</a:t>
            </a:r>
            <a:r>
              <a:rPr lang="en-US" altLang="zh-CN" sz="1000" dirty="0" smtClean="0">
                <a:solidFill>
                  <a:srgbClr val="0070C0"/>
                </a:solidFill>
                <a:latin typeface="+mn-ea"/>
              </a:rPr>
              <a:t>2</a:t>
            </a:r>
            <a:r>
              <a:rPr lang="zh-CN" altLang="en-US" sz="1000" dirty="0" smtClean="0">
                <a:solidFill>
                  <a:srgbClr val="0070C0"/>
                </a:solidFill>
                <a:latin typeface="+mn-ea"/>
              </a:rPr>
              <a:t>50-</a:t>
            </a:r>
            <a:r>
              <a:rPr lang="en-US" altLang="zh-CN" sz="1000" dirty="0" smtClean="0">
                <a:solidFill>
                  <a:srgbClr val="0070C0"/>
                </a:solidFill>
                <a:latin typeface="+mn-ea"/>
              </a:rPr>
              <a:t>A</a:t>
            </a:r>
            <a:r>
              <a:rPr lang="zh-CN" altLang="en-US" sz="1000" dirty="0" smtClean="0">
                <a:solidFill>
                  <a:srgbClr val="0070C0"/>
                </a:solidFill>
                <a:latin typeface="+mn-ea"/>
              </a:rPr>
              <a:t>N</a:t>
            </a:r>
            <a:endParaRPr lang="en-US" altLang="zh-CN" sz="1000" dirty="0" smtClean="0">
              <a:solidFill>
                <a:srgbClr val="0070C0"/>
              </a:solidFill>
              <a:latin typeface="+mn-ea"/>
            </a:endParaRPr>
          </a:p>
          <a:p>
            <a:r>
              <a:rPr lang="en-US" altLang="zh-CN" sz="1000" dirty="0" smtClean="0">
                <a:solidFill>
                  <a:srgbClr val="0070C0"/>
                </a:solidFill>
                <a:latin typeface="+mn-ea"/>
              </a:rPr>
              <a:t>1080P/HP</a:t>
            </a:r>
            <a:endParaRPr lang="zh-CN" altLang="en-US" sz="1000" dirty="0">
              <a:solidFill>
                <a:srgbClr val="0070C0"/>
              </a:solidFill>
              <a:latin typeface="+mn-ea"/>
            </a:endParaRPr>
          </a:p>
        </p:txBody>
      </p:sp>
      <p:sp>
        <p:nvSpPr>
          <p:cNvPr id="64" name="矩形 63"/>
          <p:cNvSpPr/>
          <p:nvPr/>
        </p:nvSpPr>
        <p:spPr>
          <a:xfrm>
            <a:off x="3162219" y="3719832"/>
            <a:ext cx="1172116" cy="369332"/>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a:latin typeface="+mn-ea"/>
              </a:rPr>
              <a:t>1</a:t>
            </a:r>
            <a:r>
              <a:rPr lang="zh-CN" altLang="en-US" sz="1000" dirty="0" smtClean="0">
                <a:latin typeface="+mn-ea"/>
              </a:rPr>
              <a:t>5</a:t>
            </a:r>
            <a:r>
              <a:rPr lang="en-US" altLang="zh-CN" sz="1000" dirty="0" smtClean="0">
                <a:latin typeface="+mn-ea"/>
              </a:rPr>
              <a:t>2</a:t>
            </a:r>
            <a:r>
              <a:rPr lang="zh-CN" altLang="en-US" sz="1000" dirty="0" smtClean="0">
                <a:latin typeface="+mn-ea"/>
              </a:rPr>
              <a:t>-</a:t>
            </a:r>
            <a:r>
              <a:rPr lang="en-US" altLang="zh-CN" sz="1000" dirty="0" smtClean="0">
                <a:latin typeface="+mn-ea"/>
              </a:rPr>
              <a:t>A</a:t>
            </a:r>
            <a:r>
              <a:rPr lang="zh-CN" altLang="en-US" sz="1000" dirty="0" smtClean="0">
                <a:latin typeface="+mn-ea"/>
              </a:rPr>
              <a:t>N</a:t>
            </a:r>
            <a:endParaRPr lang="en-US" altLang="zh-CN" sz="1000" dirty="0" smtClean="0">
              <a:latin typeface="+mn-ea"/>
            </a:endParaRPr>
          </a:p>
          <a:p>
            <a:r>
              <a:rPr lang="en-US" altLang="zh-CN" sz="800" dirty="0" smtClean="0">
                <a:latin typeface="+mn-ea"/>
              </a:rPr>
              <a:t>720P/</a:t>
            </a:r>
            <a:r>
              <a:rPr lang="zh-CN" altLang="en-US" sz="800" dirty="0" smtClean="0">
                <a:latin typeface="+mn-ea"/>
              </a:rPr>
              <a:t>音频</a:t>
            </a:r>
            <a:r>
              <a:rPr lang="en-US" altLang="zh-CN" sz="800" dirty="0" smtClean="0">
                <a:latin typeface="+mn-ea"/>
              </a:rPr>
              <a:t>/</a:t>
            </a:r>
            <a:r>
              <a:rPr lang="zh-CN" altLang="en-US" sz="800" dirty="0" smtClean="0">
                <a:latin typeface="+mn-ea"/>
              </a:rPr>
              <a:t>告警</a:t>
            </a:r>
            <a:r>
              <a:rPr lang="en-US" altLang="zh-CN" sz="800" dirty="0" smtClean="0">
                <a:latin typeface="+mn-ea"/>
              </a:rPr>
              <a:t>/POE</a:t>
            </a:r>
            <a:endParaRPr lang="zh-CN" altLang="en-US" sz="800" dirty="0">
              <a:latin typeface="+mn-ea"/>
            </a:endParaRPr>
          </a:p>
        </p:txBody>
      </p:sp>
      <p:sp>
        <p:nvSpPr>
          <p:cNvPr id="65" name="矩形 64"/>
          <p:cNvSpPr/>
          <p:nvPr/>
        </p:nvSpPr>
        <p:spPr>
          <a:xfrm>
            <a:off x="3140579" y="2787971"/>
            <a:ext cx="1215397" cy="400110"/>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a:latin typeface="+mn-ea"/>
              </a:rPr>
              <a:t>1</a:t>
            </a:r>
            <a:r>
              <a:rPr lang="zh-CN" altLang="en-US" sz="1000" dirty="0" smtClean="0">
                <a:latin typeface="+mn-ea"/>
              </a:rPr>
              <a:t>5</a:t>
            </a:r>
            <a:r>
              <a:rPr lang="en-US" altLang="zh-CN" sz="1000" dirty="0" smtClean="0">
                <a:latin typeface="+mn-ea"/>
              </a:rPr>
              <a:t>1</a:t>
            </a:r>
            <a:r>
              <a:rPr lang="zh-CN" altLang="en-US" sz="1000" dirty="0" smtClean="0">
                <a:latin typeface="+mn-ea"/>
              </a:rPr>
              <a:t>-</a:t>
            </a:r>
            <a:r>
              <a:rPr lang="en-US" altLang="zh-CN" sz="1000" dirty="0" smtClean="0">
                <a:latin typeface="+mn-ea"/>
              </a:rPr>
              <a:t>A</a:t>
            </a:r>
            <a:r>
              <a:rPr lang="zh-CN" altLang="en-US" sz="1000" dirty="0" smtClean="0">
                <a:latin typeface="+mn-ea"/>
              </a:rPr>
              <a:t>N</a:t>
            </a:r>
            <a:r>
              <a:rPr lang="en-US" altLang="zh-CN" sz="1000" dirty="0" smtClean="0">
                <a:latin typeface="+mn-ea"/>
              </a:rPr>
              <a:t>-DIR</a:t>
            </a:r>
          </a:p>
          <a:p>
            <a:r>
              <a:rPr lang="en-US" altLang="zh-CN" sz="1000" dirty="0" smtClean="0">
                <a:latin typeface="+mn-ea"/>
              </a:rPr>
              <a:t>720P/</a:t>
            </a:r>
            <a:r>
              <a:rPr lang="zh-CN" altLang="en-US" sz="1000" dirty="0" smtClean="0">
                <a:latin typeface="+mn-ea"/>
              </a:rPr>
              <a:t>变焦</a:t>
            </a:r>
            <a:endParaRPr lang="zh-CN" altLang="en-US" sz="1000" dirty="0">
              <a:latin typeface="+mn-ea"/>
            </a:endParaRPr>
          </a:p>
        </p:txBody>
      </p:sp>
      <p:grpSp>
        <p:nvGrpSpPr>
          <p:cNvPr id="66" name="组合 65"/>
          <p:cNvGrpSpPr/>
          <p:nvPr/>
        </p:nvGrpSpPr>
        <p:grpSpPr>
          <a:xfrm>
            <a:off x="2076624" y="2288736"/>
            <a:ext cx="719313" cy="394687"/>
            <a:chOff x="405721" y="2040860"/>
            <a:chExt cx="1185368" cy="665514"/>
          </a:xfrm>
        </p:grpSpPr>
        <p:pic>
          <p:nvPicPr>
            <p:cNvPr id="67" name="图片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68" name="图片 6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grpSp>
        <p:nvGrpSpPr>
          <p:cNvPr id="69" name="组合 68"/>
          <p:cNvGrpSpPr/>
          <p:nvPr/>
        </p:nvGrpSpPr>
        <p:grpSpPr>
          <a:xfrm>
            <a:off x="2076624" y="3270905"/>
            <a:ext cx="719313" cy="394687"/>
            <a:chOff x="405721" y="2040860"/>
            <a:chExt cx="1185368" cy="665514"/>
          </a:xfrm>
        </p:grpSpPr>
        <p:pic>
          <p:nvPicPr>
            <p:cNvPr id="70" name="图片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71" name="图片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grpSp>
        <p:nvGrpSpPr>
          <p:cNvPr id="73" name="组合 72"/>
          <p:cNvGrpSpPr/>
          <p:nvPr/>
        </p:nvGrpSpPr>
        <p:grpSpPr>
          <a:xfrm>
            <a:off x="3388621" y="3270905"/>
            <a:ext cx="719313" cy="394687"/>
            <a:chOff x="405721" y="2040860"/>
            <a:chExt cx="1185368" cy="665514"/>
          </a:xfrm>
        </p:grpSpPr>
        <p:pic>
          <p:nvPicPr>
            <p:cNvPr id="74" name="图片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75" name="图片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933" y="2240080"/>
            <a:ext cx="662722" cy="491998"/>
          </a:xfrm>
          <a:prstGeom prst="rect">
            <a:avLst/>
          </a:prstGeom>
          <a:ln>
            <a:noFill/>
          </a:ln>
          <a:effectLst>
            <a:outerShdw blurRad="292100" dist="139700" dir="2700000" algn="tl" rotWithShape="0">
              <a:srgbClr val="333333">
                <a:alpha val="65000"/>
              </a:srgbClr>
            </a:outerShdw>
          </a:effectLst>
        </p:spPr>
      </p:pic>
      <p:sp>
        <p:nvSpPr>
          <p:cNvPr id="77" name="矩形 76"/>
          <p:cNvSpPr/>
          <p:nvPr/>
        </p:nvSpPr>
        <p:spPr>
          <a:xfrm>
            <a:off x="5825805" y="2787971"/>
            <a:ext cx="1418978" cy="400110"/>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a:solidFill>
                  <a:srgbClr val="0070C0"/>
                </a:solidFill>
                <a:latin typeface="+mn-ea"/>
              </a:rPr>
              <a:t>1</a:t>
            </a:r>
            <a:r>
              <a:rPr lang="zh-CN" altLang="en-US" sz="1000" dirty="0" smtClean="0">
                <a:solidFill>
                  <a:srgbClr val="0070C0"/>
                </a:solidFill>
                <a:latin typeface="+mn-ea"/>
              </a:rPr>
              <a:t>5</a:t>
            </a:r>
            <a:r>
              <a:rPr lang="en-US" altLang="zh-CN" sz="1000" dirty="0" smtClean="0">
                <a:solidFill>
                  <a:srgbClr val="0070C0"/>
                </a:solidFill>
                <a:latin typeface="+mn-ea"/>
              </a:rPr>
              <a:t>1</a:t>
            </a:r>
            <a:r>
              <a:rPr lang="zh-CN" altLang="en-US" sz="1000" dirty="0" smtClean="0">
                <a:solidFill>
                  <a:srgbClr val="0070C0"/>
                </a:solidFill>
                <a:latin typeface="+mn-ea"/>
              </a:rPr>
              <a:t>-</a:t>
            </a:r>
            <a:r>
              <a:rPr lang="en-US" altLang="zh-CN" sz="1000" dirty="0" smtClean="0">
                <a:solidFill>
                  <a:srgbClr val="0070C0"/>
                </a:solidFill>
                <a:latin typeface="+mn-ea"/>
              </a:rPr>
              <a:t>A</a:t>
            </a:r>
            <a:r>
              <a:rPr lang="zh-CN" altLang="en-US" sz="1000" dirty="0" smtClean="0">
                <a:solidFill>
                  <a:srgbClr val="0070C0"/>
                </a:solidFill>
                <a:latin typeface="+mn-ea"/>
              </a:rPr>
              <a:t>N</a:t>
            </a:r>
            <a:r>
              <a:rPr lang="en-US" altLang="zh-CN" sz="1000" dirty="0" smtClean="0">
                <a:solidFill>
                  <a:srgbClr val="0070C0"/>
                </a:solidFill>
                <a:latin typeface="+mn-ea"/>
              </a:rPr>
              <a:t>-IR</a:t>
            </a:r>
          </a:p>
          <a:p>
            <a:r>
              <a:rPr lang="en-US" altLang="zh-CN" sz="1000" dirty="0" smtClean="0">
                <a:solidFill>
                  <a:srgbClr val="0070C0"/>
                </a:solidFill>
                <a:latin typeface="+mn-ea"/>
              </a:rPr>
              <a:t>720P/</a:t>
            </a:r>
            <a:r>
              <a:rPr lang="zh-CN" altLang="en-US" sz="1000" dirty="0" smtClean="0">
                <a:solidFill>
                  <a:srgbClr val="0070C0"/>
                </a:solidFill>
                <a:latin typeface="+mn-ea"/>
              </a:rPr>
              <a:t>音频</a:t>
            </a:r>
            <a:r>
              <a:rPr lang="en-US" altLang="zh-CN" sz="1000" dirty="0" smtClean="0">
                <a:solidFill>
                  <a:srgbClr val="0070C0"/>
                </a:solidFill>
                <a:latin typeface="+mn-ea"/>
              </a:rPr>
              <a:t>/</a:t>
            </a:r>
            <a:r>
              <a:rPr lang="zh-CN" altLang="en-US" sz="1000" dirty="0" smtClean="0">
                <a:solidFill>
                  <a:srgbClr val="0070C0"/>
                </a:solidFill>
                <a:latin typeface="+mn-ea"/>
              </a:rPr>
              <a:t>告警</a:t>
            </a:r>
            <a:r>
              <a:rPr lang="en-US" altLang="zh-CN" sz="1000" dirty="0" smtClean="0">
                <a:solidFill>
                  <a:srgbClr val="0070C0"/>
                </a:solidFill>
                <a:latin typeface="+mn-ea"/>
              </a:rPr>
              <a:t>/POE</a:t>
            </a:r>
            <a:endParaRPr lang="zh-CN" altLang="en-US" sz="1000" dirty="0">
              <a:solidFill>
                <a:srgbClr val="0070C0"/>
              </a:solidFill>
              <a:latin typeface="+mn-ea"/>
            </a:endParaRPr>
          </a:p>
        </p:txBody>
      </p:sp>
      <p:pic>
        <p:nvPicPr>
          <p:cNvPr id="84" name="图片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1130" y="2240080"/>
            <a:ext cx="662722" cy="491998"/>
          </a:xfrm>
          <a:prstGeom prst="rect">
            <a:avLst/>
          </a:prstGeom>
          <a:ln>
            <a:noFill/>
          </a:ln>
          <a:effectLst>
            <a:outerShdw blurRad="292100" dist="139700" dir="2700000" algn="tl" rotWithShape="0">
              <a:srgbClr val="333333">
                <a:alpha val="65000"/>
              </a:srgbClr>
            </a:outerShdw>
          </a:effectLst>
        </p:spPr>
      </p:pic>
      <p:sp>
        <p:nvSpPr>
          <p:cNvPr id="86" name="矩形 85"/>
          <p:cNvSpPr/>
          <p:nvPr/>
        </p:nvSpPr>
        <p:spPr>
          <a:xfrm>
            <a:off x="4355976" y="3719832"/>
            <a:ext cx="1233030" cy="369332"/>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smtClean="0">
                <a:latin typeface="+mn-ea"/>
              </a:rPr>
              <a:t>2</a:t>
            </a:r>
            <a:r>
              <a:rPr lang="zh-CN" altLang="en-US" sz="1000" dirty="0" smtClean="0">
                <a:latin typeface="+mn-ea"/>
              </a:rPr>
              <a:t>5</a:t>
            </a:r>
            <a:r>
              <a:rPr lang="en-US" altLang="zh-CN" sz="1000" dirty="0" smtClean="0">
                <a:latin typeface="+mn-ea"/>
              </a:rPr>
              <a:t>2</a:t>
            </a:r>
            <a:r>
              <a:rPr lang="zh-CN" altLang="en-US" sz="1000" dirty="0" smtClean="0">
                <a:latin typeface="+mn-ea"/>
              </a:rPr>
              <a:t>-</a:t>
            </a:r>
            <a:r>
              <a:rPr lang="en-US" altLang="zh-CN" sz="1000" dirty="0" smtClean="0">
                <a:latin typeface="+mn-ea"/>
              </a:rPr>
              <a:t>A</a:t>
            </a:r>
            <a:r>
              <a:rPr lang="zh-CN" altLang="en-US" sz="1000" dirty="0" smtClean="0">
                <a:latin typeface="+mn-ea"/>
              </a:rPr>
              <a:t>N</a:t>
            </a:r>
            <a:endParaRPr lang="en-US" altLang="zh-CN" sz="1000" dirty="0" smtClean="0">
              <a:latin typeface="+mn-ea"/>
            </a:endParaRPr>
          </a:p>
          <a:p>
            <a:r>
              <a:rPr lang="en-US" altLang="zh-CN" sz="800" dirty="0" smtClean="0">
                <a:latin typeface="+mn-ea"/>
              </a:rPr>
              <a:t>1080P/</a:t>
            </a:r>
            <a:r>
              <a:rPr lang="zh-CN" altLang="en-US" sz="800" dirty="0" smtClean="0">
                <a:latin typeface="+mn-ea"/>
              </a:rPr>
              <a:t>音频</a:t>
            </a:r>
            <a:r>
              <a:rPr lang="en-US" altLang="zh-CN" sz="800" dirty="0" smtClean="0">
                <a:latin typeface="+mn-ea"/>
              </a:rPr>
              <a:t>/</a:t>
            </a:r>
            <a:r>
              <a:rPr lang="zh-CN" altLang="en-US" sz="800" dirty="0" smtClean="0">
                <a:latin typeface="+mn-ea"/>
              </a:rPr>
              <a:t>告警</a:t>
            </a:r>
            <a:r>
              <a:rPr lang="en-US" altLang="zh-CN" sz="800" dirty="0" smtClean="0">
                <a:latin typeface="+mn-ea"/>
              </a:rPr>
              <a:t>/POE</a:t>
            </a:r>
            <a:endParaRPr lang="zh-CN" altLang="en-US" sz="800" dirty="0">
              <a:latin typeface="+mn-ea"/>
            </a:endParaRPr>
          </a:p>
        </p:txBody>
      </p:sp>
      <p:sp>
        <p:nvSpPr>
          <p:cNvPr id="89" name="矩形 88"/>
          <p:cNvSpPr/>
          <p:nvPr/>
        </p:nvSpPr>
        <p:spPr>
          <a:xfrm>
            <a:off x="4364793" y="2787971"/>
            <a:ext cx="1215397" cy="400110"/>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smtClean="0">
                <a:latin typeface="+mn-ea"/>
              </a:rPr>
              <a:t>2</a:t>
            </a:r>
            <a:r>
              <a:rPr lang="zh-CN" altLang="en-US" sz="1000" dirty="0" smtClean="0">
                <a:latin typeface="+mn-ea"/>
              </a:rPr>
              <a:t>5</a:t>
            </a:r>
            <a:r>
              <a:rPr lang="en-US" altLang="zh-CN" sz="1000" dirty="0" smtClean="0">
                <a:latin typeface="+mn-ea"/>
              </a:rPr>
              <a:t>1</a:t>
            </a:r>
            <a:r>
              <a:rPr lang="zh-CN" altLang="en-US" sz="1000" dirty="0" smtClean="0">
                <a:latin typeface="+mn-ea"/>
              </a:rPr>
              <a:t>-</a:t>
            </a:r>
            <a:r>
              <a:rPr lang="en-US" altLang="zh-CN" sz="1000" dirty="0" smtClean="0">
                <a:latin typeface="+mn-ea"/>
              </a:rPr>
              <a:t>A</a:t>
            </a:r>
            <a:r>
              <a:rPr lang="zh-CN" altLang="en-US" sz="1000" dirty="0" smtClean="0">
                <a:latin typeface="+mn-ea"/>
              </a:rPr>
              <a:t>N</a:t>
            </a:r>
            <a:r>
              <a:rPr lang="en-US" altLang="zh-CN" sz="1000" dirty="0" smtClean="0">
                <a:latin typeface="+mn-ea"/>
              </a:rPr>
              <a:t>-DIR</a:t>
            </a:r>
          </a:p>
          <a:p>
            <a:r>
              <a:rPr lang="en-US" altLang="zh-CN" sz="1000" dirty="0" smtClean="0">
                <a:latin typeface="+mn-ea"/>
              </a:rPr>
              <a:t>1080P/</a:t>
            </a:r>
            <a:r>
              <a:rPr lang="zh-CN" altLang="en-US" sz="1000" dirty="0" smtClean="0">
                <a:latin typeface="+mn-ea"/>
              </a:rPr>
              <a:t>变焦</a:t>
            </a:r>
            <a:endParaRPr lang="zh-CN" altLang="en-US" sz="1000" dirty="0">
              <a:latin typeface="+mn-ea"/>
            </a:endParaRPr>
          </a:p>
        </p:txBody>
      </p:sp>
      <p:grpSp>
        <p:nvGrpSpPr>
          <p:cNvPr id="98" name="组合 97"/>
          <p:cNvGrpSpPr/>
          <p:nvPr/>
        </p:nvGrpSpPr>
        <p:grpSpPr>
          <a:xfrm>
            <a:off x="4612835" y="3270905"/>
            <a:ext cx="719313" cy="394687"/>
            <a:chOff x="405721" y="2040860"/>
            <a:chExt cx="1185368" cy="665514"/>
          </a:xfrm>
        </p:grpSpPr>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100" name="图片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pic>
        <p:nvPicPr>
          <p:cNvPr id="101" name="图片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5316" y="1203598"/>
            <a:ext cx="859956" cy="488568"/>
          </a:xfrm>
          <a:prstGeom prst="rect">
            <a:avLst/>
          </a:prstGeom>
          <a:ln>
            <a:noFill/>
          </a:ln>
          <a:effectLst>
            <a:outerShdw blurRad="292100" dist="139700" dir="2700000" algn="tl" rotWithShape="0">
              <a:srgbClr val="333333">
                <a:alpha val="65000"/>
              </a:srgbClr>
            </a:outerShdw>
          </a:effectLst>
        </p:spPr>
      </p:pic>
      <p:sp>
        <p:nvSpPr>
          <p:cNvPr id="102" name="矩形 101"/>
          <p:cNvSpPr/>
          <p:nvPr/>
        </p:nvSpPr>
        <p:spPr>
          <a:xfrm>
            <a:off x="5825805" y="1819394"/>
            <a:ext cx="1418978" cy="400110"/>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a:solidFill>
                  <a:srgbClr val="0070C0"/>
                </a:solidFill>
                <a:latin typeface="+mn-ea"/>
              </a:rPr>
              <a:t>1</a:t>
            </a:r>
            <a:r>
              <a:rPr lang="zh-CN" altLang="en-US" sz="1000" dirty="0" smtClean="0">
                <a:solidFill>
                  <a:srgbClr val="0070C0"/>
                </a:solidFill>
                <a:latin typeface="+mn-ea"/>
              </a:rPr>
              <a:t>5</a:t>
            </a:r>
            <a:r>
              <a:rPr lang="en-US" altLang="zh-CN" sz="1000" dirty="0" smtClean="0">
                <a:solidFill>
                  <a:srgbClr val="0070C0"/>
                </a:solidFill>
                <a:latin typeface="+mn-ea"/>
              </a:rPr>
              <a:t>0</a:t>
            </a:r>
            <a:r>
              <a:rPr lang="zh-CN" altLang="en-US" sz="1000" dirty="0" smtClean="0">
                <a:solidFill>
                  <a:srgbClr val="0070C0"/>
                </a:solidFill>
                <a:latin typeface="+mn-ea"/>
              </a:rPr>
              <a:t>-</a:t>
            </a:r>
            <a:r>
              <a:rPr lang="en-US" altLang="zh-CN" sz="1000" dirty="0" smtClean="0">
                <a:solidFill>
                  <a:srgbClr val="0070C0"/>
                </a:solidFill>
                <a:latin typeface="+mn-ea"/>
              </a:rPr>
              <a:t>A</a:t>
            </a:r>
            <a:r>
              <a:rPr lang="zh-CN" altLang="en-US" sz="1000" dirty="0" smtClean="0">
                <a:solidFill>
                  <a:srgbClr val="0070C0"/>
                </a:solidFill>
                <a:latin typeface="+mn-ea"/>
              </a:rPr>
              <a:t>N</a:t>
            </a:r>
            <a:endParaRPr lang="en-US" altLang="zh-CN" sz="1000" dirty="0" smtClean="0">
              <a:solidFill>
                <a:srgbClr val="0070C0"/>
              </a:solidFill>
              <a:latin typeface="+mn-ea"/>
            </a:endParaRPr>
          </a:p>
          <a:p>
            <a:r>
              <a:rPr lang="en-US" altLang="zh-CN" sz="1000" dirty="0">
                <a:solidFill>
                  <a:srgbClr val="0070C0"/>
                </a:solidFill>
                <a:latin typeface="+mn-ea"/>
              </a:rPr>
              <a:t>720P/</a:t>
            </a:r>
            <a:r>
              <a:rPr lang="zh-CN" altLang="en-US" sz="1000" dirty="0">
                <a:solidFill>
                  <a:srgbClr val="0070C0"/>
                </a:solidFill>
                <a:latin typeface="+mn-ea"/>
              </a:rPr>
              <a:t>音频</a:t>
            </a:r>
            <a:r>
              <a:rPr lang="en-US" altLang="zh-CN" sz="1000" dirty="0">
                <a:solidFill>
                  <a:srgbClr val="0070C0"/>
                </a:solidFill>
                <a:latin typeface="+mn-ea"/>
              </a:rPr>
              <a:t>/</a:t>
            </a:r>
            <a:r>
              <a:rPr lang="zh-CN" altLang="en-US" sz="1000" dirty="0">
                <a:solidFill>
                  <a:srgbClr val="0070C0"/>
                </a:solidFill>
                <a:latin typeface="+mn-ea"/>
              </a:rPr>
              <a:t>告警</a:t>
            </a:r>
            <a:r>
              <a:rPr lang="en-US" altLang="zh-CN" sz="1000" dirty="0">
                <a:solidFill>
                  <a:srgbClr val="0070C0"/>
                </a:solidFill>
                <a:latin typeface="+mn-ea"/>
              </a:rPr>
              <a:t>/POE</a:t>
            </a:r>
            <a:endParaRPr lang="zh-CN" altLang="en-US" sz="1000" dirty="0">
              <a:solidFill>
                <a:srgbClr val="0070C0"/>
              </a:solidFill>
              <a:latin typeface="+mn-ea"/>
            </a:endParaRPr>
          </a:p>
        </p:txBody>
      </p:sp>
      <p:pic>
        <p:nvPicPr>
          <p:cNvPr id="103" name="图片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81686" y="2240080"/>
            <a:ext cx="662722" cy="491998"/>
          </a:xfrm>
          <a:prstGeom prst="rect">
            <a:avLst/>
          </a:prstGeom>
          <a:ln>
            <a:noFill/>
          </a:ln>
          <a:effectLst>
            <a:outerShdw blurRad="292100" dist="139700" dir="2700000" algn="tl" rotWithShape="0">
              <a:srgbClr val="333333">
                <a:alpha val="65000"/>
              </a:srgbClr>
            </a:outerShdw>
          </a:effectLst>
        </p:spPr>
      </p:pic>
      <p:sp>
        <p:nvSpPr>
          <p:cNvPr id="104" name="矩形 103"/>
          <p:cNvSpPr/>
          <p:nvPr/>
        </p:nvSpPr>
        <p:spPr>
          <a:xfrm>
            <a:off x="7265887" y="2787971"/>
            <a:ext cx="1494320" cy="400110"/>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smtClean="0">
                <a:solidFill>
                  <a:srgbClr val="0070C0"/>
                </a:solidFill>
                <a:latin typeface="+mn-ea"/>
              </a:rPr>
              <a:t>2</a:t>
            </a:r>
            <a:r>
              <a:rPr lang="zh-CN" altLang="en-US" sz="1000" dirty="0" smtClean="0">
                <a:solidFill>
                  <a:srgbClr val="0070C0"/>
                </a:solidFill>
                <a:latin typeface="+mn-ea"/>
              </a:rPr>
              <a:t>5</a:t>
            </a:r>
            <a:r>
              <a:rPr lang="en-US" altLang="zh-CN" sz="1000" dirty="0" smtClean="0">
                <a:solidFill>
                  <a:srgbClr val="0070C0"/>
                </a:solidFill>
                <a:latin typeface="+mn-ea"/>
              </a:rPr>
              <a:t>1</a:t>
            </a:r>
            <a:r>
              <a:rPr lang="zh-CN" altLang="en-US" sz="1000" dirty="0" smtClean="0">
                <a:solidFill>
                  <a:srgbClr val="0070C0"/>
                </a:solidFill>
                <a:latin typeface="+mn-ea"/>
              </a:rPr>
              <a:t>-</a:t>
            </a:r>
            <a:r>
              <a:rPr lang="en-US" altLang="zh-CN" sz="1000" dirty="0" smtClean="0">
                <a:solidFill>
                  <a:srgbClr val="0070C0"/>
                </a:solidFill>
                <a:latin typeface="+mn-ea"/>
              </a:rPr>
              <a:t>A</a:t>
            </a:r>
            <a:r>
              <a:rPr lang="zh-CN" altLang="en-US" sz="1000" dirty="0" smtClean="0">
                <a:solidFill>
                  <a:srgbClr val="0070C0"/>
                </a:solidFill>
                <a:latin typeface="+mn-ea"/>
              </a:rPr>
              <a:t>N</a:t>
            </a:r>
            <a:r>
              <a:rPr lang="en-US" altLang="zh-CN" sz="1000" dirty="0" smtClean="0">
                <a:solidFill>
                  <a:srgbClr val="0070C0"/>
                </a:solidFill>
                <a:latin typeface="+mn-ea"/>
              </a:rPr>
              <a:t>-IR</a:t>
            </a:r>
          </a:p>
          <a:p>
            <a:r>
              <a:rPr lang="en-US" altLang="zh-CN" sz="1000" dirty="0" smtClean="0">
                <a:solidFill>
                  <a:srgbClr val="0070C0"/>
                </a:solidFill>
                <a:latin typeface="+mn-ea"/>
              </a:rPr>
              <a:t>1080P/</a:t>
            </a:r>
            <a:r>
              <a:rPr lang="zh-CN" altLang="en-US" sz="1000" dirty="0" smtClean="0">
                <a:solidFill>
                  <a:srgbClr val="0070C0"/>
                </a:solidFill>
                <a:latin typeface="+mn-ea"/>
              </a:rPr>
              <a:t>音频</a:t>
            </a:r>
            <a:r>
              <a:rPr lang="en-US" altLang="zh-CN" sz="1000" dirty="0" smtClean="0">
                <a:solidFill>
                  <a:srgbClr val="0070C0"/>
                </a:solidFill>
                <a:latin typeface="+mn-ea"/>
              </a:rPr>
              <a:t>/</a:t>
            </a:r>
            <a:r>
              <a:rPr lang="zh-CN" altLang="en-US" sz="1000" dirty="0" smtClean="0">
                <a:solidFill>
                  <a:srgbClr val="0070C0"/>
                </a:solidFill>
                <a:latin typeface="+mn-ea"/>
              </a:rPr>
              <a:t>告警</a:t>
            </a:r>
            <a:r>
              <a:rPr lang="en-US" altLang="zh-CN" sz="1000" dirty="0" smtClean="0">
                <a:solidFill>
                  <a:srgbClr val="0070C0"/>
                </a:solidFill>
                <a:latin typeface="+mn-ea"/>
              </a:rPr>
              <a:t>/POE</a:t>
            </a:r>
            <a:endParaRPr lang="zh-CN" altLang="en-US" sz="1000" dirty="0">
              <a:solidFill>
                <a:srgbClr val="0070C0"/>
              </a:solidFill>
              <a:latin typeface="+mn-ea"/>
            </a:endParaRPr>
          </a:p>
        </p:txBody>
      </p:sp>
      <p:pic>
        <p:nvPicPr>
          <p:cNvPr id="105" name="图片 1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3069" y="1203598"/>
            <a:ext cx="859956" cy="488568"/>
          </a:xfrm>
          <a:prstGeom prst="rect">
            <a:avLst/>
          </a:prstGeom>
          <a:ln>
            <a:noFill/>
          </a:ln>
          <a:effectLst>
            <a:outerShdw blurRad="292100" dist="139700" dir="2700000" algn="tl" rotWithShape="0">
              <a:srgbClr val="333333">
                <a:alpha val="65000"/>
              </a:srgbClr>
            </a:outerShdw>
          </a:effectLst>
        </p:spPr>
      </p:pic>
      <p:sp>
        <p:nvSpPr>
          <p:cNvPr id="106" name="矩形 105"/>
          <p:cNvSpPr/>
          <p:nvPr/>
        </p:nvSpPr>
        <p:spPr>
          <a:xfrm>
            <a:off x="7265887" y="1821473"/>
            <a:ext cx="1494320" cy="400110"/>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smtClean="0">
                <a:solidFill>
                  <a:srgbClr val="0070C0"/>
                </a:solidFill>
                <a:latin typeface="+mn-ea"/>
              </a:rPr>
              <a:t>2</a:t>
            </a:r>
            <a:r>
              <a:rPr lang="zh-CN" altLang="en-US" sz="1000" dirty="0" smtClean="0">
                <a:solidFill>
                  <a:srgbClr val="0070C0"/>
                </a:solidFill>
                <a:latin typeface="+mn-ea"/>
              </a:rPr>
              <a:t>5</a:t>
            </a:r>
            <a:r>
              <a:rPr lang="en-US" altLang="zh-CN" sz="1000" dirty="0" smtClean="0">
                <a:solidFill>
                  <a:srgbClr val="0070C0"/>
                </a:solidFill>
                <a:latin typeface="+mn-ea"/>
              </a:rPr>
              <a:t>0</a:t>
            </a:r>
            <a:r>
              <a:rPr lang="zh-CN" altLang="en-US" sz="1000" dirty="0" smtClean="0">
                <a:solidFill>
                  <a:srgbClr val="0070C0"/>
                </a:solidFill>
                <a:latin typeface="+mn-ea"/>
              </a:rPr>
              <a:t>-</a:t>
            </a:r>
            <a:r>
              <a:rPr lang="en-US" altLang="zh-CN" sz="1000" dirty="0" smtClean="0">
                <a:solidFill>
                  <a:srgbClr val="0070C0"/>
                </a:solidFill>
                <a:latin typeface="+mn-ea"/>
              </a:rPr>
              <a:t>A</a:t>
            </a:r>
            <a:r>
              <a:rPr lang="zh-CN" altLang="en-US" sz="1000" dirty="0" smtClean="0">
                <a:solidFill>
                  <a:srgbClr val="0070C0"/>
                </a:solidFill>
                <a:latin typeface="+mn-ea"/>
              </a:rPr>
              <a:t>N</a:t>
            </a:r>
            <a:endParaRPr lang="en-US" altLang="zh-CN" sz="1000" dirty="0" smtClean="0">
              <a:solidFill>
                <a:srgbClr val="0070C0"/>
              </a:solidFill>
              <a:latin typeface="+mn-ea"/>
            </a:endParaRPr>
          </a:p>
          <a:p>
            <a:r>
              <a:rPr lang="en-US" altLang="zh-CN" sz="1000" dirty="0">
                <a:solidFill>
                  <a:srgbClr val="0070C0"/>
                </a:solidFill>
                <a:latin typeface="+mn-ea"/>
              </a:rPr>
              <a:t>1080P/</a:t>
            </a:r>
            <a:r>
              <a:rPr lang="zh-CN" altLang="en-US" sz="1000" dirty="0">
                <a:solidFill>
                  <a:srgbClr val="0070C0"/>
                </a:solidFill>
                <a:latin typeface="+mn-ea"/>
              </a:rPr>
              <a:t>音频</a:t>
            </a:r>
            <a:r>
              <a:rPr lang="en-US" altLang="zh-CN" sz="1000" dirty="0">
                <a:solidFill>
                  <a:srgbClr val="0070C0"/>
                </a:solidFill>
                <a:latin typeface="+mn-ea"/>
              </a:rPr>
              <a:t>/</a:t>
            </a:r>
            <a:r>
              <a:rPr lang="zh-CN" altLang="en-US" sz="1000" dirty="0">
                <a:solidFill>
                  <a:srgbClr val="0070C0"/>
                </a:solidFill>
                <a:latin typeface="+mn-ea"/>
              </a:rPr>
              <a:t>告警</a:t>
            </a:r>
            <a:r>
              <a:rPr lang="en-US" altLang="zh-CN" sz="1000" dirty="0">
                <a:solidFill>
                  <a:srgbClr val="0070C0"/>
                </a:solidFill>
                <a:latin typeface="+mn-ea"/>
              </a:rPr>
              <a:t>/</a:t>
            </a:r>
            <a:r>
              <a:rPr lang="en-US" altLang="zh-CN" sz="1000" dirty="0" smtClean="0">
                <a:solidFill>
                  <a:srgbClr val="0070C0"/>
                </a:solidFill>
                <a:latin typeface="+mn-ea"/>
              </a:rPr>
              <a:t>POE</a:t>
            </a:r>
            <a:endParaRPr lang="zh-CN" altLang="en-US" sz="1000" dirty="0">
              <a:solidFill>
                <a:srgbClr val="0070C0"/>
              </a:solidFill>
              <a:latin typeface="+mn-ea"/>
            </a:endParaRPr>
          </a:p>
        </p:txBody>
      </p:sp>
      <p:grpSp>
        <p:nvGrpSpPr>
          <p:cNvPr id="107" name="组合 106"/>
          <p:cNvGrpSpPr/>
          <p:nvPr/>
        </p:nvGrpSpPr>
        <p:grpSpPr>
          <a:xfrm>
            <a:off x="772761" y="2288736"/>
            <a:ext cx="719313" cy="394687"/>
            <a:chOff x="405721" y="2040860"/>
            <a:chExt cx="1185368" cy="665514"/>
          </a:xfrm>
        </p:grpSpPr>
        <p:pic>
          <p:nvPicPr>
            <p:cNvPr id="108" name="图片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109" name="图片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sp>
        <p:nvSpPr>
          <p:cNvPr id="110" name="矩形 109"/>
          <p:cNvSpPr/>
          <p:nvPr/>
        </p:nvSpPr>
        <p:spPr>
          <a:xfrm>
            <a:off x="689828" y="2787971"/>
            <a:ext cx="885179" cy="400110"/>
          </a:xfrm>
          <a:prstGeom prst="rect">
            <a:avLst/>
          </a:prstGeom>
        </p:spPr>
        <p:txBody>
          <a:bodyPr wrap="none">
            <a:spAutoFit/>
          </a:bodyPr>
          <a:lstStyle/>
          <a:p>
            <a:r>
              <a:rPr lang="zh-CN" altLang="en-US" sz="1000" dirty="0">
                <a:latin typeface="+mn-ea"/>
              </a:rPr>
              <a:t>LC2150</a:t>
            </a:r>
            <a:r>
              <a:rPr lang="zh-CN" altLang="en-US" sz="1000" dirty="0" smtClean="0">
                <a:latin typeface="+mn-ea"/>
              </a:rPr>
              <a:t>-</a:t>
            </a:r>
            <a:r>
              <a:rPr lang="en-US" altLang="zh-CN" sz="1000" dirty="0" smtClean="0">
                <a:latin typeface="+mn-ea"/>
              </a:rPr>
              <a:t>C</a:t>
            </a:r>
            <a:r>
              <a:rPr lang="zh-CN" altLang="en-US" sz="1000" dirty="0" smtClean="0">
                <a:latin typeface="+mn-ea"/>
              </a:rPr>
              <a:t>N</a:t>
            </a:r>
            <a:endParaRPr lang="en-US" altLang="zh-CN" sz="1000" dirty="0" smtClean="0">
              <a:latin typeface="+mn-ea"/>
            </a:endParaRPr>
          </a:p>
          <a:p>
            <a:r>
              <a:rPr lang="en-US" altLang="zh-CN" sz="1000" dirty="0" smtClean="0">
                <a:latin typeface="+mn-ea"/>
              </a:rPr>
              <a:t>720P</a:t>
            </a:r>
            <a:endParaRPr lang="zh-CN" altLang="en-US" sz="1000" dirty="0">
              <a:latin typeface="+mn-ea"/>
            </a:endParaRPr>
          </a:p>
        </p:txBody>
      </p:sp>
      <p:pic>
        <p:nvPicPr>
          <p:cNvPr id="21" name="Picture 2" descr="C:\Users\user\Desktop\new-1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6311" y="1861214"/>
            <a:ext cx="698795" cy="698795"/>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5825003" y="3740593"/>
            <a:ext cx="1420582" cy="369332"/>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a:solidFill>
                  <a:srgbClr val="0070C0"/>
                </a:solidFill>
                <a:latin typeface="+mn-ea"/>
              </a:rPr>
              <a:t>1</a:t>
            </a:r>
            <a:r>
              <a:rPr lang="zh-CN" altLang="en-US" sz="1000" dirty="0" smtClean="0">
                <a:solidFill>
                  <a:srgbClr val="0070C0"/>
                </a:solidFill>
                <a:latin typeface="+mn-ea"/>
              </a:rPr>
              <a:t>5</a:t>
            </a:r>
            <a:r>
              <a:rPr lang="en-US" altLang="zh-CN" sz="1000" dirty="0" smtClean="0">
                <a:solidFill>
                  <a:srgbClr val="0070C0"/>
                </a:solidFill>
                <a:latin typeface="+mn-ea"/>
              </a:rPr>
              <a:t>1</a:t>
            </a:r>
            <a:r>
              <a:rPr lang="zh-CN" altLang="en-US" sz="1000" dirty="0" smtClean="0">
                <a:solidFill>
                  <a:srgbClr val="0070C0"/>
                </a:solidFill>
                <a:latin typeface="+mn-ea"/>
              </a:rPr>
              <a:t>-</a:t>
            </a:r>
            <a:r>
              <a:rPr lang="en-US" altLang="zh-CN" sz="1000" dirty="0" smtClean="0">
                <a:solidFill>
                  <a:srgbClr val="0070C0"/>
                </a:solidFill>
                <a:latin typeface="+mn-ea"/>
              </a:rPr>
              <a:t>B</a:t>
            </a:r>
            <a:r>
              <a:rPr lang="zh-CN" altLang="en-US" sz="1000" dirty="0" smtClean="0">
                <a:solidFill>
                  <a:srgbClr val="0070C0"/>
                </a:solidFill>
                <a:latin typeface="+mn-ea"/>
              </a:rPr>
              <a:t>N</a:t>
            </a:r>
            <a:r>
              <a:rPr lang="en-US" altLang="zh-CN" sz="1000" dirty="0" smtClean="0">
                <a:solidFill>
                  <a:srgbClr val="0070C0"/>
                </a:solidFill>
                <a:latin typeface="+mn-ea"/>
              </a:rPr>
              <a:t>-IR</a:t>
            </a:r>
          </a:p>
          <a:p>
            <a:r>
              <a:rPr lang="en-US" altLang="zh-CN" sz="800" dirty="0" smtClean="0">
                <a:solidFill>
                  <a:srgbClr val="0070C0"/>
                </a:solidFill>
                <a:latin typeface="+mn-ea"/>
              </a:rPr>
              <a:t>720P/</a:t>
            </a:r>
            <a:r>
              <a:rPr lang="zh-CN" altLang="en-US" sz="800" dirty="0" smtClean="0">
                <a:solidFill>
                  <a:srgbClr val="0070C0"/>
                </a:solidFill>
                <a:latin typeface="+mn-ea"/>
              </a:rPr>
              <a:t>音频</a:t>
            </a:r>
            <a:r>
              <a:rPr lang="en-US" altLang="zh-CN" sz="800" dirty="0" smtClean="0">
                <a:solidFill>
                  <a:srgbClr val="0070C0"/>
                </a:solidFill>
                <a:latin typeface="+mn-ea"/>
              </a:rPr>
              <a:t>/</a:t>
            </a:r>
            <a:r>
              <a:rPr lang="zh-CN" altLang="en-US" sz="800" dirty="0" smtClean="0">
                <a:solidFill>
                  <a:srgbClr val="0070C0"/>
                </a:solidFill>
                <a:latin typeface="+mn-ea"/>
              </a:rPr>
              <a:t>告警</a:t>
            </a:r>
            <a:r>
              <a:rPr lang="en-US" altLang="zh-CN" sz="800" dirty="0" smtClean="0">
                <a:solidFill>
                  <a:srgbClr val="0070C0"/>
                </a:solidFill>
                <a:latin typeface="+mn-ea"/>
              </a:rPr>
              <a:t>/POE/</a:t>
            </a:r>
            <a:r>
              <a:rPr lang="zh-CN" altLang="en-US" sz="800" dirty="0" smtClean="0">
                <a:solidFill>
                  <a:srgbClr val="0070C0"/>
                </a:solidFill>
                <a:latin typeface="+mn-ea"/>
              </a:rPr>
              <a:t>变焦</a:t>
            </a:r>
            <a:endParaRPr lang="zh-CN" altLang="en-US" sz="800" dirty="0">
              <a:solidFill>
                <a:srgbClr val="0070C0"/>
              </a:solidFill>
              <a:latin typeface="+mn-ea"/>
            </a:endParaRPr>
          </a:p>
        </p:txBody>
      </p:sp>
      <p:sp>
        <p:nvSpPr>
          <p:cNvPr id="54" name="矩形 53"/>
          <p:cNvSpPr/>
          <p:nvPr/>
        </p:nvSpPr>
        <p:spPr>
          <a:xfrm>
            <a:off x="7272299" y="3740593"/>
            <a:ext cx="1481496" cy="369332"/>
          </a:xfrm>
          <a:prstGeom prst="rect">
            <a:avLst/>
          </a:prstGeom>
        </p:spPr>
        <p:txBody>
          <a:bodyPr wrap="none">
            <a:spAutoFit/>
          </a:bodyPr>
          <a:lstStyle/>
          <a:p>
            <a:r>
              <a:rPr lang="en-US" altLang="zh-CN" sz="1000" dirty="0" smtClean="0">
                <a:solidFill>
                  <a:srgbClr val="0070C0"/>
                </a:solidFill>
                <a:latin typeface="+mn-ea"/>
              </a:rPr>
              <a:t>IPC</a:t>
            </a:r>
            <a:r>
              <a:rPr lang="zh-CN" altLang="en-US" sz="1000" dirty="0" smtClean="0">
                <a:solidFill>
                  <a:srgbClr val="0070C0"/>
                </a:solidFill>
                <a:latin typeface="+mn-ea"/>
              </a:rPr>
              <a:t>2</a:t>
            </a:r>
            <a:r>
              <a:rPr lang="en-US" altLang="zh-CN" sz="1000" dirty="0" smtClean="0">
                <a:solidFill>
                  <a:srgbClr val="0070C0"/>
                </a:solidFill>
                <a:latin typeface="+mn-ea"/>
              </a:rPr>
              <a:t>2</a:t>
            </a:r>
            <a:r>
              <a:rPr lang="zh-CN" altLang="en-US" sz="1000" dirty="0" smtClean="0">
                <a:solidFill>
                  <a:srgbClr val="0070C0"/>
                </a:solidFill>
                <a:latin typeface="+mn-ea"/>
              </a:rPr>
              <a:t>5</a:t>
            </a:r>
            <a:r>
              <a:rPr lang="en-US" altLang="zh-CN" sz="1000" dirty="0" smtClean="0">
                <a:solidFill>
                  <a:srgbClr val="0070C0"/>
                </a:solidFill>
                <a:latin typeface="+mn-ea"/>
              </a:rPr>
              <a:t>1</a:t>
            </a:r>
            <a:r>
              <a:rPr lang="zh-CN" altLang="en-US" sz="1000" dirty="0" smtClean="0">
                <a:solidFill>
                  <a:srgbClr val="0070C0"/>
                </a:solidFill>
                <a:latin typeface="+mn-ea"/>
              </a:rPr>
              <a:t>-</a:t>
            </a:r>
            <a:r>
              <a:rPr lang="en-US" altLang="zh-CN" sz="1000" dirty="0" smtClean="0">
                <a:solidFill>
                  <a:srgbClr val="0070C0"/>
                </a:solidFill>
                <a:latin typeface="+mn-ea"/>
              </a:rPr>
              <a:t>B</a:t>
            </a:r>
            <a:r>
              <a:rPr lang="zh-CN" altLang="en-US" sz="1000" dirty="0" smtClean="0">
                <a:solidFill>
                  <a:srgbClr val="0070C0"/>
                </a:solidFill>
                <a:latin typeface="+mn-ea"/>
              </a:rPr>
              <a:t>N</a:t>
            </a:r>
            <a:r>
              <a:rPr lang="en-US" altLang="zh-CN" sz="1000" dirty="0" smtClean="0">
                <a:solidFill>
                  <a:srgbClr val="0070C0"/>
                </a:solidFill>
                <a:latin typeface="+mn-ea"/>
              </a:rPr>
              <a:t>-IR</a:t>
            </a:r>
          </a:p>
          <a:p>
            <a:r>
              <a:rPr lang="en-US" altLang="zh-CN" sz="800" dirty="0" smtClean="0">
                <a:solidFill>
                  <a:srgbClr val="0070C0"/>
                </a:solidFill>
                <a:latin typeface="+mn-ea"/>
              </a:rPr>
              <a:t>1080P/</a:t>
            </a:r>
            <a:r>
              <a:rPr lang="zh-CN" altLang="en-US" sz="800" dirty="0" smtClean="0">
                <a:solidFill>
                  <a:srgbClr val="0070C0"/>
                </a:solidFill>
                <a:latin typeface="+mn-ea"/>
              </a:rPr>
              <a:t>音频</a:t>
            </a:r>
            <a:r>
              <a:rPr lang="en-US" altLang="zh-CN" sz="800" dirty="0" smtClean="0">
                <a:solidFill>
                  <a:srgbClr val="0070C0"/>
                </a:solidFill>
                <a:latin typeface="+mn-ea"/>
              </a:rPr>
              <a:t>/</a:t>
            </a:r>
            <a:r>
              <a:rPr lang="zh-CN" altLang="en-US" sz="800" dirty="0" smtClean="0">
                <a:solidFill>
                  <a:srgbClr val="0070C0"/>
                </a:solidFill>
                <a:latin typeface="+mn-ea"/>
              </a:rPr>
              <a:t>告警</a:t>
            </a:r>
            <a:r>
              <a:rPr lang="en-US" altLang="zh-CN" sz="800" dirty="0" smtClean="0">
                <a:solidFill>
                  <a:srgbClr val="0070C0"/>
                </a:solidFill>
                <a:latin typeface="+mn-ea"/>
              </a:rPr>
              <a:t>/POE/</a:t>
            </a:r>
            <a:r>
              <a:rPr lang="zh-CN" altLang="en-US" sz="800" dirty="0" smtClean="0">
                <a:solidFill>
                  <a:srgbClr val="0070C0"/>
                </a:solidFill>
                <a:latin typeface="+mn-ea"/>
              </a:rPr>
              <a:t>变焦</a:t>
            </a:r>
            <a:endParaRPr lang="zh-CN" altLang="en-US" sz="800" dirty="0">
              <a:solidFill>
                <a:srgbClr val="0070C0"/>
              </a:solidFill>
              <a:latin typeface="+mn-ea"/>
            </a:endParaRPr>
          </a:p>
        </p:txBody>
      </p:sp>
      <p:pic>
        <p:nvPicPr>
          <p:cNvPr id="57" name="图片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8140" y="1290361"/>
            <a:ext cx="550509" cy="315043"/>
          </a:xfrm>
          <a:prstGeom prst="rect">
            <a:avLst/>
          </a:prstGeom>
          <a:ln>
            <a:noFill/>
          </a:ln>
          <a:effectLst>
            <a:outerShdw blurRad="292100" dist="139700" dir="2700000" algn="tl" rotWithShape="0">
              <a:srgbClr val="333333">
                <a:alpha val="65000"/>
              </a:srgbClr>
            </a:outerShdw>
          </a:effectLst>
        </p:spPr>
      </p:pic>
      <p:pic>
        <p:nvPicPr>
          <p:cNvPr id="58" name="图片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1130" y="1290361"/>
            <a:ext cx="550509" cy="315043"/>
          </a:xfrm>
          <a:prstGeom prst="rect">
            <a:avLst/>
          </a:prstGeom>
          <a:ln>
            <a:noFill/>
          </a:ln>
          <a:effectLst>
            <a:outerShdw blurRad="292100" dist="139700" dir="2700000" algn="tl" rotWithShape="0">
              <a:srgbClr val="333333">
                <a:alpha val="65000"/>
              </a:srgbClr>
            </a:outerShdw>
          </a:effectLst>
        </p:spPr>
      </p:pic>
      <p:sp>
        <p:nvSpPr>
          <p:cNvPr id="61" name="矩形 60"/>
          <p:cNvSpPr/>
          <p:nvPr/>
        </p:nvSpPr>
        <p:spPr>
          <a:xfrm>
            <a:off x="3127005" y="1788352"/>
            <a:ext cx="1205779" cy="400110"/>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a:latin typeface="+mn-ea"/>
              </a:rPr>
              <a:t>1</a:t>
            </a:r>
            <a:r>
              <a:rPr lang="zh-CN" altLang="en-US" sz="1000" dirty="0" smtClean="0">
                <a:latin typeface="+mn-ea"/>
              </a:rPr>
              <a:t>5</a:t>
            </a:r>
            <a:r>
              <a:rPr lang="en-US" altLang="zh-CN" sz="1000" dirty="0" smtClean="0">
                <a:latin typeface="+mn-ea"/>
              </a:rPr>
              <a:t>1</a:t>
            </a:r>
            <a:r>
              <a:rPr lang="zh-CN" altLang="en-US" sz="1000" dirty="0" smtClean="0">
                <a:latin typeface="+mn-ea"/>
              </a:rPr>
              <a:t>-</a:t>
            </a:r>
            <a:r>
              <a:rPr lang="en-US" altLang="zh-CN" sz="1000" dirty="0" smtClean="0">
                <a:latin typeface="+mn-ea"/>
              </a:rPr>
              <a:t>B</a:t>
            </a:r>
            <a:r>
              <a:rPr lang="zh-CN" altLang="en-US" sz="1000" dirty="0" smtClean="0">
                <a:latin typeface="+mn-ea"/>
              </a:rPr>
              <a:t>N</a:t>
            </a:r>
            <a:r>
              <a:rPr lang="en-US" altLang="zh-CN" sz="1000" dirty="0" smtClean="0">
                <a:latin typeface="+mn-ea"/>
              </a:rPr>
              <a:t>-DIR</a:t>
            </a:r>
          </a:p>
          <a:p>
            <a:r>
              <a:rPr lang="en-US" altLang="zh-CN" sz="1000" dirty="0" smtClean="0">
                <a:latin typeface="+mn-ea"/>
              </a:rPr>
              <a:t>720P/</a:t>
            </a:r>
            <a:r>
              <a:rPr lang="zh-CN" altLang="en-US" sz="1000" dirty="0" smtClean="0">
                <a:latin typeface="+mn-ea"/>
              </a:rPr>
              <a:t>变焦</a:t>
            </a:r>
            <a:endParaRPr lang="zh-CN" altLang="en-US" sz="1000" dirty="0">
              <a:latin typeface="+mn-ea"/>
            </a:endParaRPr>
          </a:p>
        </p:txBody>
      </p:sp>
      <p:sp>
        <p:nvSpPr>
          <p:cNvPr id="62" name="矩形 61"/>
          <p:cNvSpPr/>
          <p:nvPr/>
        </p:nvSpPr>
        <p:spPr>
          <a:xfrm>
            <a:off x="4351219" y="1788352"/>
            <a:ext cx="1215397" cy="400110"/>
          </a:xfrm>
          <a:prstGeom prst="rect">
            <a:avLst/>
          </a:prstGeom>
        </p:spPr>
        <p:txBody>
          <a:bodyPr wrap="none">
            <a:spAutoFit/>
          </a:bodyPr>
          <a:lstStyle/>
          <a:p>
            <a:r>
              <a:rPr lang="en-US" altLang="zh-CN" sz="1000" dirty="0" smtClean="0">
                <a:latin typeface="+mn-ea"/>
              </a:rPr>
              <a:t>IPC</a:t>
            </a:r>
            <a:r>
              <a:rPr lang="zh-CN" altLang="en-US" sz="1000" dirty="0" smtClean="0">
                <a:latin typeface="+mn-ea"/>
              </a:rPr>
              <a:t>2</a:t>
            </a:r>
            <a:r>
              <a:rPr lang="en-US" altLang="zh-CN" sz="1000" dirty="0" smtClean="0">
                <a:latin typeface="+mn-ea"/>
              </a:rPr>
              <a:t>2</a:t>
            </a:r>
            <a:r>
              <a:rPr lang="zh-CN" altLang="en-US" sz="1000" dirty="0" smtClean="0">
                <a:latin typeface="+mn-ea"/>
              </a:rPr>
              <a:t>5</a:t>
            </a:r>
            <a:r>
              <a:rPr lang="en-US" altLang="zh-CN" sz="1000" dirty="0" smtClean="0">
                <a:latin typeface="+mn-ea"/>
              </a:rPr>
              <a:t>1</a:t>
            </a:r>
            <a:r>
              <a:rPr lang="zh-CN" altLang="en-US" sz="1000" dirty="0" smtClean="0">
                <a:latin typeface="+mn-ea"/>
              </a:rPr>
              <a:t>-</a:t>
            </a:r>
            <a:r>
              <a:rPr lang="en-US" altLang="zh-CN" sz="1000" dirty="0" smtClean="0">
                <a:latin typeface="+mn-ea"/>
              </a:rPr>
              <a:t>B</a:t>
            </a:r>
            <a:r>
              <a:rPr lang="zh-CN" altLang="en-US" sz="1000" dirty="0" smtClean="0">
                <a:latin typeface="+mn-ea"/>
              </a:rPr>
              <a:t>N</a:t>
            </a:r>
            <a:r>
              <a:rPr lang="en-US" altLang="zh-CN" sz="1000" dirty="0" smtClean="0">
                <a:latin typeface="+mn-ea"/>
              </a:rPr>
              <a:t>-DIR</a:t>
            </a:r>
          </a:p>
          <a:p>
            <a:r>
              <a:rPr lang="en-US" altLang="zh-CN" sz="1000" dirty="0" smtClean="0">
                <a:latin typeface="+mn-ea"/>
              </a:rPr>
              <a:t>1080P/</a:t>
            </a:r>
            <a:r>
              <a:rPr lang="zh-CN" altLang="en-US" sz="1000" dirty="0" smtClean="0">
                <a:latin typeface="+mn-ea"/>
              </a:rPr>
              <a:t>变焦</a:t>
            </a:r>
            <a:endParaRPr lang="zh-CN" altLang="en-US" sz="1000" dirty="0">
              <a:latin typeface="+mn-ea"/>
            </a:endParaRPr>
          </a:p>
        </p:txBody>
      </p:sp>
      <p:pic>
        <p:nvPicPr>
          <p:cNvPr id="63" name="图片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0706" y="3326026"/>
            <a:ext cx="550509" cy="315043"/>
          </a:xfrm>
          <a:prstGeom prst="rect">
            <a:avLst/>
          </a:prstGeom>
          <a:ln>
            <a:noFill/>
          </a:ln>
          <a:effectLst>
            <a:outerShdw blurRad="292100" dist="139700" dir="2700000" algn="tl" rotWithShape="0">
              <a:srgbClr val="333333">
                <a:alpha val="65000"/>
              </a:srgbClr>
            </a:outerShdw>
          </a:effectLst>
        </p:spPr>
      </p:pic>
      <p:pic>
        <p:nvPicPr>
          <p:cNvPr id="78" name="图片 7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0352" y="3336827"/>
            <a:ext cx="550509" cy="315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14221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Oval 25"/>
          <p:cNvSpPr>
            <a:spLocks noChangeArrowheads="1"/>
          </p:cNvSpPr>
          <p:nvPr/>
        </p:nvSpPr>
        <p:spPr bwMode="gray">
          <a:xfrm>
            <a:off x="4711680" y="1684040"/>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107" name="Oval 30"/>
          <p:cNvSpPr>
            <a:spLocks noChangeArrowheads="1"/>
          </p:cNvSpPr>
          <p:nvPr/>
        </p:nvSpPr>
        <p:spPr bwMode="auto">
          <a:xfrm>
            <a:off x="4601688" y="1584099"/>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16" name="标题 1"/>
          <p:cNvSpPr>
            <a:spLocks noGrp="1"/>
          </p:cNvSpPr>
          <p:nvPr>
            <p:ph type="title"/>
          </p:nvPr>
        </p:nvSpPr>
        <p:spPr/>
        <p:txBody>
          <a:bodyPr>
            <a:normAutofit/>
          </a:bodyPr>
          <a:lstStyle/>
          <a:p>
            <a:pPr defTabSz="764128">
              <a:defRPr/>
            </a:pPr>
            <a:r>
              <a:rPr lang="zh-CN" altLang="en-US" spc="270" dirty="0" smtClean="0"/>
              <a:t>定焦</a:t>
            </a:r>
            <a:r>
              <a:rPr lang="en-US" altLang="zh-CN" spc="270" dirty="0" smtClean="0"/>
              <a:t>IPC—</a:t>
            </a:r>
            <a:r>
              <a:rPr lang="zh-CN" altLang="en-US" spc="270" dirty="0" smtClean="0"/>
              <a:t>多种镜头带来多种选择</a:t>
            </a:r>
            <a:endParaRPr lang="zh-CN" altLang="en-US" spc="270" dirty="0"/>
          </a:p>
        </p:txBody>
      </p:sp>
      <p:sp>
        <p:nvSpPr>
          <p:cNvPr id="30" name="Oval 25"/>
          <p:cNvSpPr>
            <a:spLocks noChangeArrowheads="1"/>
          </p:cNvSpPr>
          <p:nvPr/>
        </p:nvSpPr>
        <p:spPr bwMode="gray">
          <a:xfrm>
            <a:off x="495606" y="1678739"/>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40" name="Oval 30"/>
          <p:cNvSpPr>
            <a:spLocks noChangeArrowheads="1"/>
          </p:cNvSpPr>
          <p:nvPr/>
        </p:nvSpPr>
        <p:spPr bwMode="auto">
          <a:xfrm>
            <a:off x="385614" y="1568248"/>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42" name="Line 31"/>
          <p:cNvSpPr>
            <a:spLocks noChangeShapeType="1"/>
          </p:cNvSpPr>
          <p:nvPr/>
        </p:nvSpPr>
        <p:spPr bwMode="gray">
          <a:xfrm>
            <a:off x="4507193" y="2604411"/>
            <a:ext cx="2368906" cy="0"/>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43" name="Line 32"/>
          <p:cNvSpPr>
            <a:spLocks noChangeShapeType="1"/>
          </p:cNvSpPr>
          <p:nvPr/>
        </p:nvSpPr>
        <p:spPr bwMode="gray">
          <a:xfrm>
            <a:off x="5690660" y="851535"/>
            <a:ext cx="0" cy="3363278"/>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grpSp>
        <p:nvGrpSpPr>
          <p:cNvPr id="44" name="Group 33"/>
          <p:cNvGrpSpPr>
            <a:grpSpLocks/>
          </p:cNvGrpSpPr>
          <p:nvPr/>
        </p:nvGrpSpPr>
        <p:grpSpPr bwMode="auto">
          <a:xfrm>
            <a:off x="5887743" y="1376222"/>
            <a:ext cx="305753" cy="305753"/>
            <a:chOff x="2928" y="2208"/>
            <a:chExt cx="262" cy="262"/>
          </a:xfrm>
        </p:grpSpPr>
        <p:sp>
          <p:nvSpPr>
            <p:cNvPr id="52"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53"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54" name="Rectangle 36"/>
          <p:cNvSpPr>
            <a:spLocks noChangeArrowheads="1"/>
          </p:cNvSpPr>
          <p:nvPr/>
        </p:nvSpPr>
        <p:spPr bwMode="black">
          <a:xfrm>
            <a:off x="6172064" y="1203598"/>
            <a:ext cx="1874520"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spAutoFit/>
          </a:bodyPr>
          <a:lstStyle/>
          <a:p>
            <a:pPr algn="l"/>
            <a:r>
              <a:rPr lang="en-US" altLang="zh-CN" sz="1260" dirty="0" smtClean="0">
                <a:solidFill>
                  <a:srgbClr val="080808"/>
                </a:solidFill>
                <a:latin typeface="+mn-ea"/>
              </a:rPr>
              <a:t>LC2x50-IR2</a:t>
            </a:r>
          </a:p>
          <a:p>
            <a:pPr algn="l"/>
            <a:r>
              <a:rPr lang="en-US" altLang="zh-CN" sz="1260" dirty="0" smtClean="0">
                <a:solidFill>
                  <a:srgbClr val="0070C0"/>
                </a:solidFill>
                <a:latin typeface="+mn-ea"/>
              </a:rPr>
              <a:t>3.6mm</a:t>
            </a:r>
            <a:r>
              <a:rPr lang="zh-CN" altLang="en-US" sz="1260" dirty="0" smtClean="0">
                <a:solidFill>
                  <a:srgbClr val="0070C0"/>
                </a:solidFill>
                <a:latin typeface="+mn-ea"/>
              </a:rPr>
              <a:t>、</a:t>
            </a:r>
            <a:r>
              <a:rPr lang="en-US" altLang="zh-CN" sz="1260" dirty="0" smtClean="0">
                <a:solidFill>
                  <a:srgbClr val="0070C0"/>
                </a:solidFill>
                <a:latin typeface="+mn-ea"/>
              </a:rPr>
              <a:t>30</a:t>
            </a:r>
            <a:r>
              <a:rPr lang="zh-CN" altLang="en-US" sz="1260" dirty="0" smtClean="0">
                <a:solidFill>
                  <a:srgbClr val="0070C0"/>
                </a:solidFill>
                <a:latin typeface="+mn-ea"/>
              </a:rPr>
              <a:t>米红外</a:t>
            </a:r>
            <a:endParaRPr lang="en-US" altLang="zh-CN" sz="1260" dirty="0">
              <a:solidFill>
                <a:srgbClr val="0070C0"/>
              </a:solidFill>
              <a:latin typeface="+mn-ea"/>
            </a:endParaRPr>
          </a:p>
        </p:txBody>
      </p:sp>
      <p:sp>
        <p:nvSpPr>
          <p:cNvPr id="57" name="Rectangle 37"/>
          <p:cNvSpPr>
            <a:spLocks noChangeArrowheads="1"/>
          </p:cNvSpPr>
          <p:nvPr/>
        </p:nvSpPr>
        <p:spPr bwMode="black">
          <a:xfrm>
            <a:off x="6928064" y="2388046"/>
            <a:ext cx="1873092"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spAutoFit/>
          </a:bodyPr>
          <a:lstStyle/>
          <a:p>
            <a:r>
              <a:rPr lang="zh-CN" altLang="en-US" sz="1260" dirty="0">
                <a:solidFill>
                  <a:srgbClr val="080808"/>
                </a:solidFill>
                <a:latin typeface="+mn-ea"/>
              </a:rPr>
              <a:t> </a:t>
            </a:r>
            <a:r>
              <a:rPr lang="en-US" altLang="zh-CN" sz="1260" dirty="0" smtClean="0">
                <a:solidFill>
                  <a:srgbClr val="080808"/>
                </a:solidFill>
                <a:latin typeface="+mn-ea"/>
              </a:rPr>
              <a:t>LC2x50-IR4</a:t>
            </a:r>
          </a:p>
          <a:p>
            <a:r>
              <a:rPr lang="en-US" altLang="zh-CN" sz="1260" dirty="0" smtClean="0">
                <a:solidFill>
                  <a:srgbClr val="0070C0"/>
                </a:solidFill>
                <a:latin typeface="+mn-ea"/>
              </a:rPr>
              <a:t>8mm</a:t>
            </a:r>
            <a:r>
              <a:rPr lang="zh-CN" altLang="en-US" sz="1260" dirty="0" smtClean="0">
                <a:solidFill>
                  <a:srgbClr val="0070C0"/>
                </a:solidFill>
                <a:latin typeface="+mn-ea"/>
              </a:rPr>
              <a:t>、</a:t>
            </a:r>
            <a:r>
              <a:rPr lang="en-US" altLang="zh-CN" sz="1260" dirty="0" smtClean="0">
                <a:solidFill>
                  <a:srgbClr val="0070C0"/>
                </a:solidFill>
                <a:latin typeface="+mn-ea"/>
              </a:rPr>
              <a:t>30</a:t>
            </a:r>
            <a:r>
              <a:rPr lang="zh-CN" altLang="en-US" sz="1260" dirty="0" smtClean="0">
                <a:solidFill>
                  <a:srgbClr val="0070C0"/>
                </a:solidFill>
                <a:latin typeface="+mn-ea"/>
              </a:rPr>
              <a:t>米红外</a:t>
            </a:r>
            <a:endParaRPr lang="en-US" altLang="zh-CN" sz="1260" dirty="0">
              <a:solidFill>
                <a:srgbClr val="0070C0"/>
              </a:solidFill>
              <a:latin typeface="+mn-ea"/>
            </a:endParaRPr>
          </a:p>
        </p:txBody>
      </p:sp>
      <p:sp>
        <p:nvSpPr>
          <p:cNvPr id="58" name="Rectangle 38"/>
          <p:cNvSpPr>
            <a:spLocks noChangeArrowheads="1"/>
          </p:cNvSpPr>
          <p:nvPr/>
        </p:nvSpPr>
        <p:spPr bwMode="black">
          <a:xfrm>
            <a:off x="6750111" y="1795822"/>
            <a:ext cx="1873091"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spAutoFit/>
          </a:bodyPr>
          <a:lstStyle/>
          <a:p>
            <a:r>
              <a:rPr lang="zh-CN" altLang="en-US" sz="1260" dirty="0">
                <a:solidFill>
                  <a:srgbClr val="080808"/>
                </a:solidFill>
                <a:latin typeface="+mn-ea"/>
              </a:rPr>
              <a:t> </a:t>
            </a:r>
            <a:r>
              <a:rPr lang="en-US" altLang="zh-CN" sz="1260" dirty="0" smtClean="0">
                <a:solidFill>
                  <a:srgbClr val="080808"/>
                </a:solidFill>
                <a:latin typeface="+mn-ea"/>
              </a:rPr>
              <a:t>LC2x50-IR3</a:t>
            </a:r>
          </a:p>
          <a:p>
            <a:r>
              <a:rPr lang="en-US" altLang="zh-CN" sz="1260" dirty="0" smtClean="0">
                <a:solidFill>
                  <a:srgbClr val="0070C0"/>
                </a:solidFill>
                <a:latin typeface="+mn-ea"/>
              </a:rPr>
              <a:t>6mm</a:t>
            </a:r>
            <a:r>
              <a:rPr lang="zh-CN" altLang="en-US" sz="1260" dirty="0" smtClean="0">
                <a:solidFill>
                  <a:srgbClr val="0070C0"/>
                </a:solidFill>
                <a:latin typeface="+mn-ea"/>
              </a:rPr>
              <a:t>、</a:t>
            </a:r>
            <a:r>
              <a:rPr lang="en-US" altLang="zh-CN" sz="1260" dirty="0" smtClean="0">
                <a:solidFill>
                  <a:srgbClr val="0070C0"/>
                </a:solidFill>
                <a:latin typeface="+mn-ea"/>
              </a:rPr>
              <a:t>30</a:t>
            </a:r>
            <a:r>
              <a:rPr lang="zh-CN" altLang="en-US" sz="1260" dirty="0" smtClean="0">
                <a:solidFill>
                  <a:srgbClr val="0070C0"/>
                </a:solidFill>
                <a:latin typeface="+mn-ea"/>
              </a:rPr>
              <a:t>米红外</a:t>
            </a:r>
            <a:endParaRPr lang="en-US" altLang="zh-CN" sz="1260" dirty="0">
              <a:solidFill>
                <a:srgbClr val="0070C0"/>
              </a:solidFill>
              <a:latin typeface="+mn-ea"/>
            </a:endParaRPr>
          </a:p>
        </p:txBody>
      </p:sp>
      <p:sp>
        <p:nvSpPr>
          <p:cNvPr id="59" name="Rectangle 39"/>
          <p:cNvSpPr>
            <a:spLocks noChangeArrowheads="1"/>
          </p:cNvSpPr>
          <p:nvPr/>
        </p:nvSpPr>
        <p:spPr bwMode="black">
          <a:xfrm>
            <a:off x="6851222" y="2980270"/>
            <a:ext cx="1873092"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spAutoFit/>
          </a:bodyPr>
          <a:lstStyle/>
          <a:p>
            <a:r>
              <a:rPr lang="zh-CN" altLang="en-US" sz="1260" dirty="0">
                <a:solidFill>
                  <a:srgbClr val="080808"/>
                </a:solidFill>
                <a:latin typeface="+mn-ea"/>
              </a:rPr>
              <a:t> </a:t>
            </a:r>
            <a:r>
              <a:rPr lang="en-US" altLang="zh-CN" sz="1260" dirty="0" smtClean="0">
                <a:solidFill>
                  <a:srgbClr val="080808"/>
                </a:solidFill>
                <a:latin typeface="+mn-ea"/>
              </a:rPr>
              <a:t>LC2x50-IR5</a:t>
            </a:r>
          </a:p>
          <a:p>
            <a:r>
              <a:rPr lang="en-US" altLang="zh-CN" sz="1260" dirty="0" smtClean="0">
                <a:solidFill>
                  <a:srgbClr val="0070C0"/>
                </a:solidFill>
                <a:latin typeface="+mn-ea"/>
              </a:rPr>
              <a:t>12mm</a:t>
            </a:r>
            <a:r>
              <a:rPr lang="zh-CN" altLang="en-US" sz="1260" dirty="0" smtClean="0">
                <a:solidFill>
                  <a:srgbClr val="0070C0"/>
                </a:solidFill>
                <a:latin typeface="+mn-ea"/>
              </a:rPr>
              <a:t>、</a:t>
            </a:r>
            <a:r>
              <a:rPr lang="en-US" altLang="zh-CN" sz="1260" dirty="0" smtClean="0">
                <a:solidFill>
                  <a:srgbClr val="0070C0"/>
                </a:solidFill>
                <a:latin typeface="+mn-ea"/>
              </a:rPr>
              <a:t>50</a:t>
            </a:r>
            <a:r>
              <a:rPr lang="zh-CN" altLang="en-US" sz="1260" dirty="0" smtClean="0">
                <a:solidFill>
                  <a:srgbClr val="0070C0"/>
                </a:solidFill>
                <a:latin typeface="+mn-ea"/>
              </a:rPr>
              <a:t>米红外</a:t>
            </a:r>
            <a:endParaRPr lang="en-US" altLang="zh-CN" sz="1260" dirty="0">
              <a:solidFill>
                <a:srgbClr val="0070C0"/>
              </a:solidFill>
              <a:latin typeface="+mn-ea"/>
            </a:endParaRPr>
          </a:p>
        </p:txBody>
      </p:sp>
      <p:sp>
        <p:nvSpPr>
          <p:cNvPr id="62" name="Rectangle 40"/>
          <p:cNvSpPr>
            <a:spLocks noChangeArrowheads="1"/>
          </p:cNvSpPr>
          <p:nvPr/>
        </p:nvSpPr>
        <p:spPr bwMode="black">
          <a:xfrm>
            <a:off x="6230150" y="3572494"/>
            <a:ext cx="1873092"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a:spAutoFit/>
          </a:bodyPr>
          <a:lstStyle/>
          <a:p>
            <a:r>
              <a:rPr lang="zh-CN" altLang="en-US" sz="1260" dirty="0">
                <a:solidFill>
                  <a:srgbClr val="080808"/>
                </a:solidFill>
                <a:latin typeface="+mn-ea"/>
              </a:rPr>
              <a:t> </a:t>
            </a:r>
            <a:r>
              <a:rPr lang="en-US" altLang="zh-CN" sz="1260" dirty="0" smtClean="0">
                <a:solidFill>
                  <a:srgbClr val="080808"/>
                </a:solidFill>
                <a:latin typeface="+mn-ea"/>
              </a:rPr>
              <a:t>LC2x50-IR6</a:t>
            </a:r>
          </a:p>
          <a:p>
            <a:r>
              <a:rPr lang="en-US" altLang="zh-CN" sz="1260" dirty="0" smtClean="0">
                <a:solidFill>
                  <a:srgbClr val="0070C0"/>
                </a:solidFill>
                <a:latin typeface="+mn-ea"/>
              </a:rPr>
              <a:t>16mm</a:t>
            </a:r>
            <a:r>
              <a:rPr lang="zh-CN" altLang="en-US" sz="1260" dirty="0" smtClean="0">
                <a:solidFill>
                  <a:srgbClr val="0070C0"/>
                </a:solidFill>
                <a:latin typeface="+mn-ea"/>
              </a:rPr>
              <a:t>、</a:t>
            </a:r>
            <a:r>
              <a:rPr lang="en-US" altLang="zh-CN" sz="1260" dirty="0" smtClean="0">
                <a:solidFill>
                  <a:srgbClr val="0070C0"/>
                </a:solidFill>
                <a:latin typeface="+mn-ea"/>
              </a:rPr>
              <a:t>50</a:t>
            </a:r>
            <a:r>
              <a:rPr lang="zh-CN" altLang="en-US" sz="1260" dirty="0" smtClean="0">
                <a:solidFill>
                  <a:srgbClr val="0070C0"/>
                </a:solidFill>
                <a:latin typeface="+mn-ea"/>
              </a:rPr>
              <a:t>米红外</a:t>
            </a:r>
            <a:endParaRPr lang="en-US" altLang="zh-CN" sz="1260" dirty="0">
              <a:solidFill>
                <a:srgbClr val="0070C0"/>
              </a:solidFill>
              <a:latin typeface="+mn-ea"/>
            </a:endParaRPr>
          </a:p>
        </p:txBody>
      </p:sp>
      <p:grpSp>
        <p:nvGrpSpPr>
          <p:cNvPr id="64" name="Group 42"/>
          <p:cNvGrpSpPr>
            <a:grpSpLocks/>
          </p:cNvGrpSpPr>
          <p:nvPr/>
        </p:nvGrpSpPr>
        <p:grpSpPr bwMode="auto">
          <a:xfrm>
            <a:off x="6477219" y="1808487"/>
            <a:ext cx="305753" cy="305753"/>
            <a:chOff x="2928" y="2208"/>
            <a:chExt cx="262" cy="262"/>
          </a:xfrm>
        </p:grpSpPr>
        <p:sp>
          <p:nvSpPr>
            <p:cNvPr id="65" name="Oval 43"/>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66" name="Oval 44"/>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67" name="Group 45"/>
          <p:cNvGrpSpPr>
            <a:grpSpLocks/>
          </p:cNvGrpSpPr>
          <p:nvPr/>
        </p:nvGrpSpPr>
        <p:grpSpPr bwMode="auto">
          <a:xfrm>
            <a:off x="6656381" y="2424644"/>
            <a:ext cx="305753" cy="305753"/>
            <a:chOff x="2928" y="2208"/>
            <a:chExt cx="262" cy="262"/>
          </a:xfrm>
        </p:grpSpPr>
        <p:sp>
          <p:nvSpPr>
            <p:cNvPr id="68" name="Oval 46"/>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69" name="Oval 47"/>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70" name="Group 48"/>
          <p:cNvGrpSpPr>
            <a:grpSpLocks/>
          </p:cNvGrpSpPr>
          <p:nvPr/>
        </p:nvGrpSpPr>
        <p:grpSpPr bwMode="auto">
          <a:xfrm>
            <a:off x="6516216" y="3054980"/>
            <a:ext cx="305753" cy="305753"/>
            <a:chOff x="2928" y="2208"/>
            <a:chExt cx="262" cy="262"/>
          </a:xfrm>
        </p:grpSpPr>
        <p:sp>
          <p:nvSpPr>
            <p:cNvPr id="71" name="Oval 49"/>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72" name="Oval 50"/>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73" name="Group 51"/>
          <p:cNvGrpSpPr>
            <a:grpSpLocks/>
          </p:cNvGrpSpPr>
          <p:nvPr/>
        </p:nvGrpSpPr>
        <p:grpSpPr bwMode="auto">
          <a:xfrm>
            <a:off x="5922901" y="3552336"/>
            <a:ext cx="305753" cy="305753"/>
            <a:chOff x="2928" y="2208"/>
            <a:chExt cx="262" cy="262"/>
          </a:xfrm>
        </p:grpSpPr>
        <p:sp>
          <p:nvSpPr>
            <p:cNvPr id="74" name="Oval 52"/>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75" name="Oval 53"/>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82" name="Line 31"/>
          <p:cNvSpPr>
            <a:spLocks noChangeShapeType="1"/>
          </p:cNvSpPr>
          <p:nvPr/>
        </p:nvSpPr>
        <p:spPr bwMode="gray">
          <a:xfrm flipV="1">
            <a:off x="323528" y="2588686"/>
            <a:ext cx="2398181" cy="6431"/>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83" name="Line 32"/>
          <p:cNvSpPr>
            <a:spLocks noChangeShapeType="1"/>
          </p:cNvSpPr>
          <p:nvPr/>
        </p:nvSpPr>
        <p:spPr bwMode="gray">
          <a:xfrm>
            <a:off x="1403648" y="907047"/>
            <a:ext cx="0" cy="3363278"/>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grpSp>
        <p:nvGrpSpPr>
          <p:cNvPr id="84" name="Group 33"/>
          <p:cNvGrpSpPr>
            <a:grpSpLocks/>
          </p:cNvGrpSpPr>
          <p:nvPr/>
        </p:nvGrpSpPr>
        <p:grpSpPr bwMode="auto">
          <a:xfrm>
            <a:off x="1648612" y="1387490"/>
            <a:ext cx="305753" cy="305753"/>
            <a:chOff x="2928" y="2208"/>
            <a:chExt cx="262" cy="262"/>
          </a:xfrm>
        </p:grpSpPr>
        <p:sp>
          <p:nvSpPr>
            <p:cNvPr id="85"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86"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87" name="Rectangle 36"/>
          <p:cNvSpPr>
            <a:spLocks noChangeArrowheads="1"/>
          </p:cNvSpPr>
          <p:nvPr/>
        </p:nvSpPr>
        <p:spPr bwMode="black">
          <a:xfrm>
            <a:off x="1964586" y="1227523"/>
            <a:ext cx="1850544"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IPC2x52-IR2</a:t>
            </a:r>
          </a:p>
          <a:p>
            <a:pPr algn="l"/>
            <a:r>
              <a:rPr lang="en-US" altLang="zh-CN" sz="1260" dirty="0" smtClean="0">
                <a:solidFill>
                  <a:srgbClr val="00B050"/>
                </a:solidFill>
                <a:latin typeface="+mn-ea"/>
              </a:rPr>
              <a:t>3.6mm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88" name="Rectangle 37"/>
          <p:cNvSpPr>
            <a:spLocks noChangeArrowheads="1"/>
          </p:cNvSpPr>
          <p:nvPr/>
        </p:nvSpPr>
        <p:spPr bwMode="black">
          <a:xfrm>
            <a:off x="2758155" y="2379651"/>
            <a:ext cx="1773000"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IPC2x52-IR4</a:t>
            </a:r>
          </a:p>
          <a:p>
            <a:r>
              <a:rPr lang="en-US" altLang="zh-CN" sz="1260" dirty="0" smtClean="0">
                <a:solidFill>
                  <a:srgbClr val="00B050"/>
                </a:solidFill>
                <a:latin typeface="+mn-ea"/>
              </a:rPr>
              <a:t>8mm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89" name="Rectangle 38"/>
          <p:cNvSpPr>
            <a:spLocks noChangeArrowheads="1"/>
          </p:cNvSpPr>
          <p:nvPr/>
        </p:nvSpPr>
        <p:spPr bwMode="black">
          <a:xfrm>
            <a:off x="2619494" y="1803587"/>
            <a:ext cx="1887700"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IPC2x52-IR3</a:t>
            </a:r>
          </a:p>
          <a:p>
            <a:r>
              <a:rPr lang="en-US" altLang="zh-CN" sz="1260" dirty="0" smtClean="0">
                <a:solidFill>
                  <a:srgbClr val="00B050"/>
                </a:solidFill>
                <a:latin typeface="+mn-ea"/>
              </a:rPr>
              <a:t>6mm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90" name="Rectangle 39"/>
          <p:cNvSpPr>
            <a:spLocks noChangeArrowheads="1"/>
          </p:cNvSpPr>
          <p:nvPr/>
        </p:nvSpPr>
        <p:spPr bwMode="black">
          <a:xfrm>
            <a:off x="2583331" y="2955715"/>
            <a:ext cx="1947824"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IPC2x52-IR5</a:t>
            </a:r>
          </a:p>
          <a:p>
            <a:r>
              <a:rPr lang="en-US" altLang="zh-CN" sz="1260" dirty="0" smtClean="0">
                <a:solidFill>
                  <a:srgbClr val="00B050"/>
                </a:solidFill>
                <a:latin typeface="+mn-ea"/>
              </a:rPr>
              <a:t>12mm</a:t>
            </a:r>
            <a:r>
              <a:rPr lang="zh-CN" altLang="en-US" sz="1260" dirty="0" smtClean="0">
                <a:solidFill>
                  <a:srgbClr val="00B050"/>
                </a:solidFill>
                <a:latin typeface="+mn-ea"/>
              </a:rPr>
              <a:t>、</a:t>
            </a:r>
            <a:r>
              <a:rPr lang="en-US" altLang="zh-CN" sz="1260" dirty="0" smtClean="0">
                <a:solidFill>
                  <a:srgbClr val="00B050"/>
                </a:solidFill>
                <a:latin typeface="+mn-ea"/>
              </a:rPr>
              <a:t>50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91" name="Rectangle 40"/>
          <p:cNvSpPr>
            <a:spLocks noChangeArrowheads="1"/>
          </p:cNvSpPr>
          <p:nvPr/>
        </p:nvSpPr>
        <p:spPr bwMode="black">
          <a:xfrm>
            <a:off x="2051720" y="3531779"/>
            <a:ext cx="1953233"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IPC2x52-IR6</a:t>
            </a:r>
          </a:p>
          <a:p>
            <a:r>
              <a:rPr lang="en-US" altLang="zh-CN" sz="1260" dirty="0" smtClean="0">
                <a:solidFill>
                  <a:srgbClr val="00B050"/>
                </a:solidFill>
                <a:latin typeface="+mn-ea"/>
              </a:rPr>
              <a:t>16mm</a:t>
            </a:r>
            <a:r>
              <a:rPr lang="zh-CN" altLang="en-US" sz="1260" dirty="0" smtClean="0">
                <a:solidFill>
                  <a:srgbClr val="00B050"/>
                </a:solidFill>
                <a:latin typeface="+mn-ea"/>
              </a:rPr>
              <a:t>、</a:t>
            </a:r>
            <a:r>
              <a:rPr lang="en-US" altLang="zh-CN" sz="1260" dirty="0" smtClean="0">
                <a:solidFill>
                  <a:srgbClr val="00B050"/>
                </a:solidFill>
                <a:latin typeface="+mn-ea"/>
              </a:rPr>
              <a:t>50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94" name="Oval 43"/>
          <p:cNvSpPr>
            <a:spLocks noChangeArrowheads="1"/>
          </p:cNvSpPr>
          <p:nvPr/>
        </p:nvSpPr>
        <p:spPr bwMode="gray">
          <a:xfrm>
            <a:off x="2266535" y="1854807"/>
            <a:ext cx="305753" cy="305753"/>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5" name="Oval 44"/>
          <p:cNvSpPr>
            <a:spLocks noChangeArrowheads="1"/>
          </p:cNvSpPr>
          <p:nvPr/>
        </p:nvSpPr>
        <p:spPr bwMode="gray">
          <a:xfrm>
            <a:off x="2291042" y="1880481"/>
            <a:ext cx="254405" cy="254405"/>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nvGrpSpPr>
          <p:cNvPr id="96" name="Group 45"/>
          <p:cNvGrpSpPr>
            <a:grpSpLocks/>
          </p:cNvGrpSpPr>
          <p:nvPr/>
        </p:nvGrpSpPr>
        <p:grpSpPr bwMode="auto">
          <a:xfrm>
            <a:off x="2427801" y="2437955"/>
            <a:ext cx="305753" cy="305753"/>
            <a:chOff x="2928" y="2208"/>
            <a:chExt cx="262" cy="262"/>
          </a:xfrm>
        </p:grpSpPr>
        <p:sp>
          <p:nvSpPr>
            <p:cNvPr id="97" name="Oval 46"/>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8" name="Oval 47"/>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99" name="Group 48"/>
          <p:cNvGrpSpPr>
            <a:grpSpLocks/>
          </p:cNvGrpSpPr>
          <p:nvPr/>
        </p:nvGrpSpPr>
        <p:grpSpPr bwMode="auto">
          <a:xfrm>
            <a:off x="2307235" y="2997193"/>
            <a:ext cx="305753" cy="305753"/>
            <a:chOff x="2928" y="2208"/>
            <a:chExt cx="262" cy="262"/>
          </a:xfrm>
        </p:grpSpPr>
        <p:sp>
          <p:nvSpPr>
            <p:cNvPr id="100" name="Oval 49"/>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01" name="Oval 50"/>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02" name="Group 51"/>
          <p:cNvGrpSpPr>
            <a:grpSpLocks/>
          </p:cNvGrpSpPr>
          <p:nvPr/>
        </p:nvGrpSpPr>
        <p:grpSpPr bwMode="auto">
          <a:xfrm>
            <a:off x="1716425" y="3520961"/>
            <a:ext cx="305753" cy="305753"/>
            <a:chOff x="2928" y="2208"/>
            <a:chExt cx="262" cy="262"/>
          </a:xfrm>
        </p:grpSpPr>
        <p:sp>
          <p:nvSpPr>
            <p:cNvPr id="103" name="Oval 52"/>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04" name="Oval 53"/>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60" name="TextBox 68"/>
          <p:cNvSpPr txBox="1"/>
          <p:nvPr/>
        </p:nvSpPr>
        <p:spPr>
          <a:xfrm>
            <a:off x="508205" y="2870142"/>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00B050"/>
                </a:solidFill>
              </a:rPr>
              <a:t>IPC2x52</a:t>
            </a:r>
          </a:p>
          <a:p>
            <a:r>
              <a:rPr lang="zh-CN" altLang="en-US" sz="1200" dirty="0" smtClean="0">
                <a:solidFill>
                  <a:srgbClr val="00B050"/>
                </a:solidFill>
              </a:rPr>
              <a:t>含音频</a:t>
            </a:r>
            <a:r>
              <a:rPr lang="en-US" altLang="zh-CN" sz="1200" dirty="0" smtClean="0">
                <a:solidFill>
                  <a:srgbClr val="00B050"/>
                </a:solidFill>
              </a:rPr>
              <a:t>/</a:t>
            </a:r>
            <a:r>
              <a:rPr lang="zh-CN" altLang="en-US" sz="1200" dirty="0" smtClean="0">
                <a:solidFill>
                  <a:srgbClr val="00B050"/>
                </a:solidFill>
              </a:rPr>
              <a:t>告警</a:t>
            </a:r>
            <a:r>
              <a:rPr lang="en-US" altLang="zh-CN" sz="1200" dirty="0" smtClean="0">
                <a:solidFill>
                  <a:srgbClr val="00B050"/>
                </a:solidFill>
              </a:rPr>
              <a:t>/POE</a:t>
            </a:r>
          </a:p>
          <a:p>
            <a:r>
              <a:rPr lang="zh-CN" altLang="en-US" sz="1200" dirty="0">
                <a:solidFill>
                  <a:srgbClr val="00B050"/>
                </a:solidFill>
              </a:rPr>
              <a:t>普及型</a:t>
            </a:r>
          </a:p>
        </p:txBody>
      </p:sp>
      <p:sp>
        <p:nvSpPr>
          <p:cNvPr id="61" name="TextBox 68"/>
          <p:cNvSpPr txBox="1"/>
          <p:nvPr/>
        </p:nvSpPr>
        <p:spPr>
          <a:xfrm>
            <a:off x="4788024" y="2896598"/>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0070C0"/>
                </a:solidFill>
              </a:rPr>
              <a:t>LC2x50</a:t>
            </a:r>
          </a:p>
          <a:p>
            <a:r>
              <a:rPr lang="zh-CN" altLang="en-US" sz="1200" dirty="0" smtClean="0">
                <a:solidFill>
                  <a:srgbClr val="0070C0"/>
                </a:solidFill>
              </a:rPr>
              <a:t>不含</a:t>
            </a:r>
            <a:r>
              <a:rPr lang="zh-CN" altLang="en-US" sz="1200" dirty="0">
                <a:solidFill>
                  <a:srgbClr val="0070C0"/>
                </a:solidFill>
              </a:rPr>
              <a:t>音频</a:t>
            </a:r>
            <a:r>
              <a:rPr lang="en-US" altLang="zh-CN" sz="1200" dirty="0">
                <a:solidFill>
                  <a:srgbClr val="0070C0"/>
                </a:solidFill>
              </a:rPr>
              <a:t>/</a:t>
            </a:r>
            <a:r>
              <a:rPr lang="zh-CN" altLang="en-US" sz="1200" dirty="0">
                <a:solidFill>
                  <a:srgbClr val="0070C0"/>
                </a:solidFill>
              </a:rPr>
              <a:t>告警</a:t>
            </a:r>
            <a:r>
              <a:rPr lang="en-US" altLang="zh-CN" sz="1200" dirty="0">
                <a:solidFill>
                  <a:srgbClr val="0070C0"/>
                </a:solidFill>
              </a:rPr>
              <a:t>/</a:t>
            </a:r>
            <a:r>
              <a:rPr lang="en-US" altLang="zh-CN" sz="1200" dirty="0" smtClean="0">
                <a:solidFill>
                  <a:srgbClr val="0070C0"/>
                </a:solidFill>
              </a:rPr>
              <a:t>POE</a:t>
            </a:r>
          </a:p>
          <a:p>
            <a:r>
              <a:rPr lang="zh-CN" altLang="en-US" sz="1200" dirty="0">
                <a:solidFill>
                  <a:srgbClr val="0070C0"/>
                </a:solidFill>
              </a:rPr>
              <a:t>经济型</a:t>
            </a:r>
          </a:p>
        </p:txBody>
      </p:sp>
      <p:sp>
        <p:nvSpPr>
          <p:cNvPr id="63" name="矩形 62"/>
          <p:cNvSpPr/>
          <p:nvPr/>
        </p:nvSpPr>
        <p:spPr>
          <a:xfrm>
            <a:off x="332913" y="4301683"/>
            <a:ext cx="8468243" cy="646331"/>
          </a:xfrm>
          <a:prstGeom prst="rect">
            <a:avLst/>
          </a:prstGeom>
        </p:spPr>
        <p:txBody>
          <a:bodyPr wrap="square">
            <a:spAutoFit/>
          </a:bodyPr>
          <a:lstStyle/>
          <a:p>
            <a:r>
              <a:rPr lang="zh-CN" altLang="en-US" sz="1200" b="1" dirty="0" smtClean="0">
                <a:solidFill>
                  <a:srgbClr val="FF0000"/>
                </a:solidFill>
              </a:rPr>
              <a:t>备注：</a:t>
            </a:r>
            <a:r>
              <a:rPr lang="en-US" altLang="zh-CN" sz="1200" dirty="0" smtClean="0"/>
              <a:t>1</a:t>
            </a:r>
            <a:r>
              <a:rPr lang="zh-CN" altLang="en-US" sz="1200" dirty="0" smtClean="0"/>
              <a:t>、</a:t>
            </a:r>
            <a:r>
              <a:rPr lang="en-US" altLang="zh-CN" sz="1200" dirty="0" smtClean="0"/>
              <a:t>IPC2x52</a:t>
            </a:r>
            <a:r>
              <a:rPr lang="zh-CN" altLang="en-US" sz="1200" dirty="0" smtClean="0"/>
              <a:t>为</a:t>
            </a:r>
            <a:r>
              <a:rPr lang="en-US" altLang="zh-CN" sz="1200" dirty="0" smtClean="0"/>
              <a:t>IPC2152-AN</a:t>
            </a:r>
            <a:r>
              <a:rPr lang="zh-CN" altLang="en-US" sz="1200" dirty="0" smtClean="0"/>
              <a:t>、</a:t>
            </a:r>
            <a:r>
              <a:rPr lang="en-US" altLang="zh-CN" sz="1200" dirty="0" smtClean="0"/>
              <a:t>IPC2252-AN</a:t>
            </a:r>
            <a:r>
              <a:rPr lang="zh-CN" altLang="en-US" sz="1200" dirty="0" smtClean="0"/>
              <a:t>的简称，</a:t>
            </a:r>
            <a:r>
              <a:rPr lang="en-US" altLang="zh-CN" sz="1200" dirty="0" smtClean="0"/>
              <a:t>LC2x50</a:t>
            </a:r>
            <a:r>
              <a:rPr lang="zh-CN" altLang="en-US" sz="1200" dirty="0" smtClean="0"/>
              <a:t>为</a:t>
            </a:r>
            <a:r>
              <a:rPr lang="en-US" altLang="zh-CN" sz="1200" dirty="0" smtClean="0"/>
              <a:t>LC2150-AN</a:t>
            </a:r>
            <a:r>
              <a:rPr lang="zh-CN" altLang="en-US" sz="1200" dirty="0" smtClean="0"/>
              <a:t>、</a:t>
            </a:r>
            <a:r>
              <a:rPr lang="en-US" altLang="zh-CN" sz="1200" dirty="0" smtClean="0"/>
              <a:t>LC2250-AN</a:t>
            </a:r>
            <a:r>
              <a:rPr lang="zh-CN" altLang="en-US" sz="1200" dirty="0" smtClean="0"/>
              <a:t>、</a:t>
            </a:r>
            <a:r>
              <a:rPr lang="en-US" altLang="zh-CN" sz="1200" dirty="0"/>
              <a:t> </a:t>
            </a:r>
            <a:r>
              <a:rPr lang="en-US" altLang="zh-CN" sz="1200" dirty="0" smtClean="0"/>
              <a:t>LC2150-BN</a:t>
            </a:r>
            <a:r>
              <a:rPr lang="zh-CN" altLang="en-US" sz="1200" dirty="0"/>
              <a:t>、</a:t>
            </a:r>
            <a:r>
              <a:rPr lang="en-US" altLang="zh-CN" sz="1200" dirty="0" smtClean="0"/>
              <a:t>LC2250-BN</a:t>
            </a:r>
            <a:r>
              <a:rPr lang="zh-CN" altLang="en-US" sz="1200" dirty="0" smtClean="0"/>
              <a:t>、</a:t>
            </a:r>
            <a:r>
              <a:rPr lang="en-US" altLang="zh-CN" sz="1200" dirty="0"/>
              <a:t> </a:t>
            </a:r>
            <a:r>
              <a:rPr lang="en-US" altLang="zh-CN" sz="1200" dirty="0" smtClean="0"/>
              <a:t>LC2150-CN</a:t>
            </a:r>
            <a:r>
              <a:rPr lang="zh-CN" altLang="en-US" sz="1200" dirty="0"/>
              <a:t>、</a:t>
            </a:r>
            <a:r>
              <a:rPr lang="en-US" altLang="zh-CN" sz="1200" dirty="0" smtClean="0"/>
              <a:t>LC2250-CN</a:t>
            </a:r>
            <a:r>
              <a:rPr lang="zh-CN" altLang="en-US" sz="1200" dirty="0" smtClean="0"/>
              <a:t>的简称；</a:t>
            </a:r>
            <a:endParaRPr lang="en-US" altLang="zh-CN" sz="1200" dirty="0" smtClean="0"/>
          </a:p>
          <a:p>
            <a:r>
              <a:rPr lang="en-US" altLang="zh-CN" sz="1200" dirty="0" smtClean="0"/>
              <a:t>2</a:t>
            </a:r>
            <a:r>
              <a:rPr lang="zh-CN" altLang="en-US" sz="1200" dirty="0" smtClean="0"/>
              <a:t>、经济型</a:t>
            </a:r>
            <a:r>
              <a:rPr lang="en-US" altLang="zh-CN" sz="1200" dirty="0" smtClean="0"/>
              <a:t>IPC</a:t>
            </a:r>
            <a:r>
              <a:rPr lang="zh-CN" altLang="en-US" sz="1200" dirty="0" smtClean="0"/>
              <a:t>不含音频、告警、</a:t>
            </a:r>
            <a:r>
              <a:rPr lang="en-US" altLang="zh-CN" sz="1200" dirty="0" smtClean="0"/>
              <a:t>POE</a:t>
            </a:r>
            <a:r>
              <a:rPr lang="zh-CN" altLang="en-US" sz="1200" dirty="0" smtClean="0"/>
              <a:t>功能。</a:t>
            </a:r>
            <a:endParaRPr lang="zh-CN" altLang="en-US" sz="1200" dirty="0"/>
          </a:p>
        </p:txBody>
      </p:sp>
      <p:grpSp>
        <p:nvGrpSpPr>
          <p:cNvPr id="77" name="组合 76"/>
          <p:cNvGrpSpPr/>
          <p:nvPr/>
        </p:nvGrpSpPr>
        <p:grpSpPr>
          <a:xfrm>
            <a:off x="731303" y="1996238"/>
            <a:ext cx="1364278" cy="771899"/>
            <a:chOff x="405721" y="2040860"/>
            <a:chExt cx="1185368" cy="665514"/>
          </a:xfrm>
        </p:grpSpPr>
        <p:pic>
          <p:nvPicPr>
            <p:cNvPr id="78" name="图片 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grpSp>
        <p:nvGrpSpPr>
          <p:cNvPr id="80" name="组合 79"/>
          <p:cNvGrpSpPr/>
          <p:nvPr/>
        </p:nvGrpSpPr>
        <p:grpSpPr>
          <a:xfrm>
            <a:off x="5004091" y="1986586"/>
            <a:ext cx="1364278" cy="771899"/>
            <a:chOff x="405721" y="2040860"/>
            <a:chExt cx="1185368" cy="665514"/>
          </a:xfrm>
        </p:grpSpPr>
        <p:pic>
          <p:nvPicPr>
            <p:cNvPr id="81" name="图片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721" y="2040860"/>
              <a:ext cx="863327" cy="425373"/>
            </a:xfrm>
            <a:prstGeom prst="rect">
              <a:avLst/>
            </a:prstGeom>
            <a:ln>
              <a:noFill/>
            </a:ln>
            <a:effectLst>
              <a:outerShdw blurRad="292100" dist="139700" dir="2700000" algn="tl" rotWithShape="0">
                <a:srgbClr val="333333">
                  <a:alpha val="65000"/>
                </a:srgbClr>
              </a:outerShdw>
            </a:effectLst>
          </p:spPr>
        </p:pic>
        <p:pic>
          <p:nvPicPr>
            <p:cNvPr id="92" name="图片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40" y="2253546"/>
              <a:ext cx="907149" cy="452828"/>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6861335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矩形 147"/>
          <p:cNvSpPr/>
          <p:nvPr/>
        </p:nvSpPr>
        <p:spPr>
          <a:xfrm>
            <a:off x="469081" y="3282377"/>
            <a:ext cx="8207375" cy="1521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68313" y="1698201"/>
            <a:ext cx="8207375" cy="15216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p:cNvSpPr>
            <a:spLocks noGrp="1"/>
          </p:cNvSpPr>
          <p:nvPr>
            <p:ph type="title"/>
          </p:nvPr>
        </p:nvSpPr>
        <p:spPr/>
        <p:txBody>
          <a:bodyPr>
            <a:normAutofit/>
          </a:bodyPr>
          <a:lstStyle/>
          <a:p>
            <a:pPr defTabSz="764128">
              <a:defRPr/>
            </a:pPr>
            <a:r>
              <a:rPr lang="zh-CN" altLang="en-US" spc="270" dirty="0" smtClean="0"/>
              <a:t>变焦</a:t>
            </a:r>
            <a:r>
              <a:rPr lang="en-US" altLang="zh-CN" spc="270" dirty="0" smtClean="0"/>
              <a:t>IPC—</a:t>
            </a:r>
            <a:r>
              <a:rPr lang="zh-CN" altLang="en-US" spc="270" dirty="0" smtClean="0"/>
              <a:t>产品分类</a:t>
            </a:r>
            <a:endParaRPr lang="zh-CN" altLang="en-US" spc="270" dirty="0"/>
          </a:p>
        </p:txBody>
      </p:sp>
      <p:pic>
        <p:nvPicPr>
          <p:cNvPr id="76" name="图片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8923" y="2571750"/>
            <a:ext cx="477562" cy="475054"/>
          </a:xfrm>
          <a:prstGeom prst="rect">
            <a:avLst/>
          </a:prstGeom>
        </p:spPr>
      </p:pic>
      <p:pic>
        <p:nvPicPr>
          <p:cNvPr id="77" name="图片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4579" y="1837311"/>
            <a:ext cx="666250" cy="518415"/>
          </a:xfrm>
          <a:prstGeom prst="rect">
            <a:avLst/>
          </a:prstGeom>
        </p:spPr>
      </p:pic>
      <p:sp>
        <p:nvSpPr>
          <p:cNvPr id="3" name="圆角矩形 2"/>
          <p:cNvSpPr/>
          <p:nvPr/>
        </p:nvSpPr>
        <p:spPr>
          <a:xfrm>
            <a:off x="6330230" y="989385"/>
            <a:ext cx="2120776" cy="3958629"/>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圆角矩形 145"/>
          <p:cNvSpPr/>
          <p:nvPr/>
        </p:nvSpPr>
        <p:spPr>
          <a:xfrm>
            <a:off x="3922675" y="989385"/>
            <a:ext cx="2120776" cy="3958629"/>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圆角矩形 146"/>
          <p:cNvSpPr/>
          <p:nvPr/>
        </p:nvSpPr>
        <p:spPr>
          <a:xfrm>
            <a:off x="1515120" y="989385"/>
            <a:ext cx="2120776" cy="3958629"/>
          </a:xfrm>
          <a:prstGeom prst="roundRect">
            <a:avLst/>
          </a:prstGeom>
          <a:noFill/>
          <a:ln>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83568" y="2273426"/>
            <a:ext cx="720080" cy="307777"/>
          </a:xfrm>
          <a:prstGeom prst="rect">
            <a:avLst/>
          </a:prstGeom>
          <a:noFill/>
        </p:spPr>
        <p:txBody>
          <a:bodyPr wrap="square" rtlCol="0">
            <a:spAutoFit/>
          </a:bodyPr>
          <a:lstStyle/>
          <a:p>
            <a:r>
              <a:rPr lang="en-US" altLang="zh-CN" sz="1400" b="1" dirty="0" smtClean="0">
                <a:solidFill>
                  <a:schemeClr val="accent1"/>
                </a:solidFill>
              </a:rPr>
              <a:t>130w</a:t>
            </a:r>
            <a:endParaRPr lang="zh-CN" altLang="en-US" sz="1400" b="1" dirty="0">
              <a:solidFill>
                <a:schemeClr val="accent1"/>
              </a:solidFill>
            </a:endParaRPr>
          </a:p>
        </p:txBody>
      </p:sp>
      <p:sp>
        <p:nvSpPr>
          <p:cNvPr id="149" name="文本框 148"/>
          <p:cNvSpPr txBox="1"/>
          <p:nvPr/>
        </p:nvSpPr>
        <p:spPr>
          <a:xfrm>
            <a:off x="683568" y="3920157"/>
            <a:ext cx="720080" cy="307777"/>
          </a:xfrm>
          <a:prstGeom prst="rect">
            <a:avLst/>
          </a:prstGeom>
          <a:noFill/>
        </p:spPr>
        <p:txBody>
          <a:bodyPr wrap="square" rtlCol="0">
            <a:spAutoFit/>
          </a:bodyPr>
          <a:lstStyle/>
          <a:p>
            <a:r>
              <a:rPr lang="en-US" altLang="zh-CN" sz="1400" b="1" dirty="0" smtClean="0">
                <a:solidFill>
                  <a:schemeClr val="accent1"/>
                </a:solidFill>
              </a:rPr>
              <a:t>200w</a:t>
            </a:r>
            <a:endParaRPr lang="zh-CN" altLang="en-US" sz="1400" b="1" dirty="0">
              <a:solidFill>
                <a:schemeClr val="accent1"/>
              </a:solidFill>
            </a:endParaRPr>
          </a:p>
        </p:txBody>
      </p:sp>
      <p:sp>
        <p:nvSpPr>
          <p:cNvPr id="150" name="文本框 149"/>
          <p:cNvSpPr txBox="1"/>
          <p:nvPr/>
        </p:nvSpPr>
        <p:spPr>
          <a:xfrm>
            <a:off x="1907704" y="1131590"/>
            <a:ext cx="1304699" cy="523220"/>
          </a:xfrm>
          <a:prstGeom prst="rect">
            <a:avLst/>
          </a:prstGeom>
          <a:noFill/>
        </p:spPr>
        <p:txBody>
          <a:bodyPr wrap="square" rtlCol="0">
            <a:spAutoFit/>
          </a:bodyPr>
          <a:lstStyle/>
          <a:p>
            <a:pPr algn="ctr"/>
            <a:r>
              <a:rPr lang="en-US" altLang="zh-CN" sz="1400" b="1" dirty="0" smtClean="0">
                <a:solidFill>
                  <a:schemeClr val="accent1"/>
                </a:solidFill>
              </a:rPr>
              <a:t>30-50</a:t>
            </a:r>
            <a:r>
              <a:rPr lang="zh-CN" altLang="en-US" sz="1400" b="1" dirty="0" smtClean="0">
                <a:solidFill>
                  <a:schemeClr val="accent1"/>
                </a:solidFill>
              </a:rPr>
              <a:t>米红外</a:t>
            </a:r>
            <a:endParaRPr lang="en-US" altLang="zh-CN" sz="1400" b="1" dirty="0" smtClean="0">
              <a:solidFill>
                <a:schemeClr val="accent1"/>
              </a:solidFill>
            </a:endParaRPr>
          </a:p>
          <a:p>
            <a:pPr algn="ctr"/>
            <a:r>
              <a:rPr lang="zh-CN" altLang="en-US" sz="1400" b="1" dirty="0">
                <a:solidFill>
                  <a:schemeClr val="accent1"/>
                </a:solidFill>
              </a:rPr>
              <a:t>普及型</a:t>
            </a:r>
          </a:p>
        </p:txBody>
      </p:sp>
      <p:sp>
        <p:nvSpPr>
          <p:cNvPr id="151" name="文本框 150"/>
          <p:cNvSpPr txBox="1"/>
          <p:nvPr/>
        </p:nvSpPr>
        <p:spPr>
          <a:xfrm>
            <a:off x="4086538" y="987574"/>
            <a:ext cx="1781606" cy="738664"/>
          </a:xfrm>
          <a:prstGeom prst="rect">
            <a:avLst/>
          </a:prstGeom>
          <a:noFill/>
        </p:spPr>
        <p:txBody>
          <a:bodyPr wrap="square" rtlCol="0">
            <a:spAutoFit/>
          </a:bodyPr>
          <a:lstStyle/>
          <a:p>
            <a:pPr algn="ctr"/>
            <a:r>
              <a:rPr lang="en-US" altLang="zh-CN" sz="1400" b="1" dirty="0" smtClean="0">
                <a:solidFill>
                  <a:schemeClr val="accent1"/>
                </a:solidFill>
              </a:rPr>
              <a:t>30-50</a:t>
            </a:r>
            <a:r>
              <a:rPr lang="zh-CN" altLang="en-US" sz="1400" b="1" dirty="0" smtClean="0">
                <a:solidFill>
                  <a:schemeClr val="accent1"/>
                </a:solidFill>
              </a:rPr>
              <a:t>米红外</a:t>
            </a:r>
            <a:endParaRPr lang="en-US" altLang="zh-CN" sz="1400" b="1" dirty="0" smtClean="0">
              <a:solidFill>
                <a:schemeClr val="accent1"/>
              </a:solidFill>
            </a:endParaRPr>
          </a:p>
          <a:p>
            <a:pPr algn="ctr"/>
            <a:r>
              <a:rPr lang="zh-CN" altLang="en-US" sz="1400" b="1" dirty="0" smtClean="0">
                <a:solidFill>
                  <a:schemeClr val="accent1"/>
                </a:solidFill>
              </a:rPr>
              <a:t>含音频</a:t>
            </a:r>
            <a:r>
              <a:rPr lang="en-US" altLang="zh-CN" sz="1400" b="1" dirty="0" smtClean="0">
                <a:solidFill>
                  <a:schemeClr val="accent1"/>
                </a:solidFill>
              </a:rPr>
              <a:t>/</a:t>
            </a:r>
            <a:r>
              <a:rPr lang="zh-CN" altLang="en-US" sz="1400" b="1" dirty="0" smtClean="0">
                <a:solidFill>
                  <a:schemeClr val="accent1"/>
                </a:solidFill>
              </a:rPr>
              <a:t>告警</a:t>
            </a:r>
            <a:r>
              <a:rPr lang="en-US" altLang="zh-CN" sz="1400" b="1" dirty="0" smtClean="0">
                <a:solidFill>
                  <a:schemeClr val="accent1"/>
                </a:solidFill>
              </a:rPr>
              <a:t>/POE</a:t>
            </a:r>
          </a:p>
          <a:p>
            <a:pPr algn="ctr"/>
            <a:r>
              <a:rPr lang="zh-CN" altLang="en-US" sz="1400" b="1" dirty="0" smtClean="0">
                <a:solidFill>
                  <a:schemeClr val="accent1"/>
                </a:solidFill>
              </a:rPr>
              <a:t>功能型</a:t>
            </a:r>
            <a:endParaRPr lang="zh-CN" altLang="en-US" sz="1400" b="1" dirty="0">
              <a:solidFill>
                <a:schemeClr val="accent1"/>
              </a:solidFill>
            </a:endParaRPr>
          </a:p>
        </p:txBody>
      </p:sp>
      <p:sp>
        <p:nvSpPr>
          <p:cNvPr id="152" name="文本框 151"/>
          <p:cNvSpPr txBox="1"/>
          <p:nvPr/>
        </p:nvSpPr>
        <p:spPr>
          <a:xfrm>
            <a:off x="6534810" y="987574"/>
            <a:ext cx="1781606" cy="738664"/>
          </a:xfrm>
          <a:prstGeom prst="rect">
            <a:avLst/>
          </a:prstGeom>
          <a:noFill/>
        </p:spPr>
        <p:txBody>
          <a:bodyPr wrap="square" rtlCol="0">
            <a:spAutoFit/>
          </a:bodyPr>
          <a:lstStyle/>
          <a:p>
            <a:pPr algn="ctr"/>
            <a:r>
              <a:rPr lang="en-US" altLang="zh-CN" sz="1400" b="1" dirty="0" smtClean="0">
                <a:solidFill>
                  <a:schemeClr val="accent1"/>
                </a:solidFill>
              </a:rPr>
              <a:t>60-70</a:t>
            </a:r>
            <a:r>
              <a:rPr lang="zh-CN" altLang="en-US" sz="1400" b="1" dirty="0" smtClean="0">
                <a:solidFill>
                  <a:schemeClr val="accent1"/>
                </a:solidFill>
              </a:rPr>
              <a:t>米红外</a:t>
            </a:r>
            <a:endParaRPr lang="en-US" altLang="zh-CN" sz="1400" b="1" dirty="0" smtClean="0">
              <a:solidFill>
                <a:schemeClr val="accent1"/>
              </a:solidFill>
            </a:endParaRPr>
          </a:p>
          <a:p>
            <a:pPr algn="ctr"/>
            <a:r>
              <a:rPr lang="zh-CN" altLang="en-US" sz="1400" b="1" dirty="0" smtClean="0">
                <a:solidFill>
                  <a:schemeClr val="accent1"/>
                </a:solidFill>
              </a:rPr>
              <a:t>含音频</a:t>
            </a:r>
            <a:r>
              <a:rPr lang="en-US" altLang="zh-CN" sz="1400" b="1" dirty="0" smtClean="0">
                <a:solidFill>
                  <a:schemeClr val="accent1"/>
                </a:solidFill>
              </a:rPr>
              <a:t>/</a:t>
            </a:r>
            <a:r>
              <a:rPr lang="zh-CN" altLang="en-US" sz="1400" b="1" dirty="0" smtClean="0">
                <a:solidFill>
                  <a:schemeClr val="accent1"/>
                </a:solidFill>
              </a:rPr>
              <a:t>告警</a:t>
            </a:r>
            <a:r>
              <a:rPr lang="en-US" altLang="zh-CN" sz="1400" b="1" dirty="0" smtClean="0">
                <a:solidFill>
                  <a:schemeClr val="accent1"/>
                </a:solidFill>
              </a:rPr>
              <a:t>/POE</a:t>
            </a:r>
          </a:p>
          <a:p>
            <a:pPr algn="ctr"/>
            <a:r>
              <a:rPr lang="zh-CN" altLang="en-US" sz="1400" b="1" dirty="0" smtClean="0">
                <a:solidFill>
                  <a:schemeClr val="accent1"/>
                </a:solidFill>
              </a:rPr>
              <a:t>功能型</a:t>
            </a:r>
            <a:endParaRPr lang="zh-CN" altLang="en-US" sz="1400" b="1" dirty="0">
              <a:solidFill>
                <a:schemeClr val="accent1"/>
              </a:solidFill>
            </a:endParaRPr>
          </a:p>
        </p:txBody>
      </p:sp>
      <p:sp>
        <p:nvSpPr>
          <p:cNvPr id="153" name="文本框 152"/>
          <p:cNvSpPr txBox="1"/>
          <p:nvPr/>
        </p:nvSpPr>
        <p:spPr>
          <a:xfrm>
            <a:off x="2211884" y="1894061"/>
            <a:ext cx="1448715" cy="461665"/>
          </a:xfrm>
          <a:prstGeom prst="rect">
            <a:avLst/>
          </a:prstGeom>
          <a:noFill/>
        </p:spPr>
        <p:txBody>
          <a:bodyPr wrap="square" rtlCol="0">
            <a:spAutoFit/>
          </a:bodyPr>
          <a:lstStyle/>
          <a:p>
            <a:pPr algn="ctr"/>
            <a:r>
              <a:rPr lang="en-US" altLang="zh-CN" sz="1200" dirty="0" smtClean="0"/>
              <a:t>IPC2151-AN-DIR2</a:t>
            </a:r>
          </a:p>
          <a:p>
            <a:pPr algn="ctr"/>
            <a:r>
              <a:rPr lang="en-US" altLang="zh-CN" sz="1200" dirty="0" smtClean="0"/>
              <a:t>2.8-12mm</a:t>
            </a:r>
            <a:r>
              <a:rPr lang="zh-CN" altLang="en-US" sz="1200" dirty="0" smtClean="0"/>
              <a:t>电动变焦</a:t>
            </a:r>
            <a:endParaRPr lang="zh-CN" altLang="en-US" sz="1200" dirty="0"/>
          </a:p>
        </p:txBody>
      </p:sp>
      <p:sp>
        <p:nvSpPr>
          <p:cNvPr id="154" name="文本框 153"/>
          <p:cNvSpPr txBox="1"/>
          <p:nvPr/>
        </p:nvSpPr>
        <p:spPr>
          <a:xfrm>
            <a:off x="2187181" y="2585139"/>
            <a:ext cx="1448715" cy="461665"/>
          </a:xfrm>
          <a:prstGeom prst="rect">
            <a:avLst/>
          </a:prstGeom>
          <a:noFill/>
        </p:spPr>
        <p:txBody>
          <a:bodyPr wrap="square" rtlCol="0">
            <a:spAutoFit/>
          </a:bodyPr>
          <a:lstStyle/>
          <a:p>
            <a:pPr algn="ctr"/>
            <a:r>
              <a:rPr lang="en-US" altLang="zh-CN" sz="1200" dirty="0" smtClean="0"/>
              <a:t>IPC2151-BN-DIR2</a:t>
            </a:r>
          </a:p>
          <a:p>
            <a:pPr algn="ctr"/>
            <a:r>
              <a:rPr lang="en-US" altLang="zh-CN" sz="1200" dirty="0" smtClean="0"/>
              <a:t>2.8-12mm</a:t>
            </a:r>
            <a:r>
              <a:rPr lang="zh-CN" altLang="en-US" sz="1200" dirty="0" smtClean="0"/>
              <a:t>电动变焦</a:t>
            </a:r>
            <a:endParaRPr lang="zh-CN" altLang="en-US" sz="1200" dirty="0"/>
          </a:p>
        </p:txBody>
      </p:sp>
      <p:pic>
        <p:nvPicPr>
          <p:cNvPr id="155" name="图片 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8923" y="4170285"/>
            <a:ext cx="477562" cy="475054"/>
          </a:xfrm>
          <a:prstGeom prst="rect">
            <a:avLst/>
          </a:prstGeom>
        </p:spPr>
      </p:pic>
      <p:pic>
        <p:nvPicPr>
          <p:cNvPr id="156" name="图片 1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4579" y="3435846"/>
            <a:ext cx="666250" cy="518415"/>
          </a:xfrm>
          <a:prstGeom prst="rect">
            <a:avLst/>
          </a:prstGeom>
        </p:spPr>
      </p:pic>
      <p:sp>
        <p:nvSpPr>
          <p:cNvPr id="157" name="文本框 156"/>
          <p:cNvSpPr txBox="1"/>
          <p:nvPr/>
        </p:nvSpPr>
        <p:spPr>
          <a:xfrm>
            <a:off x="2211884" y="3492596"/>
            <a:ext cx="1448715" cy="461665"/>
          </a:xfrm>
          <a:prstGeom prst="rect">
            <a:avLst/>
          </a:prstGeom>
          <a:noFill/>
        </p:spPr>
        <p:txBody>
          <a:bodyPr wrap="square" rtlCol="0">
            <a:spAutoFit/>
          </a:bodyPr>
          <a:lstStyle/>
          <a:p>
            <a:pPr algn="ctr"/>
            <a:r>
              <a:rPr lang="en-US" altLang="zh-CN" sz="1200" dirty="0" smtClean="0"/>
              <a:t>IPC2251-AN-DIR2</a:t>
            </a:r>
          </a:p>
          <a:p>
            <a:pPr algn="ctr"/>
            <a:r>
              <a:rPr lang="en-US" altLang="zh-CN" sz="1200" dirty="0" smtClean="0"/>
              <a:t>3-10.5mm</a:t>
            </a:r>
            <a:r>
              <a:rPr lang="zh-CN" altLang="en-US" sz="1200" dirty="0" smtClean="0"/>
              <a:t>电动变焦</a:t>
            </a:r>
            <a:endParaRPr lang="zh-CN" altLang="en-US" sz="1200" dirty="0"/>
          </a:p>
        </p:txBody>
      </p:sp>
      <p:sp>
        <p:nvSpPr>
          <p:cNvPr id="158" name="文本框 157"/>
          <p:cNvSpPr txBox="1"/>
          <p:nvPr/>
        </p:nvSpPr>
        <p:spPr>
          <a:xfrm>
            <a:off x="2187181" y="4183674"/>
            <a:ext cx="1448715" cy="461665"/>
          </a:xfrm>
          <a:prstGeom prst="rect">
            <a:avLst/>
          </a:prstGeom>
          <a:noFill/>
        </p:spPr>
        <p:txBody>
          <a:bodyPr wrap="square" rtlCol="0">
            <a:spAutoFit/>
          </a:bodyPr>
          <a:lstStyle/>
          <a:p>
            <a:pPr algn="ctr"/>
            <a:r>
              <a:rPr lang="en-US" altLang="zh-CN" sz="1200" dirty="0" smtClean="0"/>
              <a:t>IPC2251-BN-DIR2</a:t>
            </a:r>
          </a:p>
          <a:p>
            <a:pPr algn="ctr"/>
            <a:r>
              <a:rPr lang="en-US" altLang="zh-CN" sz="1200" dirty="0" smtClean="0"/>
              <a:t>3-10.5mm</a:t>
            </a:r>
            <a:r>
              <a:rPr lang="zh-CN" altLang="en-US" sz="1200" dirty="0" smtClean="0"/>
              <a:t>电动变焦</a:t>
            </a:r>
            <a:endParaRPr lang="zh-CN" altLang="en-US" sz="1200" dirty="0"/>
          </a:p>
        </p:txBody>
      </p:sp>
      <p:pic>
        <p:nvPicPr>
          <p:cNvPr id="159" name="图片 1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0280" y="2581525"/>
            <a:ext cx="477562" cy="475054"/>
          </a:xfrm>
          <a:prstGeom prst="rect">
            <a:avLst/>
          </a:prstGeom>
        </p:spPr>
      </p:pic>
      <p:pic>
        <p:nvPicPr>
          <p:cNvPr id="160" name="图片 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1847086"/>
            <a:ext cx="666250" cy="518415"/>
          </a:xfrm>
          <a:prstGeom prst="rect">
            <a:avLst/>
          </a:prstGeom>
        </p:spPr>
      </p:pic>
      <p:sp>
        <p:nvSpPr>
          <p:cNvPr id="161" name="文本框 160"/>
          <p:cNvSpPr txBox="1"/>
          <p:nvPr/>
        </p:nvSpPr>
        <p:spPr>
          <a:xfrm>
            <a:off x="4633241" y="1903836"/>
            <a:ext cx="1448715" cy="461665"/>
          </a:xfrm>
          <a:prstGeom prst="rect">
            <a:avLst/>
          </a:prstGeom>
          <a:noFill/>
        </p:spPr>
        <p:txBody>
          <a:bodyPr wrap="square" rtlCol="0">
            <a:spAutoFit/>
          </a:bodyPr>
          <a:lstStyle/>
          <a:p>
            <a:pPr algn="ctr"/>
            <a:r>
              <a:rPr lang="en-US" altLang="zh-CN" sz="1200" dirty="0" smtClean="0"/>
              <a:t>IPC2151-AN-IR2</a:t>
            </a:r>
          </a:p>
          <a:p>
            <a:pPr algn="ctr"/>
            <a:r>
              <a:rPr lang="en-US" altLang="zh-CN" sz="1200" dirty="0" smtClean="0"/>
              <a:t>2.8-12mm</a:t>
            </a:r>
            <a:r>
              <a:rPr lang="zh-CN" altLang="en-US" sz="1200" dirty="0" smtClean="0"/>
              <a:t>电动变焦</a:t>
            </a:r>
            <a:endParaRPr lang="zh-CN" altLang="en-US" sz="1200" dirty="0"/>
          </a:p>
        </p:txBody>
      </p:sp>
      <p:sp>
        <p:nvSpPr>
          <p:cNvPr id="162" name="文本框 161"/>
          <p:cNvSpPr txBox="1"/>
          <p:nvPr/>
        </p:nvSpPr>
        <p:spPr>
          <a:xfrm>
            <a:off x="4608538" y="2594914"/>
            <a:ext cx="1448715" cy="461665"/>
          </a:xfrm>
          <a:prstGeom prst="rect">
            <a:avLst/>
          </a:prstGeom>
          <a:noFill/>
        </p:spPr>
        <p:txBody>
          <a:bodyPr wrap="square" rtlCol="0">
            <a:spAutoFit/>
          </a:bodyPr>
          <a:lstStyle/>
          <a:p>
            <a:pPr algn="ctr"/>
            <a:r>
              <a:rPr lang="en-US" altLang="zh-CN" sz="1200" dirty="0" smtClean="0"/>
              <a:t>IPC2151-BN-IR2</a:t>
            </a:r>
          </a:p>
          <a:p>
            <a:pPr algn="ctr"/>
            <a:r>
              <a:rPr lang="en-US" altLang="zh-CN" sz="1200" dirty="0" smtClean="0"/>
              <a:t>2.8-12mm</a:t>
            </a:r>
            <a:r>
              <a:rPr lang="zh-CN" altLang="en-US" sz="1200" dirty="0" smtClean="0"/>
              <a:t>电动变焦</a:t>
            </a:r>
            <a:endParaRPr lang="zh-CN" altLang="en-US" sz="1200" dirty="0"/>
          </a:p>
        </p:txBody>
      </p:sp>
      <p:pic>
        <p:nvPicPr>
          <p:cNvPr id="163" name="图片 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0280" y="4180060"/>
            <a:ext cx="477562" cy="475054"/>
          </a:xfrm>
          <a:prstGeom prst="rect">
            <a:avLst/>
          </a:prstGeom>
        </p:spPr>
      </p:pic>
      <p:pic>
        <p:nvPicPr>
          <p:cNvPr id="164" name="图片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5936" y="3445621"/>
            <a:ext cx="666250" cy="518415"/>
          </a:xfrm>
          <a:prstGeom prst="rect">
            <a:avLst/>
          </a:prstGeom>
        </p:spPr>
      </p:pic>
      <p:sp>
        <p:nvSpPr>
          <p:cNvPr id="165" name="文本框 164"/>
          <p:cNvSpPr txBox="1"/>
          <p:nvPr/>
        </p:nvSpPr>
        <p:spPr>
          <a:xfrm>
            <a:off x="4633241" y="3502371"/>
            <a:ext cx="1448715" cy="461665"/>
          </a:xfrm>
          <a:prstGeom prst="rect">
            <a:avLst/>
          </a:prstGeom>
          <a:noFill/>
        </p:spPr>
        <p:txBody>
          <a:bodyPr wrap="square" rtlCol="0">
            <a:spAutoFit/>
          </a:bodyPr>
          <a:lstStyle/>
          <a:p>
            <a:pPr algn="ctr"/>
            <a:r>
              <a:rPr lang="en-US" altLang="zh-CN" sz="1200" dirty="0" smtClean="0"/>
              <a:t>IPC2251-AN-IR2</a:t>
            </a:r>
          </a:p>
          <a:p>
            <a:pPr algn="ctr"/>
            <a:r>
              <a:rPr lang="en-US" altLang="zh-CN" sz="1200" dirty="0" smtClean="0"/>
              <a:t>3-10.5mm</a:t>
            </a:r>
            <a:r>
              <a:rPr lang="zh-CN" altLang="en-US" sz="1200" dirty="0" smtClean="0"/>
              <a:t>电动变焦</a:t>
            </a:r>
            <a:endParaRPr lang="zh-CN" altLang="en-US" sz="1200" dirty="0"/>
          </a:p>
        </p:txBody>
      </p:sp>
      <p:sp>
        <p:nvSpPr>
          <p:cNvPr id="166" name="文本框 165"/>
          <p:cNvSpPr txBox="1"/>
          <p:nvPr/>
        </p:nvSpPr>
        <p:spPr>
          <a:xfrm>
            <a:off x="4608538" y="4193449"/>
            <a:ext cx="1448715" cy="461665"/>
          </a:xfrm>
          <a:prstGeom prst="rect">
            <a:avLst/>
          </a:prstGeom>
          <a:noFill/>
        </p:spPr>
        <p:txBody>
          <a:bodyPr wrap="square" rtlCol="0">
            <a:spAutoFit/>
          </a:bodyPr>
          <a:lstStyle/>
          <a:p>
            <a:pPr algn="ctr"/>
            <a:r>
              <a:rPr lang="en-US" altLang="zh-CN" sz="1200" dirty="0" smtClean="0"/>
              <a:t>IPC2251-BN-IR2</a:t>
            </a:r>
          </a:p>
          <a:p>
            <a:pPr algn="ctr"/>
            <a:r>
              <a:rPr lang="en-US" altLang="zh-CN" sz="1200" dirty="0" smtClean="0"/>
              <a:t>3-10.5mm</a:t>
            </a:r>
            <a:r>
              <a:rPr lang="zh-CN" altLang="en-US" sz="1200" dirty="0" smtClean="0"/>
              <a:t>电动变焦</a:t>
            </a:r>
            <a:endParaRPr lang="zh-CN" altLang="en-US" sz="1200" dirty="0"/>
          </a:p>
        </p:txBody>
      </p:sp>
      <p:sp>
        <p:nvSpPr>
          <p:cNvPr id="169" name="文本框 168"/>
          <p:cNvSpPr txBox="1"/>
          <p:nvPr/>
        </p:nvSpPr>
        <p:spPr>
          <a:xfrm>
            <a:off x="6975597" y="1908704"/>
            <a:ext cx="1448715" cy="461665"/>
          </a:xfrm>
          <a:prstGeom prst="rect">
            <a:avLst/>
          </a:prstGeom>
          <a:noFill/>
        </p:spPr>
        <p:txBody>
          <a:bodyPr wrap="square" rtlCol="0">
            <a:spAutoFit/>
          </a:bodyPr>
          <a:lstStyle/>
          <a:p>
            <a:pPr algn="ctr"/>
            <a:r>
              <a:rPr lang="en-US" altLang="zh-CN" sz="1200" dirty="0" smtClean="0"/>
              <a:t>IPC2150-AN-IR1</a:t>
            </a:r>
          </a:p>
          <a:p>
            <a:pPr algn="ctr"/>
            <a:r>
              <a:rPr lang="en-US" altLang="zh-CN" sz="1200" dirty="0" smtClean="0"/>
              <a:t>7-22mm</a:t>
            </a:r>
            <a:r>
              <a:rPr lang="zh-CN" altLang="en-US" sz="1200" dirty="0" smtClean="0"/>
              <a:t>手动变焦</a:t>
            </a:r>
            <a:endParaRPr lang="zh-CN" altLang="en-US" sz="1200" dirty="0"/>
          </a:p>
        </p:txBody>
      </p:sp>
      <p:sp>
        <p:nvSpPr>
          <p:cNvPr id="170" name="文本框 169"/>
          <p:cNvSpPr txBox="1"/>
          <p:nvPr/>
        </p:nvSpPr>
        <p:spPr>
          <a:xfrm>
            <a:off x="6950894" y="2599782"/>
            <a:ext cx="1448715" cy="461665"/>
          </a:xfrm>
          <a:prstGeom prst="rect">
            <a:avLst/>
          </a:prstGeom>
          <a:noFill/>
        </p:spPr>
        <p:txBody>
          <a:bodyPr wrap="square" rtlCol="0">
            <a:spAutoFit/>
          </a:bodyPr>
          <a:lstStyle/>
          <a:p>
            <a:pPr algn="ctr"/>
            <a:r>
              <a:rPr lang="en-US" altLang="zh-CN" sz="1200" dirty="0" smtClean="0"/>
              <a:t>IPC2150-BN-IR2</a:t>
            </a:r>
          </a:p>
          <a:p>
            <a:pPr algn="ctr"/>
            <a:r>
              <a:rPr lang="en-US" altLang="zh-CN" sz="1200" dirty="0"/>
              <a:t>7-22mm</a:t>
            </a:r>
            <a:r>
              <a:rPr lang="zh-CN" altLang="en-US" sz="1200" dirty="0" smtClean="0"/>
              <a:t>电动变焦</a:t>
            </a:r>
            <a:endParaRPr lang="zh-CN" altLang="en-US" sz="1200" dirty="0"/>
          </a:p>
        </p:txBody>
      </p:sp>
      <p:sp>
        <p:nvSpPr>
          <p:cNvPr id="173" name="文本框 172"/>
          <p:cNvSpPr txBox="1"/>
          <p:nvPr/>
        </p:nvSpPr>
        <p:spPr>
          <a:xfrm>
            <a:off x="6975597" y="3507239"/>
            <a:ext cx="1448715" cy="461665"/>
          </a:xfrm>
          <a:prstGeom prst="rect">
            <a:avLst/>
          </a:prstGeom>
          <a:noFill/>
        </p:spPr>
        <p:txBody>
          <a:bodyPr wrap="square" rtlCol="0">
            <a:spAutoFit/>
          </a:bodyPr>
          <a:lstStyle/>
          <a:p>
            <a:pPr algn="ctr"/>
            <a:r>
              <a:rPr lang="en-US" altLang="zh-CN" sz="1200" dirty="0" smtClean="0"/>
              <a:t>IPC2250-AN-IR1</a:t>
            </a:r>
          </a:p>
          <a:p>
            <a:pPr algn="ctr"/>
            <a:r>
              <a:rPr lang="en-US" altLang="zh-CN" sz="1200" dirty="0"/>
              <a:t>7-22mm</a:t>
            </a:r>
            <a:r>
              <a:rPr lang="zh-CN" altLang="en-US" sz="1200" dirty="0" smtClean="0"/>
              <a:t>手动变焦</a:t>
            </a:r>
            <a:endParaRPr lang="zh-CN" altLang="en-US" sz="1200" dirty="0"/>
          </a:p>
        </p:txBody>
      </p:sp>
      <p:sp>
        <p:nvSpPr>
          <p:cNvPr id="174" name="文本框 173"/>
          <p:cNvSpPr txBox="1"/>
          <p:nvPr/>
        </p:nvSpPr>
        <p:spPr>
          <a:xfrm>
            <a:off x="6950894" y="4198317"/>
            <a:ext cx="1448715" cy="461665"/>
          </a:xfrm>
          <a:prstGeom prst="rect">
            <a:avLst/>
          </a:prstGeom>
          <a:noFill/>
        </p:spPr>
        <p:txBody>
          <a:bodyPr wrap="square" rtlCol="0">
            <a:spAutoFit/>
          </a:bodyPr>
          <a:lstStyle/>
          <a:p>
            <a:pPr algn="ctr"/>
            <a:r>
              <a:rPr lang="en-US" altLang="zh-CN" sz="1200" dirty="0" smtClean="0"/>
              <a:t>IPC2250-BN-IR2</a:t>
            </a:r>
          </a:p>
          <a:p>
            <a:pPr algn="ctr"/>
            <a:r>
              <a:rPr lang="en-US" altLang="zh-CN" sz="1200" dirty="0"/>
              <a:t>7-22mm</a:t>
            </a:r>
            <a:r>
              <a:rPr lang="zh-CN" altLang="en-US" sz="1200" dirty="0" smtClean="0"/>
              <a:t>电动变焦</a:t>
            </a:r>
            <a:endParaRPr lang="zh-CN" altLang="en-US" sz="1200" dirty="0"/>
          </a:p>
        </p:txBody>
      </p:sp>
      <p:pic>
        <p:nvPicPr>
          <p:cNvPr id="175" name="图片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370" y="1810356"/>
            <a:ext cx="676672" cy="616958"/>
          </a:xfrm>
          <a:prstGeom prst="rect">
            <a:avLst/>
          </a:prstGeom>
        </p:spPr>
      </p:pic>
      <p:pic>
        <p:nvPicPr>
          <p:cNvPr id="176" name="图片 1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370" y="2499742"/>
            <a:ext cx="676672" cy="616958"/>
          </a:xfrm>
          <a:prstGeom prst="rect">
            <a:avLst/>
          </a:prstGeom>
        </p:spPr>
      </p:pic>
      <p:pic>
        <p:nvPicPr>
          <p:cNvPr id="177" name="图片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370" y="3361642"/>
            <a:ext cx="676672" cy="616958"/>
          </a:xfrm>
          <a:prstGeom prst="rect">
            <a:avLst/>
          </a:prstGeom>
        </p:spPr>
      </p:pic>
      <p:pic>
        <p:nvPicPr>
          <p:cNvPr id="178" name="图片 1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0370" y="4115032"/>
            <a:ext cx="676672" cy="616958"/>
          </a:xfrm>
          <a:prstGeom prst="rect">
            <a:avLst/>
          </a:prstGeom>
        </p:spPr>
      </p:pic>
    </p:spTree>
    <p:extLst>
      <p:ext uri="{BB962C8B-B14F-4D97-AF65-F5344CB8AC3E}">
        <p14:creationId xmlns:p14="http://schemas.microsoft.com/office/powerpoint/2010/main" val="2094802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半球</a:t>
            </a:r>
            <a:r>
              <a:rPr lang="en-US" altLang="zh-CN" dirty="0" smtClean="0"/>
              <a:t>IPC—</a:t>
            </a:r>
            <a:r>
              <a:rPr lang="zh-CN" altLang="en-US" dirty="0" smtClean="0"/>
              <a:t>经济型及普及型明细</a:t>
            </a:r>
            <a:endParaRPr lang="zh-CN" altLang="en-US" dirty="0"/>
          </a:p>
        </p:txBody>
      </p:sp>
      <p:cxnSp>
        <p:nvCxnSpPr>
          <p:cNvPr id="40" name="直接连接符 39"/>
          <p:cNvCxnSpPr/>
          <p:nvPr/>
        </p:nvCxnSpPr>
        <p:spPr>
          <a:xfrm flipH="1">
            <a:off x="395536" y="4221180"/>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 name="Rectangle 19"/>
          <p:cNvSpPr>
            <a:spLocks noChangeArrowheads="1"/>
          </p:cNvSpPr>
          <p:nvPr/>
        </p:nvSpPr>
        <p:spPr bwMode="auto">
          <a:xfrm>
            <a:off x="1841011" y="4281770"/>
            <a:ext cx="9286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经济型</a:t>
            </a:r>
            <a:r>
              <a:rPr lang="en-US" altLang="zh-CN" sz="1400" i="0" dirty="0" smtClean="0">
                <a:latin typeface="微软雅黑" pitchFamily="34" charset="-122"/>
                <a:ea typeface="微软雅黑" pitchFamily="34" charset="-122"/>
              </a:rPr>
              <a:t>LC</a:t>
            </a:r>
            <a:endParaRPr lang="en-US" altLang="zh-CN" sz="1400" i="0" dirty="0">
              <a:latin typeface="微软雅黑" pitchFamily="34" charset="-122"/>
              <a:ea typeface="微软雅黑" pitchFamily="34" charset="-122"/>
            </a:endParaRPr>
          </a:p>
        </p:txBody>
      </p:sp>
      <p:sp>
        <p:nvSpPr>
          <p:cNvPr id="25" name="Rectangle 19"/>
          <p:cNvSpPr>
            <a:spLocks noChangeArrowheads="1"/>
          </p:cNvSpPr>
          <p:nvPr/>
        </p:nvSpPr>
        <p:spPr bwMode="auto">
          <a:xfrm>
            <a:off x="5633886" y="4281770"/>
            <a:ext cx="11703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45" name="矩形 44"/>
          <p:cNvSpPr/>
          <p:nvPr/>
        </p:nvSpPr>
        <p:spPr>
          <a:xfrm>
            <a:off x="1096151" y="3576603"/>
            <a:ext cx="1111202" cy="553998"/>
          </a:xfrm>
          <a:prstGeom prst="rect">
            <a:avLst/>
          </a:prstGeom>
        </p:spPr>
        <p:txBody>
          <a:bodyPr wrap="none">
            <a:spAutoFit/>
          </a:bodyPr>
          <a:lstStyle/>
          <a:p>
            <a:pPr algn="ctr"/>
            <a:r>
              <a:rPr lang="zh-CN" altLang="en-US" sz="1000" dirty="0" smtClean="0">
                <a:latin typeface="+mn-ea"/>
              </a:rPr>
              <a:t>LC</a:t>
            </a:r>
            <a:r>
              <a:rPr lang="en-US" altLang="zh-CN" sz="1000" dirty="0" smtClean="0">
                <a:latin typeface="+mn-ea"/>
              </a:rPr>
              <a:t>211-A-IR</a:t>
            </a:r>
          </a:p>
          <a:p>
            <a:pPr algn="ctr"/>
            <a:r>
              <a:rPr lang="en-US" altLang="zh-CN" sz="1000" dirty="0" smtClean="0">
                <a:latin typeface="+mn-ea"/>
              </a:rPr>
              <a:t>720P</a:t>
            </a:r>
            <a:r>
              <a:rPr lang="en-US" altLang="zh-CN" sz="1000" dirty="0">
                <a:latin typeface="+mn-ea"/>
              </a:rPr>
              <a:t>/</a:t>
            </a:r>
            <a:r>
              <a:rPr lang="zh-CN" altLang="en-US" sz="1000" dirty="0" smtClean="0">
                <a:latin typeface="+mn-ea"/>
              </a:rPr>
              <a:t>防暴</a:t>
            </a:r>
            <a:r>
              <a:rPr lang="en-US" altLang="zh-CN" sz="1000" dirty="0" smtClean="0">
                <a:latin typeface="+mn-ea"/>
              </a:rPr>
              <a:t>/</a:t>
            </a:r>
            <a:r>
              <a:rPr lang="zh-CN" altLang="en-US" sz="1000" dirty="0" smtClean="0">
                <a:latin typeface="+mn-ea"/>
              </a:rPr>
              <a:t>迷你</a:t>
            </a:r>
            <a:endParaRPr lang="en-US" altLang="zh-CN" sz="1000" dirty="0" smtClean="0">
              <a:latin typeface="+mn-ea"/>
            </a:endParaRPr>
          </a:p>
          <a:p>
            <a:pPr algn="ctr"/>
            <a:r>
              <a:rPr lang="en-US" altLang="zh-CN" sz="1000" dirty="0" smtClean="0">
                <a:latin typeface="+mn-ea"/>
              </a:rPr>
              <a:t>/7-15</a:t>
            </a:r>
            <a:r>
              <a:rPr lang="zh-CN" altLang="en-US" sz="1000" dirty="0" smtClean="0">
                <a:latin typeface="+mn-ea"/>
              </a:rPr>
              <a:t>米红外</a:t>
            </a:r>
            <a:endParaRPr lang="zh-CN" altLang="en-US" sz="1000" dirty="0">
              <a:latin typeface="+mn-ea"/>
            </a:endParaRPr>
          </a:p>
        </p:txBody>
      </p:sp>
      <p:sp>
        <p:nvSpPr>
          <p:cNvPr id="110" name="矩形 109"/>
          <p:cNvSpPr/>
          <p:nvPr/>
        </p:nvSpPr>
        <p:spPr>
          <a:xfrm>
            <a:off x="1096151" y="2644742"/>
            <a:ext cx="1111202" cy="400110"/>
          </a:xfrm>
          <a:prstGeom prst="rect">
            <a:avLst/>
          </a:prstGeom>
        </p:spPr>
        <p:txBody>
          <a:bodyPr wrap="none">
            <a:spAutoFit/>
          </a:bodyPr>
          <a:lstStyle/>
          <a:p>
            <a:pPr algn="ctr"/>
            <a:r>
              <a:rPr lang="zh-CN" altLang="en-US" sz="1000" dirty="0">
                <a:latin typeface="+mn-ea"/>
              </a:rPr>
              <a:t>LC</a:t>
            </a:r>
            <a:r>
              <a:rPr lang="zh-CN" altLang="en-US" sz="1000" dirty="0" smtClean="0">
                <a:latin typeface="+mn-ea"/>
              </a:rPr>
              <a:t>21</a:t>
            </a:r>
            <a:r>
              <a:rPr lang="en-US" altLang="zh-CN" sz="1000" dirty="0" smtClean="0">
                <a:latin typeface="+mn-ea"/>
              </a:rPr>
              <a:t>1-A-L</a:t>
            </a:r>
          </a:p>
          <a:p>
            <a:pPr algn="ctr"/>
            <a:r>
              <a:rPr lang="en-US" altLang="zh-CN" sz="1000" dirty="0" smtClean="0">
                <a:latin typeface="+mn-ea"/>
              </a:rPr>
              <a:t>720P/</a:t>
            </a:r>
            <a:r>
              <a:rPr lang="zh-CN" altLang="en-US" sz="1000" dirty="0" smtClean="0">
                <a:latin typeface="+mn-ea"/>
              </a:rPr>
              <a:t>防暴</a:t>
            </a:r>
            <a:r>
              <a:rPr lang="en-US" altLang="zh-CN" sz="1000" dirty="0" smtClean="0">
                <a:latin typeface="+mn-ea"/>
              </a:rPr>
              <a:t>/</a:t>
            </a:r>
            <a:r>
              <a:rPr lang="zh-CN" altLang="en-US" sz="1000" dirty="0" smtClean="0">
                <a:latin typeface="+mn-ea"/>
              </a:rPr>
              <a:t>迷你</a:t>
            </a:r>
            <a:endParaRPr lang="zh-CN" altLang="en-US" sz="1000" dirty="0">
              <a:latin typeface="+mn-ea"/>
            </a:endParaRPr>
          </a:p>
        </p:txBody>
      </p:sp>
      <p:pic>
        <p:nvPicPr>
          <p:cNvPr id="51" name="图片 50" descr="模拟球.png"/>
          <p:cNvPicPr>
            <a:picLocks noChangeAspect="1"/>
          </p:cNvPicPr>
          <p:nvPr/>
        </p:nvPicPr>
        <p:blipFill>
          <a:blip r:embed="rId3" cstate="print"/>
          <a:stretch>
            <a:fillRect/>
          </a:stretch>
        </p:blipFill>
        <p:spPr>
          <a:xfrm rot="10800000">
            <a:off x="1360741" y="2139702"/>
            <a:ext cx="582024" cy="378315"/>
          </a:xfrm>
          <a:prstGeom prst="rect">
            <a:avLst/>
          </a:prstGeom>
          <a:ln>
            <a:noFill/>
          </a:ln>
          <a:effectLst>
            <a:outerShdw blurRad="292100" dist="139700" dir="2700000" algn="tl" rotWithShape="0">
              <a:srgbClr val="333333">
                <a:alpha val="65000"/>
              </a:srgbClr>
            </a:outerShdw>
          </a:effectLst>
        </p:spPr>
      </p:pic>
      <p:pic>
        <p:nvPicPr>
          <p:cNvPr id="53" name="Picture 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10800000">
            <a:off x="1392909" y="3171577"/>
            <a:ext cx="517686" cy="335439"/>
          </a:xfrm>
          <a:prstGeom prst="rect">
            <a:avLst/>
          </a:prstGeom>
          <a:ln>
            <a:noFill/>
          </a:ln>
          <a:effectLst>
            <a:outerShdw blurRad="292100" dist="139700" dir="2700000" algn="tl" rotWithShape="0">
              <a:srgbClr val="333333">
                <a:alpha val="65000"/>
              </a:srgbClr>
            </a:outerShdw>
          </a:effectLst>
        </p:spPr>
      </p:pic>
      <p:sp>
        <p:nvSpPr>
          <p:cNvPr id="54" name="矩形 53"/>
          <p:cNvSpPr/>
          <p:nvPr/>
        </p:nvSpPr>
        <p:spPr>
          <a:xfrm>
            <a:off x="2305337" y="3576603"/>
            <a:ext cx="1186543" cy="553998"/>
          </a:xfrm>
          <a:prstGeom prst="rect">
            <a:avLst/>
          </a:prstGeom>
        </p:spPr>
        <p:txBody>
          <a:bodyPr wrap="none">
            <a:spAutoFit/>
          </a:bodyPr>
          <a:lstStyle/>
          <a:p>
            <a:pPr algn="ctr"/>
            <a:r>
              <a:rPr lang="zh-CN" altLang="en-US" sz="1000" dirty="0" smtClean="0">
                <a:latin typeface="+mn-ea"/>
              </a:rPr>
              <a:t>LC</a:t>
            </a:r>
            <a:r>
              <a:rPr lang="en-US" altLang="zh-CN" sz="1000" dirty="0" smtClean="0">
                <a:latin typeface="+mn-ea"/>
              </a:rPr>
              <a:t>2240-AN-IR</a:t>
            </a:r>
          </a:p>
          <a:p>
            <a:pPr algn="ctr"/>
            <a:r>
              <a:rPr lang="en-US" altLang="zh-CN" sz="1000" dirty="0" smtClean="0">
                <a:latin typeface="+mn-ea"/>
              </a:rPr>
              <a:t>1080P</a:t>
            </a:r>
            <a:r>
              <a:rPr lang="en-US" altLang="zh-CN" sz="1000" dirty="0">
                <a:latin typeface="+mn-ea"/>
              </a:rPr>
              <a:t>/</a:t>
            </a:r>
            <a:r>
              <a:rPr lang="zh-CN" altLang="en-US" sz="1000" dirty="0" smtClean="0">
                <a:latin typeface="+mn-ea"/>
              </a:rPr>
              <a:t>防暴</a:t>
            </a:r>
            <a:r>
              <a:rPr lang="en-US" altLang="zh-CN" sz="1000" dirty="0" smtClean="0">
                <a:latin typeface="+mn-ea"/>
              </a:rPr>
              <a:t>/</a:t>
            </a:r>
            <a:r>
              <a:rPr lang="zh-CN" altLang="en-US" sz="1000" dirty="0" smtClean="0">
                <a:latin typeface="+mn-ea"/>
              </a:rPr>
              <a:t>迷你</a:t>
            </a:r>
            <a:endParaRPr lang="en-US" altLang="zh-CN" sz="1000" dirty="0" smtClean="0">
              <a:latin typeface="+mn-ea"/>
            </a:endParaRPr>
          </a:p>
          <a:p>
            <a:pPr algn="ctr"/>
            <a:r>
              <a:rPr lang="en-US" altLang="zh-CN" sz="1000" dirty="0" smtClean="0">
                <a:latin typeface="+mn-ea"/>
              </a:rPr>
              <a:t>/7-15</a:t>
            </a:r>
            <a:r>
              <a:rPr lang="zh-CN" altLang="en-US" sz="1000" dirty="0" smtClean="0">
                <a:latin typeface="+mn-ea"/>
              </a:rPr>
              <a:t>米红外</a:t>
            </a:r>
            <a:endParaRPr lang="zh-CN" altLang="en-US" sz="1000" dirty="0">
              <a:latin typeface="+mn-ea"/>
            </a:endParaRPr>
          </a:p>
        </p:txBody>
      </p:sp>
      <p:pic>
        <p:nvPicPr>
          <p:cNvPr id="55" name="Picture 1"/>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rot="10800000">
            <a:off x="2639766" y="3171577"/>
            <a:ext cx="517686" cy="335439"/>
          </a:xfrm>
          <a:prstGeom prst="rect">
            <a:avLst/>
          </a:prstGeom>
          <a:ln>
            <a:noFill/>
          </a:ln>
          <a:effectLst>
            <a:outerShdw blurRad="292100" dist="139700" dir="2700000" algn="tl" rotWithShape="0">
              <a:srgbClr val="333333">
                <a:alpha val="65000"/>
              </a:srgbClr>
            </a:outerShdw>
          </a:effectLst>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3038" y="1419622"/>
            <a:ext cx="860283" cy="751837"/>
          </a:xfrm>
          <a:prstGeom prst="rect">
            <a:avLst/>
          </a:prstGeom>
          <a:ln>
            <a:noFill/>
          </a:ln>
          <a:effectLst>
            <a:outerShdw blurRad="292100" dist="139700" dir="2700000" algn="tl" rotWithShape="0">
              <a:srgbClr val="333333">
                <a:alpha val="65000"/>
              </a:srgbClr>
            </a:outerShdw>
          </a:effectLst>
        </p:spPr>
      </p:pic>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4725" y="2889355"/>
            <a:ext cx="863460" cy="753801"/>
          </a:xfrm>
          <a:prstGeom prst="rect">
            <a:avLst/>
          </a:prstGeom>
          <a:ln>
            <a:noFill/>
          </a:ln>
          <a:effectLst>
            <a:outerShdw blurRad="292100" dist="139700" dir="2700000" algn="tl" rotWithShape="0">
              <a:srgbClr val="333333">
                <a:alpha val="65000"/>
              </a:srgbClr>
            </a:outerShdw>
          </a:effectLst>
        </p:spPr>
      </p:pic>
      <p:pic>
        <p:nvPicPr>
          <p:cNvPr id="58" name="图片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4281552" y="1948533"/>
            <a:ext cx="750218" cy="608250"/>
          </a:xfrm>
          <a:prstGeom prst="rect">
            <a:avLst/>
          </a:prstGeom>
          <a:ln>
            <a:noFill/>
          </a:ln>
          <a:effectLst>
            <a:outerShdw blurRad="292100" dist="139700" dir="2700000" algn="tl" rotWithShape="0">
              <a:srgbClr val="333333">
                <a:alpha val="65000"/>
              </a:srgbClr>
            </a:outerShdw>
          </a:effectLst>
        </p:spPr>
      </p:pic>
      <p:sp>
        <p:nvSpPr>
          <p:cNvPr id="61" name="矩形 60"/>
          <p:cNvSpPr/>
          <p:nvPr/>
        </p:nvSpPr>
        <p:spPr>
          <a:xfrm>
            <a:off x="3961599" y="2556783"/>
            <a:ext cx="1390124" cy="400110"/>
          </a:xfrm>
          <a:prstGeom prst="rect">
            <a:avLst/>
          </a:prstGeom>
        </p:spPr>
        <p:txBody>
          <a:bodyPr wrap="none">
            <a:spAutoFit/>
          </a:bodyPr>
          <a:lstStyle/>
          <a:p>
            <a:pPr algn="ctr"/>
            <a:r>
              <a:rPr lang="en-US" altLang="zh-CN" sz="1000" dirty="0" smtClean="0">
                <a:solidFill>
                  <a:srgbClr val="0070C0"/>
                </a:solidFill>
                <a:latin typeface="+mn-ea"/>
              </a:rPr>
              <a:t>IP</a:t>
            </a:r>
            <a:r>
              <a:rPr lang="zh-CN" altLang="en-US" sz="1000" dirty="0" smtClean="0">
                <a:solidFill>
                  <a:srgbClr val="0070C0"/>
                </a:solidFill>
                <a:latin typeface="+mn-ea"/>
              </a:rPr>
              <a:t>C</a:t>
            </a:r>
            <a:r>
              <a:rPr lang="en-US" altLang="zh-CN" sz="1000" dirty="0" smtClean="0">
                <a:solidFill>
                  <a:srgbClr val="0070C0"/>
                </a:solidFill>
                <a:latin typeface="+mn-ea"/>
              </a:rPr>
              <a:t>2110-AN-IR</a:t>
            </a:r>
          </a:p>
          <a:p>
            <a:pPr algn="ctr"/>
            <a:r>
              <a:rPr lang="en-US" altLang="zh-CN" sz="1000" dirty="0" smtClean="0">
                <a:solidFill>
                  <a:srgbClr val="0070C0"/>
                </a:solidFill>
                <a:latin typeface="+mn-ea"/>
              </a:rPr>
              <a:t>720P/</a:t>
            </a:r>
            <a:r>
              <a:rPr lang="zh-CN" altLang="en-US" sz="1000" dirty="0" smtClean="0">
                <a:solidFill>
                  <a:srgbClr val="0070C0"/>
                </a:solidFill>
                <a:latin typeface="+mn-ea"/>
              </a:rPr>
              <a:t>海螺</a:t>
            </a:r>
            <a:r>
              <a:rPr lang="en-US" altLang="zh-CN" sz="1000" dirty="0" smtClean="0">
                <a:solidFill>
                  <a:srgbClr val="0070C0"/>
                </a:solidFill>
                <a:latin typeface="+mn-ea"/>
              </a:rPr>
              <a:t>/30</a:t>
            </a:r>
            <a:r>
              <a:rPr lang="zh-CN" altLang="en-US" sz="1000" dirty="0" smtClean="0">
                <a:solidFill>
                  <a:srgbClr val="0070C0"/>
                </a:solidFill>
                <a:latin typeface="+mn-ea"/>
              </a:rPr>
              <a:t>米红外</a:t>
            </a:r>
            <a:endParaRPr lang="zh-CN" altLang="en-US" sz="1000" dirty="0">
              <a:solidFill>
                <a:srgbClr val="0070C0"/>
              </a:solidFill>
              <a:latin typeface="+mn-ea"/>
            </a:endParaRPr>
          </a:p>
        </p:txBody>
      </p:sp>
      <p:pic>
        <p:nvPicPr>
          <p:cNvPr id="62" name="图片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4281552" y="3111582"/>
            <a:ext cx="750218" cy="608250"/>
          </a:xfrm>
          <a:prstGeom prst="rect">
            <a:avLst/>
          </a:prstGeom>
          <a:ln>
            <a:noFill/>
          </a:ln>
          <a:effectLst>
            <a:outerShdw blurRad="292100" dist="139700" dir="2700000" algn="tl" rotWithShape="0">
              <a:srgbClr val="333333">
                <a:alpha val="65000"/>
              </a:srgbClr>
            </a:outerShdw>
          </a:effectLst>
        </p:spPr>
      </p:pic>
      <p:sp>
        <p:nvSpPr>
          <p:cNvPr id="63" name="矩形 62"/>
          <p:cNvSpPr/>
          <p:nvPr/>
        </p:nvSpPr>
        <p:spPr>
          <a:xfrm>
            <a:off x="3923928" y="3719832"/>
            <a:ext cx="1465466" cy="400110"/>
          </a:xfrm>
          <a:prstGeom prst="rect">
            <a:avLst/>
          </a:prstGeom>
        </p:spPr>
        <p:txBody>
          <a:bodyPr wrap="none">
            <a:spAutoFit/>
          </a:bodyPr>
          <a:lstStyle/>
          <a:p>
            <a:pPr algn="ctr"/>
            <a:r>
              <a:rPr lang="en-US" altLang="zh-CN" sz="1000" dirty="0" smtClean="0">
                <a:solidFill>
                  <a:srgbClr val="0070C0"/>
                </a:solidFill>
                <a:latin typeface="+mn-ea"/>
              </a:rPr>
              <a:t>IP</a:t>
            </a:r>
            <a:r>
              <a:rPr lang="zh-CN" altLang="en-US" sz="1000" dirty="0" smtClean="0">
                <a:solidFill>
                  <a:srgbClr val="0070C0"/>
                </a:solidFill>
                <a:latin typeface="+mn-ea"/>
              </a:rPr>
              <a:t>C</a:t>
            </a:r>
            <a:r>
              <a:rPr lang="en-US" altLang="zh-CN" sz="1000" dirty="0" smtClean="0">
                <a:solidFill>
                  <a:srgbClr val="0070C0"/>
                </a:solidFill>
                <a:latin typeface="+mn-ea"/>
              </a:rPr>
              <a:t>2210-AN-IR</a:t>
            </a:r>
          </a:p>
          <a:p>
            <a:pPr algn="ctr"/>
            <a:r>
              <a:rPr lang="en-US" altLang="zh-CN" sz="1000" dirty="0" smtClean="0">
                <a:solidFill>
                  <a:srgbClr val="0070C0"/>
                </a:solidFill>
                <a:latin typeface="+mn-ea"/>
              </a:rPr>
              <a:t>1080P/</a:t>
            </a:r>
            <a:r>
              <a:rPr lang="zh-CN" altLang="en-US" sz="1000" dirty="0" smtClean="0">
                <a:solidFill>
                  <a:srgbClr val="0070C0"/>
                </a:solidFill>
                <a:latin typeface="+mn-ea"/>
              </a:rPr>
              <a:t>海螺</a:t>
            </a:r>
            <a:r>
              <a:rPr lang="en-US" altLang="zh-CN" sz="1000" dirty="0" smtClean="0">
                <a:solidFill>
                  <a:srgbClr val="0070C0"/>
                </a:solidFill>
                <a:latin typeface="+mn-ea"/>
              </a:rPr>
              <a:t>/30</a:t>
            </a:r>
            <a:r>
              <a:rPr lang="zh-CN" altLang="en-US" sz="1000" dirty="0" smtClean="0">
                <a:solidFill>
                  <a:srgbClr val="0070C0"/>
                </a:solidFill>
                <a:latin typeface="+mn-ea"/>
              </a:rPr>
              <a:t>米红外</a:t>
            </a:r>
            <a:endParaRPr lang="zh-CN" altLang="en-US" sz="1000" dirty="0">
              <a:solidFill>
                <a:srgbClr val="0070C0"/>
              </a:solidFill>
              <a:latin typeface="+mn-ea"/>
            </a:endParaRPr>
          </a:p>
        </p:txBody>
      </p:sp>
      <p:sp>
        <p:nvSpPr>
          <p:cNvPr id="78" name="矩形 77"/>
          <p:cNvSpPr/>
          <p:nvPr/>
        </p:nvSpPr>
        <p:spPr>
          <a:xfrm>
            <a:off x="5506809" y="3730693"/>
            <a:ext cx="1159293" cy="400110"/>
          </a:xfrm>
          <a:prstGeom prst="rect">
            <a:avLst/>
          </a:prstGeom>
        </p:spPr>
        <p:txBody>
          <a:bodyPr wrap="none">
            <a:spAutoFit/>
          </a:bodyPr>
          <a:lstStyle/>
          <a:p>
            <a:pPr algn="ctr"/>
            <a:r>
              <a:rPr lang="en-US" altLang="zh-CN" sz="1000" dirty="0" smtClean="0">
                <a:latin typeface="+mn-ea"/>
              </a:rPr>
              <a:t>IP</a:t>
            </a:r>
            <a:r>
              <a:rPr lang="zh-CN" altLang="en-US" sz="1000" dirty="0" smtClean="0">
                <a:latin typeface="+mn-ea"/>
              </a:rPr>
              <a:t>C</a:t>
            </a:r>
            <a:r>
              <a:rPr lang="en-US" altLang="zh-CN" sz="1000" dirty="0" smtClean="0">
                <a:latin typeface="+mn-ea"/>
              </a:rPr>
              <a:t>2232-AN-DL</a:t>
            </a:r>
          </a:p>
          <a:p>
            <a:pPr algn="ctr"/>
            <a:r>
              <a:rPr lang="en-US" altLang="zh-CN" sz="1000" dirty="0" smtClean="0">
                <a:latin typeface="+mn-ea"/>
              </a:rPr>
              <a:t>1080P/</a:t>
            </a:r>
            <a:r>
              <a:rPr lang="zh-CN" altLang="en-US" sz="1000" dirty="0">
                <a:latin typeface="+mn-ea"/>
              </a:rPr>
              <a:t>防暴</a:t>
            </a:r>
          </a:p>
        </p:txBody>
      </p:sp>
      <p:pic>
        <p:nvPicPr>
          <p:cNvPr id="79" name="图片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4725" y="1419622"/>
            <a:ext cx="863460" cy="753801"/>
          </a:xfrm>
          <a:prstGeom prst="rect">
            <a:avLst/>
          </a:prstGeom>
          <a:ln>
            <a:noFill/>
          </a:ln>
          <a:effectLst>
            <a:outerShdw blurRad="292100" dist="139700" dir="2700000" algn="tl" rotWithShape="0">
              <a:srgbClr val="333333">
                <a:alpha val="65000"/>
              </a:srgbClr>
            </a:outerShdw>
          </a:effectLst>
        </p:spPr>
      </p:pic>
      <p:sp>
        <p:nvSpPr>
          <p:cNvPr id="80" name="矩形 79"/>
          <p:cNvSpPr/>
          <p:nvPr/>
        </p:nvSpPr>
        <p:spPr>
          <a:xfrm>
            <a:off x="5506809" y="2260960"/>
            <a:ext cx="1159293" cy="400110"/>
          </a:xfrm>
          <a:prstGeom prst="rect">
            <a:avLst/>
          </a:prstGeom>
        </p:spPr>
        <p:txBody>
          <a:bodyPr wrap="none">
            <a:spAutoFit/>
          </a:bodyPr>
          <a:lstStyle/>
          <a:p>
            <a:pPr algn="ctr"/>
            <a:r>
              <a:rPr lang="en-US" altLang="zh-CN" sz="1000" dirty="0" smtClean="0">
                <a:latin typeface="+mn-ea"/>
              </a:rPr>
              <a:t>IP</a:t>
            </a:r>
            <a:r>
              <a:rPr lang="zh-CN" altLang="en-US" sz="1000" dirty="0" smtClean="0">
                <a:latin typeface="+mn-ea"/>
              </a:rPr>
              <a:t>C</a:t>
            </a:r>
            <a:r>
              <a:rPr lang="en-US" altLang="zh-CN" sz="1000" dirty="0" smtClean="0">
                <a:latin typeface="+mn-ea"/>
              </a:rPr>
              <a:t>2132-AN-DL</a:t>
            </a:r>
          </a:p>
          <a:p>
            <a:pPr algn="ctr"/>
            <a:r>
              <a:rPr lang="en-US" altLang="zh-CN" sz="1000" dirty="0" smtClean="0">
                <a:latin typeface="+mn-ea"/>
              </a:rPr>
              <a:t>720P/</a:t>
            </a:r>
            <a:r>
              <a:rPr lang="zh-CN" altLang="en-US" sz="1000" dirty="0" smtClean="0">
                <a:latin typeface="+mn-ea"/>
              </a:rPr>
              <a:t>防暴</a:t>
            </a:r>
            <a:endParaRPr lang="zh-CN" altLang="en-US" sz="1000" dirty="0">
              <a:latin typeface="+mn-ea"/>
            </a:endParaRPr>
          </a:p>
        </p:txBody>
      </p:sp>
      <p:sp>
        <p:nvSpPr>
          <p:cNvPr id="81" name="矩形 80"/>
          <p:cNvSpPr/>
          <p:nvPr/>
        </p:nvSpPr>
        <p:spPr>
          <a:xfrm>
            <a:off x="6828117" y="2260960"/>
            <a:ext cx="1390124" cy="400110"/>
          </a:xfrm>
          <a:prstGeom prst="rect">
            <a:avLst/>
          </a:prstGeom>
        </p:spPr>
        <p:txBody>
          <a:bodyPr wrap="none">
            <a:spAutoFit/>
          </a:bodyPr>
          <a:lstStyle/>
          <a:p>
            <a:pPr algn="ctr"/>
            <a:r>
              <a:rPr lang="en-US" altLang="zh-CN" sz="1000" dirty="0" smtClean="0">
                <a:latin typeface="+mn-ea"/>
              </a:rPr>
              <a:t>IP</a:t>
            </a:r>
            <a:r>
              <a:rPr lang="zh-CN" altLang="en-US" sz="1000" dirty="0" smtClean="0">
                <a:latin typeface="+mn-ea"/>
              </a:rPr>
              <a:t>C</a:t>
            </a:r>
            <a:r>
              <a:rPr lang="en-US" altLang="zh-CN" sz="1000" dirty="0" smtClean="0">
                <a:latin typeface="+mn-ea"/>
              </a:rPr>
              <a:t>2132-AN-DIR</a:t>
            </a:r>
          </a:p>
          <a:p>
            <a:pPr algn="ctr"/>
            <a:r>
              <a:rPr lang="en-US" altLang="zh-CN" sz="1000" dirty="0" smtClean="0">
                <a:latin typeface="+mn-ea"/>
              </a:rPr>
              <a:t>720P/</a:t>
            </a:r>
            <a:r>
              <a:rPr lang="zh-CN" altLang="en-US" sz="1000" dirty="0" smtClean="0">
                <a:latin typeface="+mn-ea"/>
              </a:rPr>
              <a:t>防暴</a:t>
            </a:r>
            <a:r>
              <a:rPr lang="en-US" altLang="zh-CN" sz="1000" dirty="0" smtClean="0">
                <a:latin typeface="+mn-ea"/>
              </a:rPr>
              <a:t>/40</a:t>
            </a:r>
            <a:r>
              <a:rPr lang="zh-CN" altLang="en-US" sz="1000" dirty="0" smtClean="0">
                <a:latin typeface="+mn-ea"/>
              </a:rPr>
              <a:t>米红外</a:t>
            </a:r>
            <a:endParaRPr lang="zh-CN" altLang="en-US" sz="1000" dirty="0">
              <a:latin typeface="+mn-ea"/>
            </a:endParaRPr>
          </a:p>
        </p:txBody>
      </p:sp>
      <p:pic>
        <p:nvPicPr>
          <p:cNvPr id="82" name="图片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3038" y="2888371"/>
            <a:ext cx="860283" cy="751837"/>
          </a:xfrm>
          <a:prstGeom prst="rect">
            <a:avLst/>
          </a:prstGeom>
          <a:ln>
            <a:noFill/>
          </a:ln>
          <a:effectLst>
            <a:outerShdw blurRad="292100" dist="139700" dir="2700000" algn="tl" rotWithShape="0">
              <a:srgbClr val="333333">
                <a:alpha val="65000"/>
              </a:srgbClr>
            </a:outerShdw>
          </a:effectLst>
        </p:spPr>
      </p:pic>
      <p:sp>
        <p:nvSpPr>
          <p:cNvPr id="83" name="矩形 82"/>
          <p:cNvSpPr/>
          <p:nvPr/>
        </p:nvSpPr>
        <p:spPr>
          <a:xfrm>
            <a:off x="6790446" y="3729709"/>
            <a:ext cx="1465466" cy="400110"/>
          </a:xfrm>
          <a:prstGeom prst="rect">
            <a:avLst/>
          </a:prstGeom>
        </p:spPr>
        <p:txBody>
          <a:bodyPr wrap="none">
            <a:spAutoFit/>
          </a:bodyPr>
          <a:lstStyle/>
          <a:p>
            <a:pPr algn="ctr"/>
            <a:r>
              <a:rPr lang="en-US" altLang="zh-CN" sz="1000" dirty="0" smtClean="0">
                <a:latin typeface="+mn-ea"/>
              </a:rPr>
              <a:t>IP</a:t>
            </a:r>
            <a:r>
              <a:rPr lang="zh-CN" altLang="en-US" sz="1000" dirty="0" smtClean="0">
                <a:latin typeface="+mn-ea"/>
              </a:rPr>
              <a:t>C</a:t>
            </a:r>
            <a:r>
              <a:rPr lang="en-US" altLang="zh-CN" sz="1000" dirty="0" smtClean="0">
                <a:latin typeface="+mn-ea"/>
              </a:rPr>
              <a:t>2232-AN-DIR</a:t>
            </a:r>
          </a:p>
          <a:p>
            <a:pPr algn="ctr"/>
            <a:r>
              <a:rPr lang="en-US" altLang="zh-CN" sz="1000" dirty="0" smtClean="0">
                <a:latin typeface="+mn-ea"/>
              </a:rPr>
              <a:t>1080P/</a:t>
            </a:r>
            <a:r>
              <a:rPr lang="zh-CN" altLang="en-US" sz="1000" dirty="0" smtClean="0">
                <a:latin typeface="+mn-ea"/>
              </a:rPr>
              <a:t>防暴</a:t>
            </a:r>
            <a:r>
              <a:rPr lang="en-US" altLang="zh-CN" sz="1000" dirty="0">
                <a:latin typeface="+mn-ea"/>
              </a:rPr>
              <a:t>/40</a:t>
            </a:r>
            <a:r>
              <a:rPr lang="zh-CN" altLang="en-US" sz="1000" dirty="0">
                <a:latin typeface="+mn-ea"/>
              </a:rPr>
              <a:t>米</a:t>
            </a:r>
            <a:r>
              <a:rPr lang="zh-CN" altLang="en-US" sz="1000" dirty="0" smtClean="0">
                <a:latin typeface="+mn-ea"/>
              </a:rPr>
              <a:t>红外</a:t>
            </a:r>
            <a:endParaRPr lang="zh-CN" altLang="en-US" sz="1000" dirty="0">
              <a:latin typeface="+mn-ea"/>
            </a:endParaRPr>
          </a:p>
        </p:txBody>
      </p:sp>
    </p:spTree>
    <p:extLst>
      <p:ext uri="{BB962C8B-B14F-4D97-AF65-F5344CB8AC3E}">
        <p14:creationId xmlns:p14="http://schemas.microsoft.com/office/powerpoint/2010/main" val="221753130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半球</a:t>
            </a:r>
            <a:r>
              <a:rPr lang="en-US" altLang="zh-CN" dirty="0" smtClean="0"/>
              <a:t>IPC—</a:t>
            </a:r>
            <a:r>
              <a:rPr lang="zh-CN" altLang="en-US" dirty="0" smtClean="0"/>
              <a:t>功能型明细</a:t>
            </a:r>
            <a:endParaRPr lang="zh-CN" altLang="en-US" dirty="0"/>
          </a:p>
        </p:txBody>
      </p:sp>
      <p:cxnSp>
        <p:nvCxnSpPr>
          <p:cNvPr id="40" name="直接连接符 39"/>
          <p:cNvCxnSpPr/>
          <p:nvPr/>
        </p:nvCxnSpPr>
        <p:spPr>
          <a:xfrm flipH="1">
            <a:off x="389186" y="4299942"/>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5" name="Rectangle 19"/>
          <p:cNvSpPr>
            <a:spLocks noChangeArrowheads="1"/>
          </p:cNvSpPr>
          <p:nvPr/>
        </p:nvSpPr>
        <p:spPr bwMode="auto">
          <a:xfrm>
            <a:off x="4022363" y="4316902"/>
            <a:ext cx="112570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dirty="0">
                <a:latin typeface="微软雅黑" pitchFamily="34" charset="-122"/>
                <a:ea typeface="微软雅黑" pitchFamily="34" charset="-122"/>
              </a:rPr>
              <a:t>功能</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869" y="3050550"/>
            <a:ext cx="715774" cy="624871"/>
          </a:xfrm>
          <a:prstGeom prst="rect">
            <a:avLst/>
          </a:prstGeom>
          <a:ln>
            <a:noFill/>
          </a:ln>
          <a:effectLst>
            <a:outerShdw blurRad="292100" dist="139700" dir="2700000" algn="tl" rotWithShape="0">
              <a:srgbClr val="333333">
                <a:alpha val="65000"/>
              </a:srgbClr>
            </a:outerShdw>
          </a:effectLst>
        </p:spPr>
      </p:pic>
      <p:sp>
        <p:nvSpPr>
          <p:cNvPr id="78" name="矩形 77"/>
          <p:cNvSpPr/>
          <p:nvPr/>
        </p:nvSpPr>
        <p:spPr>
          <a:xfrm>
            <a:off x="4467244" y="3695777"/>
            <a:ext cx="1443024" cy="400110"/>
          </a:xfrm>
          <a:prstGeom prst="rect">
            <a:avLst/>
          </a:prstGeom>
        </p:spPr>
        <p:txBody>
          <a:bodyPr wrap="none">
            <a:spAutoFit/>
          </a:bodyPr>
          <a:lstStyle/>
          <a:p>
            <a:pPr algn="ctr"/>
            <a:r>
              <a:rPr lang="en-US" altLang="zh-CN" sz="1000" dirty="0" smtClean="0">
                <a:solidFill>
                  <a:srgbClr val="0070C0"/>
                </a:solidFill>
                <a:latin typeface="+mn-ea"/>
              </a:rPr>
              <a:t>IPC2231-DN-L</a:t>
            </a:r>
          </a:p>
          <a:p>
            <a:pPr algn="ctr"/>
            <a:r>
              <a:rPr lang="en-US" altLang="zh-CN" sz="1000" dirty="0" smtClean="0">
                <a:solidFill>
                  <a:srgbClr val="0070C0"/>
                </a:solidFill>
                <a:latin typeface="+mn-ea"/>
              </a:rPr>
              <a:t>1080P/</a:t>
            </a:r>
            <a:r>
              <a:rPr lang="zh-CN" altLang="en-US" sz="1000" dirty="0" smtClean="0">
                <a:solidFill>
                  <a:srgbClr val="0070C0"/>
                </a:solidFill>
                <a:latin typeface="+mn-ea"/>
              </a:rPr>
              <a:t>防暴</a:t>
            </a:r>
            <a:r>
              <a:rPr lang="en-US" altLang="zh-CN" sz="1000" dirty="0" smtClean="0">
                <a:solidFill>
                  <a:srgbClr val="0070C0"/>
                </a:solidFill>
                <a:latin typeface="+mn-ea"/>
              </a:rPr>
              <a:t>/</a:t>
            </a:r>
            <a:r>
              <a:rPr lang="zh-CN" altLang="en-US" sz="1000" dirty="0" smtClean="0">
                <a:solidFill>
                  <a:srgbClr val="0070C0"/>
                </a:solidFill>
                <a:latin typeface="+mn-ea"/>
              </a:rPr>
              <a:t>超宽动态</a:t>
            </a:r>
            <a:endParaRPr lang="zh-CN" altLang="en-US" sz="1000" dirty="0">
              <a:solidFill>
                <a:srgbClr val="0070C0"/>
              </a:solidFill>
              <a:latin typeface="+mn-ea"/>
            </a:endParaRPr>
          </a:p>
        </p:txBody>
      </p: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0869" y="1561200"/>
            <a:ext cx="715774" cy="624871"/>
          </a:xfrm>
          <a:prstGeom prst="rect">
            <a:avLst/>
          </a:prstGeom>
          <a:ln>
            <a:noFill/>
          </a:ln>
          <a:effectLst>
            <a:outerShdw blurRad="292100" dist="139700" dir="2700000" algn="tl" rotWithShape="0">
              <a:srgbClr val="333333">
                <a:alpha val="65000"/>
              </a:srgbClr>
            </a:outerShdw>
          </a:effectLst>
        </p:spPr>
      </p:pic>
      <p:sp>
        <p:nvSpPr>
          <p:cNvPr id="80" name="矩形 79"/>
          <p:cNvSpPr/>
          <p:nvPr/>
        </p:nvSpPr>
        <p:spPr>
          <a:xfrm>
            <a:off x="4504915" y="2185369"/>
            <a:ext cx="1367682" cy="400110"/>
          </a:xfrm>
          <a:prstGeom prst="rect">
            <a:avLst/>
          </a:prstGeom>
        </p:spPr>
        <p:txBody>
          <a:bodyPr wrap="none">
            <a:spAutoFit/>
          </a:bodyPr>
          <a:lstStyle/>
          <a:p>
            <a:pPr algn="ctr"/>
            <a:r>
              <a:rPr lang="en-US" altLang="zh-CN" sz="1000" dirty="0" smtClean="0">
                <a:solidFill>
                  <a:srgbClr val="0070C0"/>
                </a:solidFill>
                <a:latin typeface="+mn-ea"/>
              </a:rPr>
              <a:t>IPC2131-DN-L</a:t>
            </a:r>
          </a:p>
          <a:p>
            <a:pPr algn="ctr"/>
            <a:r>
              <a:rPr lang="en-US" altLang="zh-CN" sz="1000" dirty="0" smtClean="0">
                <a:solidFill>
                  <a:srgbClr val="0070C0"/>
                </a:solidFill>
                <a:latin typeface="+mn-ea"/>
              </a:rPr>
              <a:t>720P/</a:t>
            </a:r>
            <a:r>
              <a:rPr lang="zh-CN" altLang="en-US" sz="1000" dirty="0" smtClean="0">
                <a:solidFill>
                  <a:srgbClr val="0070C0"/>
                </a:solidFill>
                <a:latin typeface="+mn-ea"/>
              </a:rPr>
              <a:t>防暴</a:t>
            </a:r>
            <a:r>
              <a:rPr lang="en-US" altLang="zh-CN" sz="1000" dirty="0" smtClean="0">
                <a:solidFill>
                  <a:srgbClr val="0070C0"/>
                </a:solidFill>
                <a:latin typeface="+mn-ea"/>
              </a:rPr>
              <a:t>/</a:t>
            </a:r>
            <a:r>
              <a:rPr lang="zh-CN" altLang="en-US" sz="1000" dirty="0" smtClean="0">
                <a:solidFill>
                  <a:srgbClr val="0070C0"/>
                </a:solidFill>
                <a:latin typeface="+mn-ea"/>
              </a:rPr>
              <a:t>超宽动态</a:t>
            </a:r>
            <a:endParaRPr lang="zh-CN" altLang="en-US" sz="1000" dirty="0">
              <a:solidFill>
                <a:srgbClr val="0070C0"/>
              </a:solidFill>
              <a:latin typeface="+mn-ea"/>
            </a:endParaRPr>
          </a:p>
        </p:txBody>
      </p:sp>
      <p:pic>
        <p:nvPicPr>
          <p:cNvPr id="82" name="图片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2179" y="3050551"/>
            <a:ext cx="713140" cy="623243"/>
          </a:xfrm>
          <a:prstGeom prst="rect">
            <a:avLst/>
          </a:prstGeom>
          <a:ln>
            <a:noFill/>
          </a:ln>
          <a:effectLst>
            <a:outerShdw blurRad="292100" dist="139700" dir="2700000" algn="tl" rotWithShape="0">
              <a:srgbClr val="333333">
                <a:alpha val="65000"/>
              </a:srgbClr>
            </a:outerShdw>
          </a:effectLst>
        </p:spPr>
      </p:pic>
      <p:sp>
        <p:nvSpPr>
          <p:cNvPr id="83" name="矩形 82"/>
          <p:cNvSpPr/>
          <p:nvPr/>
        </p:nvSpPr>
        <p:spPr>
          <a:xfrm>
            <a:off x="7389942" y="3695777"/>
            <a:ext cx="1117615" cy="400110"/>
          </a:xfrm>
          <a:prstGeom prst="rect">
            <a:avLst/>
          </a:prstGeom>
        </p:spPr>
        <p:txBody>
          <a:bodyPr wrap="none">
            <a:spAutoFit/>
          </a:bodyPr>
          <a:lstStyle/>
          <a:p>
            <a:pPr algn="ctr"/>
            <a:r>
              <a:rPr lang="en-US" altLang="zh-CN" sz="1000" dirty="0" smtClean="0">
                <a:solidFill>
                  <a:srgbClr val="7030A0"/>
                </a:solidFill>
                <a:latin typeface="+mn-ea"/>
              </a:rPr>
              <a:t>IPC2231-EN-L3</a:t>
            </a:r>
          </a:p>
          <a:p>
            <a:pPr algn="ctr"/>
            <a:r>
              <a:rPr lang="en-US" altLang="zh-CN" sz="1000" dirty="0" smtClean="0">
                <a:solidFill>
                  <a:srgbClr val="7030A0"/>
                </a:solidFill>
                <a:latin typeface="+mn-ea"/>
              </a:rPr>
              <a:t>1080P/</a:t>
            </a:r>
            <a:r>
              <a:rPr lang="zh-CN" altLang="en-US" sz="1000" dirty="0" smtClean="0">
                <a:solidFill>
                  <a:srgbClr val="7030A0"/>
                </a:solidFill>
                <a:latin typeface="+mn-ea"/>
              </a:rPr>
              <a:t>防暴</a:t>
            </a:r>
            <a:endParaRPr lang="zh-CN" altLang="en-US" sz="1000" dirty="0">
              <a:solidFill>
                <a:srgbClr val="7030A0"/>
              </a:solidFill>
              <a:latin typeface="+mn-ea"/>
            </a:endParaRPr>
          </a:p>
        </p:txBody>
      </p:sp>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719" y="1561200"/>
            <a:ext cx="715774" cy="624871"/>
          </a:xfrm>
          <a:prstGeom prst="rect">
            <a:avLst/>
          </a:prstGeom>
          <a:ln>
            <a:noFill/>
          </a:ln>
          <a:effectLst>
            <a:outerShdw blurRad="292100" dist="139700" dir="2700000" algn="tl" rotWithShape="0">
              <a:srgbClr val="333333">
                <a:alpha val="65000"/>
              </a:srgbClr>
            </a:outerShdw>
          </a:effectLst>
        </p:spPr>
      </p:pic>
      <p:sp>
        <p:nvSpPr>
          <p:cNvPr id="30" name="矩形 29"/>
          <p:cNvSpPr/>
          <p:nvPr/>
        </p:nvSpPr>
        <p:spPr>
          <a:xfrm>
            <a:off x="631852" y="2185369"/>
            <a:ext cx="1061509" cy="400110"/>
          </a:xfrm>
          <a:prstGeom prst="rect">
            <a:avLst/>
          </a:prstGeom>
        </p:spPr>
        <p:txBody>
          <a:bodyPr wrap="none">
            <a:spAutoFit/>
          </a:bodyPr>
          <a:lstStyle/>
          <a:p>
            <a:pPr algn="ctr"/>
            <a:r>
              <a:rPr lang="en-US" altLang="zh-CN" sz="1000" dirty="0" smtClean="0">
                <a:latin typeface="+mn-ea"/>
              </a:rPr>
              <a:t>IPC2131-AN-L</a:t>
            </a:r>
          </a:p>
          <a:p>
            <a:pPr algn="ctr"/>
            <a:r>
              <a:rPr lang="en-US" altLang="zh-CN" sz="1000" dirty="0" smtClean="0">
                <a:latin typeface="+mn-ea"/>
              </a:rPr>
              <a:t>720P/</a:t>
            </a:r>
            <a:r>
              <a:rPr lang="zh-CN" altLang="en-US" sz="1000" dirty="0" smtClean="0">
                <a:latin typeface="+mn-ea"/>
              </a:rPr>
              <a:t>防暴</a:t>
            </a:r>
            <a:endParaRPr lang="zh-CN" altLang="en-US" sz="1000" dirty="0">
              <a:latin typeface="+mn-ea"/>
            </a:endParaRP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7815" y="3050551"/>
            <a:ext cx="713140" cy="623243"/>
          </a:xfrm>
          <a:prstGeom prst="rect">
            <a:avLst/>
          </a:prstGeom>
          <a:ln>
            <a:noFill/>
          </a:ln>
          <a:effectLst>
            <a:outerShdw blurRad="292100" dist="139700" dir="2700000" algn="tl" rotWithShape="0">
              <a:srgbClr val="333333">
                <a:alpha val="65000"/>
              </a:srgbClr>
            </a:outerShdw>
          </a:effectLst>
        </p:spPr>
      </p:pic>
      <p:sp>
        <p:nvSpPr>
          <p:cNvPr id="33" name="矩形 32"/>
          <p:cNvSpPr/>
          <p:nvPr/>
        </p:nvSpPr>
        <p:spPr>
          <a:xfrm>
            <a:off x="1701652" y="3695777"/>
            <a:ext cx="1465466" cy="400110"/>
          </a:xfrm>
          <a:prstGeom prst="rect">
            <a:avLst/>
          </a:prstGeom>
        </p:spPr>
        <p:txBody>
          <a:bodyPr wrap="none">
            <a:spAutoFit/>
          </a:bodyPr>
          <a:lstStyle/>
          <a:p>
            <a:pPr algn="ctr"/>
            <a:r>
              <a:rPr lang="en-US" altLang="zh-CN" sz="1000" dirty="0" smtClean="0">
                <a:solidFill>
                  <a:schemeClr val="accent6"/>
                </a:solidFill>
                <a:latin typeface="+mn-ea"/>
              </a:rPr>
              <a:t>IPC2231-AN-IR</a:t>
            </a:r>
          </a:p>
          <a:p>
            <a:pPr algn="ctr"/>
            <a:r>
              <a:rPr lang="en-US" altLang="zh-CN" sz="1000" dirty="0" smtClean="0">
                <a:solidFill>
                  <a:schemeClr val="accent6"/>
                </a:solidFill>
                <a:latin typeface="+mn-ea"/>
              </a:rPr>
              <a:t>1080P/</a:t>
            </a:r>
            <a:r>
              <a:rPr lang="zh-CN" altLang="en-US" sz="1000" dirty="0" smtClean="0">
                <a:solidFill>
                  <a:schemeClr val="accent6"/>
                </a:solidFill>
                <a:latin typeface="+mn-ea"/>
              </a:rPr>
              <a:t>防暴</a:t>
            </a:r>
            <a:r>
              <a:rPr lang="en-US" altLang="zh-CN" sz="1000" dirty="0" smtClean="0">
                <a:solidFill>
                  <a:schemeClr val="accent6"/>
                </a:solidFill>
                <a:latin typeface="+mn-ea"/>
              </a:rPr>
              <a:t>/40</a:t>
            </a:r>
            <a:r>
              <a:rPr lang="zh-CN" altLang="en-US" sz="1000" dirty="0" smtClean="0">
                <a:solidFill>
                  <a:schemeClr val="accent6"/>
                </a:solidFill>
                <a:latin typeface="+mn-ea"/>
              </a:rPr>
              <a:t>米红外</a:t>
            </a:r>
            <a:endParaRPr lang="zh-CN" altLang="en-US" sz="1000" dirty="0">
              <a:solidFill>
                <a:schemeClr val="accent6"/>
              </a:solidFill>
              <a:latin typeface="+mn-ea"/>
            </a:endParaRPr>
          </a:p>
        </p:txBody>
      </p:sp>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410" y="1561200"/>
            <a:ext cx="713140" cy="623243"/>
          </a:xfrm>
          <a:prstGeom prst="rect">
            <a:avLst/>
          </a:prstGeom>
          <a:ln>
            <a:noFill/>
          </a:ln>
          <a:effectLst>
            <a:outerShdw blurRad="292100" dist="139700" dir="2700000" algn="tl" rotWithShape="0">
              <a:srgbClr val="333333">
                <a:alpha val="65000"/>
              </a:srgbClr>
            </a:outerShdw>
          </a:effectLst>
        </p:spPr>
      </p:pic>
      <p:sp>
        <p:nvSpPr>
          <p:cNvPr id="36" name="矩形 35"/>
          <p:cNvSpPr/>
          <p:nvPr/>
        </p:nvSpPr>
        <p:spPr>
          <a:xfrm>
            <a:off x="3064016" y="3695777"/>
            <a:ext cx="1457450" cy="400110"/>
          </a:xfrm>
          <a:prstGeom prst="rect">
            <a:avLst/>
          </a:prstGeom>
        </p:spPr>
        <p:txBody>
          <a:bodyPr wrap="none">
            <a:spAutoFit/>
          </a:bodyPr>
          <a:lstStyle/>
          <a:p>
            <a:pPr algn="ctr"/>
            <a:r>
              <a:rPr lang="en-US" altLang="zh-CN" sz="1000" dirty="0" smtClean="0">
                <a:solidFill>
                  <a:srgbClr val="00B050"/>
                </a:solidFill>
                <a:latin typeface="+mn-ea"/>
              </a:rPr>
              <a:t>IPC232-A-IR</a:t>
            </a:r>
          </a:p>
          <a:p>
            <a:pPr algn="ctr"/>
            <a:r>
              <a:rPr lang="en-US" altLang="zh-CN" sz="1000" dirty="0" smtClean="0">
                <a:solidFill>
                  <a:srgbClr val="00B050"/>
                </a:solidFill>
                <a:latin typeface="+mn-ea"/>
              </a:rPr>
              <a:t>QXGA/</a:t>
            </a:r>
            <a:r>
              <a:rPr lang="zh-CN" altLang="en-US" sz="1000" dirty="0" smtClean="0">
                <a:solidFill>
                  <a:srgbClr val="00B050"/>
                </a:solidFill>
                <a:latin typeface="+mn-ea"/>
              </a:rPr>
              <a:t>防暴</a:t>
            </a:r>
            <a:r>
              <a:rPr lang="en-US" altLang="zh-CN" sz="1000" dirty="0" smtClean="0">
                <a:solidFill>
                  <a:srgbClr val="00B050"/>
                </a:solidFill>
                <a:latin typeface="+mn-ea"/>
              </a:rPr>
              <a:t>/15</a:t>
            </a:r>
            <a:r>
              <a:rPr lang="zh-CN" altLang="en-US" sz="1000" dirty="0" smtClean="0">
                <a:solidFill>
                  <a:srgbClr val="00B050"/>
                </a:solidFill>
                <a:latin typeface="+mn-ea"/>
              </a:rPr>
              <a:t>米红外</a:t>
            </a:r>
            <a:endParaRPr lang="zh-CN" altLang="en-US" sz="1000" dirty="0">
              <a:solidFill>
                <a:srgbClr val="00B050"/>
              </a:solidFill>
              <a:latin typeface="+mn-ea"/>
            </a:endParaRPr>
          </a:p>
        </p:txBody>
      </p:sp>
      <p:sp>
        <p:nvSpPr>
          <p:cNvPr id="38" name="矩形 37"/>
          <p:cNvSpPr/>
          <p:nvPr/>
        </p:nvSpPr>
        <p:spPr>
          <a:xfrm>
            <a:off x="3351755" y="2185369"/>
            <a:ext cx="881973" cy="400110"/>
          </a:xfrm>
          <a:prstGeom prst="rect">
            <a:avLst/>
          </a:prstGeom>
        </p:spPr>
        <p:txBody>
          <a:bodyPr wrap="none">
            <a:spAutoFit/>
          </a:bodyPr>
          <a:lstStyle/>
          <a:p>
            <a:pPr algn="ctr"/>
            <a:r>
              <a:rPr lang="en-US" altLang="zh-CN" sz="1000" dirty="0" smtClean="0">
                <a:solidFill>
                  <a:srgbClr val="00B050"/>
                </a:solidFill>
                <a:latin typeface="+mn-ea"/>
              </a:rPr>
              <a:t>IPC232-A-L</a:t>
            </a:r>
          </a:p>
          <a:p>
            <a:pPr algn="ctr"/>
            <a:r>
              <a:rPr lang="en-US" altLang="zh-CN" sz="1000" dirty="0" smtClean="0">
                <a:solidFill>
                  <a:srgbClr val="00B050"/>
                </a:solidFill>
                <a:latin typeface="+mn-ea"/>
              </a:rPr>
              <a:t>QXGA/</a:t>
            </a:r>
            <a:r>
              <a:rPr lang="zh-CN" altLang="en-US" sz="1000" dirty="0" smtClean="0">
                <a:solidFill>
                  <a:srgbClr val="00B050"/>
                </a:solidFill>
                <a:latin typeface="+mn-ea"/>
              </a:rPr>
              <a:t>防暴</a:t>
            </a:r>
            <a:endParaRPr lang="zh-CN" altLang="en-US" sz="1000" dirty="0">
              <a:solidFill>
                <a:srgbClr val="00B050"/>
              </a:solidFill>
              <a:latin typeface="+mn-ea"/>
            </a:endParaRPr>
          </a:p>
        </p:txBody>
      </p:sp>
      <p:sp>
        <p:nvSpPr>
          <p:cNvPr id="39" name="矩形 38"/>
          <p:cNvSpPr/>
          <p:nvPr/>
        </p:nvSpPr>
        <p:spPr>
          <a:xfrm>
            <a:off x="5993918" y="2185369"/>
            <a:ext cx="1390124" cy="553998"/>
          </a:xfrm>
          <a:prstGeom prst="rect">
            <a:avLst/>
          </a:prstGeom>
        </p:spPr>
        <p:txBody>
          <a:bodyPr wrap="none">
            <a:spAutoFit/>
          </a:bodyPr>
          <a:lstStyle/>
          <a:p>
            <a:pPr algn="ctr"/>
            <a:r>
              <a:rPr lang="en-US" altLang="zh-CN" sz="1000" dirty="0" smtClean="0">
                <a:solidFill>
                  <a:srgbClr val="0070C0"/>
                </a:solidFill>
                <a:latin typeface="+mn-ea"/>
              </a:rPr>
              <a:t>IPC2131-DN-IR</a:t>
            </a:r>
          </a:p>
          <a:p>
            <a:pPr algn="ctr"/>
            <a:r>
              <a:rPr lang="en-US" altLang="zh-CN" sz="1000" dirty="0" smtClean="0">
                <a:solidFill>
                  <a:srgbClr val="0070C0"/>
                </a:solidFill>
                <a:latin typeface="+mn-ea"/>
              </a:rPr>
              <a:t>720P/</a:t>
            </a:r>
            <a:r>
              <a:rPr lang="zh-CN" altLang="en-US" sz="1000" dirty="0" smtClean="0">
                <a:solidFill>
                  <a:srgbClr val="0070C0"/>
                </a:solidFill>
                <a:latin typeface="+mn-ea"/>
              </a:rPr>
              <a:t>防暴</a:t>
            </a:r>
            <a:r>
              <a:rPr lang="en-US" altLang="zh-CN" sz="1000" dirty="0" smtClean="0">
                <a:solidFill>
                  <a:srgbClr val="0070C0"/>
                </a:solidFill>
                <a:latin typeface="+mn-ea"/>
              </a:rPr>
              <a:t>/40</a:t>
            </a:r>
            <a:r>
              <a:rPr lang="zh-CN" altLang="en-US" sz="1000" dirty="0" smtClean="0">
                <a:solidFill>
                  <a:srgbClr val="0070C0"/>
                </a:solidFill>
                <a:latin typeface="+mn-ea"/>
              </a:rPr>
              <a:t>米红外</a:t>
            </a:r>
            <a:endParaRPr lang="en-US" altLang="zh-CN" sz="1000" dirty="0" smtClean="0">
              <a:solidFill>
                <a:srgbClr val="0070C0"/>
              </a:solidFill>
              <a:latin typeface="+mn-ea"/>
            </a:endParaRPr>
          </a:p>
          <a:p>
            <a:pPr algn="ctr"/>
            <a:r>
              <a:rPr lang="en-US" altLang="zh-CN" sz="1000" dirty="0" smtClean="0">
                <a:solidFill>
                  <a:srgbClr val="0070C0"/>
                </a:solidFill>
                <a:latin typeface="+mn-ea"/>
              </a:rPr>
              <a:t>/</a:t>
            </a:r>
            <a:r>
              <a:rPr lang="zh-CN" altLang="en-US" sz="1000" dirty="0" smtClean="0">
                <a:solidFill>
                  <a:srgbClr val="0070C0"/>
                </a:solidFill>
                <a:latin typeface="+mn-ea"/>
              </a:rPr>
              <a:t>超宽动态</a:t>
            </a:r>
            <a:endParaRPr lang="zh-CN" altLang="en-US" sz="1000" dirty="0">
              <a:solidFill>
                <a:srgbClr val="0070C0"/>
              </a:solidFill>
              <a:latin typeface="+mn-ea"/>
            </a:endParaRPr>
          </a:p>
        </p:txBody>
      </p:sp>
      <p:pic>
        <p:nvPicPr>
          <p:cNvPr id="41" name="图片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410" y="3029949"/>
            <a:ext cx="713140" cy="623243"/>
          </a:xfrm>
          <a:prstGeom prst="rect">
            <a:avLst/>
          </a:prstGeom>
          <a:ln>
            <a:noFill/>
          </a:ln>
          <a:effectLst>
            <a:outerShdw blurRad="292100" dist="139700" dir="2700000" algn="tl" rotWithShape="0">
              <a:srgbClr val="333333">
                <a:alpha val="65000"/>
              </a:srgbClr>
            </a:outerShdw>
          </a:effectLst>
        </p:spPr>
      </p:pic>
      <p:sp>
        <p:nvSpPr>
          <p:cNvPr id="42" name="矩形 41"/>
          <p:cNvSpPr/>
          <p:nvPr/>
        </p:nvSpPr>
        <p:spPr>
          <a:xfrm>
            <a:off x="5956247" y="3695777"/>
            <a:ext cx="1465466" cy="553998"/>
          </a:xfrm>
          <a:prstGeom prst="rect">
            <a:avLst/>
          </a:prstGeom>
        </p:spPr>
        <p:txBody>
          <a:bodyPr wrap="none">
            <a:spAutoFit/>
          </a:bodyPr>
          <a:lstStyle/>
          <a:p>
            <a:r>
              <a:rPr lang="en-US" altLang="zh-CN" sz="1000" dirty="0" smtClean="0">
                <a:solidFill>
                  <a:srgbClr val="0070C0"/>
                </a:solidFill>
                <a:latin typeface="+mn-ea"/>
              </a:rPr>
              <a:t>IPC2231-DN-IR</a:t>
            </a:r>
          </a:p>
          <a:p>
            <a:r>
              <a:rPr lang="en-US" altLang="zh-CN" sz="1000" dirty="0" smtClean="0">
                <a:solidFill>
                  <a:srgbClr val="0070C0"/>
                </a:solidFill>
                <a:latin typeface="+mn-ea"/>
              </a:rPr>
              <a:t>1080P/</a:t>
            </a:r>
            <a:r>
              <a:rPr lang="zh-CN" altLang="en-US" sz="1000" dirty="0" smtClean="0">
                <a:solidFill>
                  <a:srgbClr val="0070C0"/>
                </a:solidFill>
                <a:latin typeface="+mn-ea"/>
              </a:rPr>
              <a:t>防暴</a:t>
            </a:r>
            <a:r>
              <a:rPr lang="en-US" altLang="zh-CN" sz="1000" dirty="0" smtClean="0">
                <a:solidFill>
                  <a:srgbClr val="0070C0"/>
                </a:solidFill>
                <a:latin typeface="+mn-ea"/>
              </a:rPr>
              <a:t>/40</a:t>
            </a:r>
            <a:r>
              <a:rPr lang="zh-CN" altLang="en-US" sz="1000" dirty="0" smtClean="0">
                <a:solidFill>
                  <a:srgbClr val="0070C0"/>
                </a:solidFill>
                <a:latin typeface="+mn-ea"/>
              </a:rPr>
              <a:t>米红外</a:t>
            </a:r>
            <a:endParaRPr lang="en-US" altLang="zh-CN" sz="1000" dirty="0" smtClean="0">
              <a:solidFill>
                <a:srgbClr val="0070C0"/>
              </a:solidFill>
              <a:latin typeface="+mn-ea"/>
            </a:endParaRPr>
          </a:p>
          <a:p>
            <a:r>
              <a:rPr lang="en-US" altLang="zh-CN" sz="1000" dirty="0" smtClean="0">
                <a:solidFill>
                  <a:srgbClr val="0070C0"/>
                </a:solidFill>
                <a:latin typeface="+mn-ea"/>
              </a:rPr>
              <a:t>/</a:t>
            </a:r>
            <a:r>
              <a:rPr lang="zh-CN" altLang="en-US" sz="1000" dirty="0" smtClean="0">
                <a:solidFill>
                  <a:srgbClr val="0070C0"/>
                </a:solidFill>
                <a:latin typeface="+mn-ea"/>
              </a:rPr>
              <a:t>超宽动态</a:t>
            </a:r>
            <a:endParaRPr lang="zh-CN" altLang="en-US" sz="1000" dirty="0">
              <a:solidFill>
                <a:srgbClr val="0070C0"/>
              </a:solidFill>
              <a:latin typeface="+mn-ea"/>
            </a:endParaRPr>
          </a:p>
        </p:txBody>
      </p:sp>
      <p:pic>
        <p:nvPicPr>
          <p:cNvPr id="43" name="Picture 1"/>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411093" y="1561200"/>
            <a:ext cx="763297" cy="623243"/>
          </a:xfrm>
          <a:prstGeom prst="rect">
            <a:avLst/>
          </a:prstGeom>
          <a:ln>
            <a:noFill/>
          </a:ln>
          <a:effectLst>
            <a:outerShdw blurRad="292100" dist="139700" dir="2700000" algn="tl" rotWithShape="0">
              <a:srgbClr val="333333">
                <a:alpha val="65000"/>
              </a:srgbClr>
            </a:outerShdw>
          </a:effectLst>
        </p:spPr>
      </p:pic>
      <p:pic>
        <p:nvPicPr>
          <p:cNvPr id="46" name="图片 1"/>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440742" y="3044428"/>
            <a:ext cx="703998" cy="566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036" y="3051069"/>
            <a:ext cx="713140" cy="623243"/>
          </a:xfrm>
          <a:prstGeom prst="rect">
            <a:avLst/>
          </a:prstGeom>
          <a:ln>
            <a:noFill/>
          </a:ln>
          <a:effectLst>
            <a:outerShdw blurRad="292100" dist="139700" dir="2700000" algn="tl" rotWithShape="0">
              <a:srgbClr val="333333">
                <a:alpha val="65000"/>
              </a:srgbClr>
            </a:outerShdw>
          </a:effectLst>
        </p:spPr>
      </p:pic>
      <p:sp>
        <p:nvSpPr>
          <p:cNvPr id="48" name="矩形 47"/>
          <p:cNvSpPr/>
          <p:nvPr/>
        </p:nvSpPr>
        <p:spPr>
          <a:xfrm>
            <a:off x="467544" y="3695777"/>
            <a:ext cx="1390124" cy="400110"/>
          </a:xfrm>
          <a:prstGeom prst="rect">
            <a:avLst/>
          </a:prstGeom>
        </p:spPr>
        <p:txBody>
          <a:bodyPr wrap="none">
            <a:spAutoFit/>
          </a:bodyPr>
          <a:lstStyle/>
          <a:p>
            <a:pPr algn="ctr"/>
            <a:r>
              <a:rPr lang="en-US" altLang="zh-CN" sz="1000" dirty="0" smtClean="0">
                <a:latin typeface="+mn-ea"/>
              </a:rPr>
              <a:t>IPC2131-AN-IR</a:t>
            </a:r>
          </a:p>
          <a:p>
            <a:pPr algn="ctr"/>
            <a:r>
              <a:rPr lang="en-US" altLang="zh-CN" sz="1000" dirty="0" smtClean="0">
                <a:latin typeface="+mn-ea"/>
              </a:rPr>
              <a:t>720P/</a:t>
            </a:r>
            <a:r>
              <a:rPr lang="zh-CN" altLang="en-US" sz="1000" dirty="0" smtClean="0">
                <a:latin typeface="+mn-ea"/>
              </a:rPr>
              <a:t>防暴</a:t>
            </a:r>
            <a:r>
              <a:rPr lang="en-US" altLang="zh-CN" sz="1000" dirty="0" smtClean="0">
                <a:latin typeface="+mn-ea"/>
              </a:rPr>
              <a:t>/40</a:t>
            </a:r>
            <a:r>
              <a:rPr lang="zh-CN" altLang="en-US" sz="1000" dirty="0" smtClean="0">
                <a:latin typeface="+mn-ea"/>
              </a:rPr>
              <a:t>米红外</a:t>
            </a:r>
            <a:endParaRPr lang="zh-CN" altLang="en-US" sz="1000" dirty="0">
              <a:latin typeface="+mn-ea"/>
            </a:endParaRPr>
          </a:p>
        </p:txBody>
      </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6498" y="1540142"/>
            <a:ext cx="715774" cy="624871"/>
          </a:xfrm>
          <a:prstGeom prst="rect">
            <a:avLst/>
          </a:prstGeom>
          <a:ln>
            <a:noFill/>
          </a:ln>
          <a:effectLst>
            <a:outerShdw blurRad="292100" dist="139700" dir="2700000" algn="tl" rotWithShape="0">
              <a:srgbClr val="333333">
                <a:alpha val="65000"/>
              </a:srgbClr>
            </a:outerShdw>
          </a:effectLst>
        </p:spPr>
      </p:pic>
      <p:sp>
        <p:nvSpPr>
          <p:cNvPr id="50" name="矩形 49"/>
          <p:cNvSpPr/>
          <p:nvPr/>
        </p:nvSpPr>
        <p:spPr>
          <a:xfrm>
            <a:off x="1903631" y="2185369"/>
            <a:ext cx="1061509" cy="400110"/>
          </a:xfrm>
          <a:prstGeom prst="rect">
            <a:avLst/>
          </a:prstGeom>
        </p:spPr>
        <p:txBody>
          <a:bodyPr wrap="none">
            <a:spAutoFit/>
          </a:bodyPr>
          <a:lstStyle/>
          <a:p>
            <a:pPr algn="ctr"/>
            <a:r>
              <a:rPr lang="en-US" altLang="zh-CN" sz="1000" dirty="0" smtClean="0">
                <a:solidFill>
                  <a:schemeClr val="accent6"/>
                </a:solidFill>
                <a:latin typeface="+mn-ea"/>
              </a:rPr>
              <a:t>IPC2231-AN-L</a:t>
            </a:r>
          </a:p>
          <a:p>
            <a:pPr algn="ctr"/>
            <a:r>
              <a:rPr lang="en-US" altLang="zh-CN" sz="1000" dirty="0" smtClean="0">
                <a:solidFill>
                  <a:schemeClr val="accent6"/>
                </a:solidFill>
                <a:latin typeface="+mn-ea"/>
              </a:rPr>
              <a:t>1080P/</a:t>
            </a:r>
            <a:r>
              <a:rPr lang="zh-CN" altLang="en-US" sz="1000" dirty="0">
                <a:solidFill>
                  <a:schemeClr val="accent6"/>
                </a:solidFill>
                <a:latin typeface="+mn-ea"/>
              </a:rPr>
              <a:t>防暴</a:t>
            </a:r>
          </a:p>
        </p:txBody>
      </p:sp>
    </p:spTree>
    <p:extLst>
      <p:ext uri="{BB962C8B-B14F-4D97-AF65-F5344CB8AC3E}">
        <p14:creationId xmlns:p14="http://schemas.microsoft.com/office/powerpoint/2010/main" val="177524077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p:txBody>
          <a:bodyPr>
            <a:normAutofit/>
          </a:bodyPr>
          <a:lstStyle/>
          <a:p>
            <a:pPr defTabSz="764128">
              <a:defRPr/>
            </a:pPr>
            <a:r>
              <a:rPr lang="zh-CN" altLang="en-US" spc="270" dirty="0"/>
              <a:t>更多镜头带来更多</a:t>
            </a:r>
            <a:r>
              <a:rPr lang="zh-CN" altLang="en-US" spc="270" dirty="0" smtClean="0"/>
              <a:t>选择</a:t>
            </a:r>
            <a:r>
              <a:rPr lang="en-US" altLang="zh-CN" spc="270" dirty="0" smtClean="0"/>
              <a:t>—</a:t>
            </a:r>
            <a:r>
              <a:rPr lang="zh-CN" altLang="en-US" spc="270" dirty="0" smtClean="0"/>
              <a:t>迷你半球</a:t>
            </a:r>
            <a:endParaRPr lang="zh-CN" altLang="en-US" spc="270" dirty="0"/>
          </a:p>
        </p:txBody>
      </p:sp>
      <p:sp>
        <p:nvSpPr>
          <p:cNvPr id="63" name="Oval 25"/>
          <p:cNvSpPr>
            <a:spLocks noChangeArrowheads="1"/>
          </p:cNvSpPr>
          <p:nvPr/>
        </p:nvSpPr>
        <p:spPr bwMode="gray">
          <a:xfrm>
            <a:off x="5379068" y="1917761"/>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76" name="Oval 30"/>
          <p:cNvSpPr>
            <a:spLocks noChangeArrowheads="1"/>
          </p:cNvSpPr>
          <p:nvPr/>
        </p:nvSpPr>
        <p:spPr bwMode="auto">
          <a:xfrm>
            <a:off x="5269076" y="1817820"/>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77" name="Line 31"/>
          <p:cNvSpPr>
            <a:spLocks noChangeShapeType="1"/>
          </p:cNvSpPr>
          <p:nvPr/>
        </p:nvSpPr>
        <p:spPr bwMode="gray">
          <a:xfrm>
            <a:off x="5174581" y="2838132"/>
            <a:ext cx="2368906" cy="0"/>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78" name="Line 32"/>
          <p:cNvSpPr>
            <a:spLocks noChangeShapeType="1"/>
          </p:cNvSpPr>
          <p:nvPr/>
        </p:nvSpPr>
        <p:spPr bwMode="gray">
          <a:xfrm>
            <a:off x="6358048" y="1085256"/>
            <a:ext cx="0" cy="3363278"/>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grpSp>
        <p:nvGrpSpPr>
          <p:cNvPr id="79" name="Group 33"/>
          <p:cNvGrpSpPr>
            <a:grpSpLocks/>
          </p:cNvGrpSpPr>
          <p:nvPr/>
        </p:nvGrpSpPr>
        <p:grpSpPr bwMode="auto">
          <a:xfrm>
            <a:off x="6555131" y="1609943"/>
            <a:ext cx="305753" cy="305753"/>
            <a:chOff x="2928" y="2208"/>
            <a:chExt cx="262" cy="262"/>
          </a:xfrm>
        </p:grpSpPr>
        <p:sp>
          <p:nvSpPr>
            <p:cNvPr id="80"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81"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92" name="Rectangle 36"/>
          <p:cNvSpPr>
            <a:spLocks noChangeArrowheads="1"/>
          </p:cNvSpPr>
          <p:nvPr/>
        </p:nvSpPr>
        <p:spPr bwMode="black">
          <a:xfrm>
            <a:off x="6839452" y="1437319"/>
            <a:ext cx="1391177"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LC211-L0</a:t>
            </a:r>
          </a:p>
          <a:p>
            <a:pPr algn="l"/>
            <a:r>
              <a:rPr lang="en-US" altLang="zh-CN" sz="1260" dirty="0" smtClean="0">
                <a:solidFill>
                  <a:srgbClr val="0070C0"/>
                </a:solidFill>
                <a:latin typeface="+mn-ea"/>
              </a:rPr>
              <a:t>2.1mm</a:t>
            </a:r>
            <a:r>
              <a:rPr lang="zh-CN" altLang="en-US" sz="1260" dirty="0" smtClean="0">
                <a:solidFill>
                  <a:srgbClr val="0070C0"/>
                </a:solidFill>
                <a:latin typeface="+mn-ea"/>
              </a:rPr>
              <a:t>、</a:t>
            </a:r>
            <a:r>
              <a:rPr lang="en-US" altLang="zh-CN" sz="1260" dirty="0" smtClean="0">
                <a:solidFill>
                  <a:srgbClr val="0070C0"/>
                </a:solidFill>
                <a:latin typeface="+mn-ea"/>
              </a:rPr>
              <a:t>POE</a:t>
            </a:r>
            <a:endParaRPr lang="en-US" altLang="zh-CN" sz="1260" dirty="0">
              <a:solidFill>
                <a:srgbClr val="0070C0"/>
              </a:solidFill>
              <a:latin typeface="+mn-ea"/>
            </a:endParaRPr>
          </a:p>
        </p:txBody>
      </p:sp>
      <p:sp>
        <p:nvSpPr>
          <p:cNvPr id="105" name="Rectangle 37"/>
          <p:cNvSpPr>
            <a:spLocks noChangeArrowheads="1"/>
          </p:cNvSpPr>
          <p:nvPr/>
        </p:nvSpPr>
        <p:spPr bwMode="black">
          <a:xfrm>
            <a:off x="7595452" y="2621767"/>
            <a:ext cx="1205704"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LC211-L2</a:t>
            </a:r>
          </a:p>
          <a:p>
            <a:r>
              <a:rPr lang="en-US" altLang="zh-CN" sz="1260" dirty="0" smtClean="0">
                <a:solidFill>
                  <a:srgbClr val="0070C0"/>
                </a:solidFill>
                <a:latin typeface="+mn-ea"/>
              </a:rPr>
              <a:t>3.6mm</a:t>
            </a:r>
            <a:r>
              <a:rPr lang="zh-CN" altLang="en-US" sz="1260" dirty="0" smtClean="0">
                <a:solidFill>
                  <a:srgbClr val="0070C0"/>
                </a:solidFill>
                <a:latin typeface="+mn-ea"/>
              </a:rPr>
              <a:t>、</a:t>
            </a:r>
            <a:r>
              <a:rPr lang="en-US" altLang="zh-CN" sz="1260" dirty="0">
                <a:solidFill>
                  <a:srgbClr val="0070C0"/>
                </a:solidFill>
                <a:latin typeface="+mn-ea"/>
              </a:rPr>
              <a:t>POE</a:t>
            </a:r>
          </a:p>
        </p:txBody>
      </p:sp>
      <p:sp>
        <p:nvSpPr>
          <p:cNvPr id="108" name="Rectangle 38"/>
          <p:cNvSpPr>
            <a:spLocks noChangeArrowheads="1"/>
          </p:cNvSpPr>
          <p:nvPr/>
        </p:nvSpPr>
        <p:spPr bwMode="black">
          <a:xfrm>
            <a:off x="7417499" y="2029543"/>
            <a:ext cx="1296473"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LC211-L1</a:t>
            </a:r>
          </a:p>
          <a:p>
            <a:r>
              <a:rPr lang="en-US" altLang="zh-CN" sz="1260" dirty="0" smtClean="0">
                <a:solidFill>
                  <a:srgbClr val="0070C0"/>
                </a:solidFill>
                <a:latin typeface="+mn-ea"/>
              </a:rPr>
              <a:t>2.8mm</a:t>
            </a:r>
            <a:r>
              <a:rPr lang="zh-CN" altLang="en-US" sz="1260" dirty="0" smtClean="0">
                <a:solidFill>
                  <a:srgbClr val="0070C0"/>
                </a:solidFill>
                <a:latin typeface="+mn-ea"/>
              </a:rPr>
              <a:t>、</a:t>
            </a:r>
            <a:r>
              <a:rPr lang="en-US" altLang="zh-CN" sz="1260" dirty="0">
                <a:solidFill>
                  <a:srgbClr val="0070C0"/>
                </a:solidFill>
                <a:latin typeface="+mn-ea"/>
              </a:rPr>
              <a:t>POE</a:t>
            </a:r>
          </a:p>
        </p:txBody>
      </p:sp>
      <p:sp>
        <p:nvSpPr>
          <p:cNvPr id="109" name="Rectangle 39"/>
          <p:cNvSpPr>
            <a:spLocks noChangeArrowheads="1"/>
          </p:cNvSpPr>
          <p:nvPr/>
        </p:nvSpPr>
        <p:spPr bwMode="black">
          <a:xfrm>
            <a:off x="7518610" y="3213991"/>
            <a:ext cx="1157078"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LC211-L3</a:t>
            </a:r>
          </a:p>
          <a:p>
            <a:r>
              <a:rPr lang="en-US" altLang="zh-CN" sz="1260" dirty="0">
                <a:solidFill>
                  <a:srgbClr val="0070C0"/>
                </a:solidFill>
                <a:latin typeface="+mn-ea"/>
              </a:rPr>
              <a:t>6</a:t>
            </a:r>
            <a:r>
              <a:rPr lang="en-US" altLang="zh-CN" sz="1260" dirty="0" smtClean="0">
                <a:solidFill>
                  <a:srgbClr val="0070C0"/>
                </a:solidFill>
                <a:latin typeface="+mn-ea"/>
              </a:rPr>
              <a:t>mm</a:t>
            </a:r>
            <a:r>
              <a:rPr lang="zh-CN" altLang="en-US" sz="1260" dirty="0" smtClean="0">
                <a:solidFill>
                  <a:srgbClr val="0070C0"/>
                </a:solidFill>
                <a:latin typeface="+mn-ea"/>
              </a:rPr>
              <a:t>、</a:t>
            </a:r>
            <a:r>
              <a:rPr lang="en-US" altLang="zh-CN" sz="1260" dirty="0" smtClean="0">
                <a:solidFill>
                  <a:srgbClr val="0070C0"/>
                </a:solidFill>
                <a:latin typeface="+mn-ea"/>
              </a:rPr>
              <a:t>POE</a:t>
            </a:r>
            <a:endParaRPr lang="en-US" altLang="zh-CN" sz="1260" dirty="0">
              <a:solidFill>
                <a:srgbClr val="0070C0"/>
              </a:solidFill>
              <a:latin typeface="+mn-ea"/>
            </a:endParaRPr>
          </a:p>
        </p:txBody>
      </p:sp>
      <p:sp>
        <p:nvSpPr>
          <p:cNvPr id="110" name="Rectangle 40"/>
          <p:cNvSpPr>
            <a:spLocks noChangeArrowheads="1"/>
          </p:cNvSpPr>
          <p:nvPr/>
        </p:nvSpPr>
        <p:spPr bwMode="black">
          <a:xfrm>
            <a:off x="6897538" y="3806215"/>
            <a:ext cx="1209025"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LC211-L4</a:t>
            </a:r>
          </a:p>
          <a:p>
            <a:r>
              <a:rPr lang="en-US" altLang="zh-CN" sz="1260" dirty="0">
                <a:solidFill>
                  <a:srgbClr val="0070C0"/>
                </a:solidFill>
                <a:latin typeface="+mn-ea"/>
              </a:rPr>
              <a:t>8</a:t>
            </a:r>
            <a:r>
              <a:rPr lang="en-US" altLang="zh-CN" sz="1260" dirty="0" smtClean="0">
                <a:solidFill>
                  <a:srgbClr val="0070C0"/>
                </a:solidFill>
                <a:latin typeface="+mn-ea"/>
              </a:rPr>
              <a:t>mm</a:t>
            </a:r>
            <a:r>
              <a:rPr lang="zh-CN" altLang="en-US" sz="1260" dirty="0" smtClean="0">
                <a:solidFill>
                  <a:srgbClr val="0070C0"/>
                </a:solidFill>
                <a:latin typeface="+mn-ea"/>
              </a:rPr>
              <a:t>、</a:t>
            </a:r>
            <a:r>
              <a:rPr lang="en-US" altLang="zh-CN" sz="1260" dirty="0">
                <a:solidFill>
                  <a:srgbClr val="0070C0"/>
                </a:solidFill>
                <a:latin typeface="+mn-ea"/>
              </a:rPr>
              <a:t>POE</a:t>
            </a:r>
          </a:p>
        </p:txBody>
      </p:sp>
      <p:grpSp>
        <p:nvGrpSpPr>
          <p:cNvPr id="111" name="Group 42"/>
          <p:cNvGrpSpPr>
            <a:grpSpLocks/>
          </p:cNvGrpSpPr>
          <p:nvPr/>
        </p:nvGrpSpPr>
        <p:grpSpPr bwMode="auto">
          <a:xfrm>
            <a:off x="7144607" y="2042208"/>
            <a:ext cx="305753" cy="305753"/>
            <a:chOff x="2928" y="2208"/>
            <a:chExt cx="262" cy="262"/>
          </a:xfrm>
        </p:grpSpPr>
        <p:sp>
          <p:nvSpPr>
            <p:cNvPr id="112" name="Oval 43"/>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13" name="Oval 44"/>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14" name="Group 45"/>
          <p:cNvGrpSpPr>
            <a:grpSpLocks/>
          </p:cNvGrpSpPr>
          <p:nvPr/>
        </p:nvGrpSpPr>
        <p:grpSpPr bwMode="auto">
          <a:xfrm>
            <a:off x="7323769" y="2658365"/>
            <a:ext cx="305753" cy="305753"/>
            <a:chOff x="2928" y="2208"/>
            <a:chExt cx="262" cy="262"/>
          </a:xfrm>
        </p:grpSpPr>
        <p:sp>
          <p:nvSpPr>
            <p:cNvPr id="115" name="Oval 46"/>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16" name="Oval 47"/>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17" name="Group 48"/>
          <p:cNvGrpSpPr>
            <a:grpSpLocks/>
          </p:cNvGrpSpPr>
          <p:nvPr/>
        </p:nvGrpSpPr>
        <p:grpSpPr bwMode="auto">
          <a:xfrm>
            <a:off x="7183604" y="3288701"/>
            <a:ext cx="305753" cy="305753"/>
            <a:chOff x="2928" y="2208"/>
            <a:chExt cx="262" cy="262"/>
          </a:xfrm>
        </p:grpSpPr>
        <p:sp>
          <p:nvSpPr>
            <p:cNvPr id="118" name="Oval 49"/>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19" name="Oval 50"/>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20" name="Group 51"/>
          <p:cNvGrpSpPr>
            <a:grpSpLocks/>
          </p:cNvGrpSpPr>
          <p:nvPr/>
        </p:nvGrpSpPr>
        <p:grpSpPr bwMode="auto">
          <a:xfrm>
            <a:off x="6590289" y="3786057"/>
            <a:ext cx="305753" cy="305753"/>
            <a:chOff x="2928" y="2208"/>
            <a:chExt cx="262" cy="262"/>
          </a:xfrm>
        </p:grpSpPr>
        <p:sp>
          <p:nvSpPr>
            <p:cNvPr id="121" name="Oval 52"/>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22" name="Oval 53"/>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123" name="TextBox 68"/>
          <p:cNvSpPr txBox="1"/>
          <p:nvPr/>
        </p:nvSpPr>
        <p:spPr>
          <a:xfrm>
            <a:off x="5426469" y="2914295"/>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0070C0"/>
                </a:solidFill>
              </a:rPr>
              <a:t>LC211</a:t>
            </a:r>
          </a:p>
          <a:p>
            <a:r>
              <a:rPr lang="zh-CN" altLang="en-US" sz="1200" dirty="0" smtClean="0">
                <a:solidFill>
                  <a:srgbClr val="0070C0"/>
                </a:solidFill>
              </a:rPr>
              <a:t>不含</a:t>
            </a:r>
            <a:r>
              <a:rPr lang="zh-CN" altLang="en-US" sz="1200" dirty="0">
                <a:solidFill>
                  <a:srgbClr val="0070C0"/>
                </a:solidFill>
              </a:rPr>
              <a:t>音频</a:t>
            </a:r>
            <a:r>
              <a:rPr lang="en-US" altLang="zh-CN" sz="1200" dirty="0">
                <a:solidFill>
                  <a:srgbClr val="0070C0"/>
                </a:solidFill>
              </a:rPr>
              <a:t>/</a:t>
            </a:r>
            <a:r>
              <a:rPr lang="zh-CN" altLang="en-US" sz="1200" dirty="0" smtClean="0">
                <a:solidFill>
                  <a:srgbClr val="0070C0"/>
                </a:solidFill>
              </a:rPr>
              <a:t>告警</a:t>
            </a:r>
            <a:endParaRPr lang="en-US" altLang="zh-CN" sz="1200" dirty="0" smtClean="0">
              <a:solidFill>
                <a:srgbClr val="0070C0"/>
              </a:solidFill>
            </a:endParaRPr>
          </a:p>
          <a:p>
            <a:r>
              <a:rPr lang="zh-CN" altLang="en-US" sz="1200" dirty="0" smtClean="0">
                <a:solidFill>
                  <a:srgbClr val="0070C0"/>
                </a:solidFill>
              </a:rPr>
              <a:t>经济型</a:t>
            </a:r>
            <a:endParaRPr lang="zh-CN" altLang="en-US" sz="1200" dirty="0">
              <a:solidFill>
                <a:srgbClr val="0070C0"/>
              </a:solidFill>
            </a:endParaRPr>
          </a:p>
        </p:txBody>
      </p:sp>
      <p:pic>
        <p:nvPicPr>
          <p:cNvPr id="124" name="图片 123" descr="模拟球.png"/>
          <p:cNvPicPr>
            <a:picLocks noChangeAspect="1"/>
          </p:cNvPicPr>
          <p:nvPr/>
        </p:nvPicPr>
        <p:blipFill>
          <a:blip r:embed="rId2" cstate="print"/>
          <a:stretch>
            <a:fillRect/>
          </a:stretch>
        </p:blipFill>
        <p:spPr>
          <a:xfrm rot="10800000">
            <a:off x="5941674" y="2301415"/>
            <a:ext cx="823256" cy="535116"/>
          </a:xfrm>
          <a:prstGeom prst="rect">
            <a:avLst/>
          </a:prstGeom>
          <a:ln>
            <a:noFill/>
          </a:ln>
          <a:effectLst>
            <a:outerShdw blurRad="292100" dist="139700" dir="2700000" algn="tl" rotWithShape="0">
              <a:srgbClr val="333333">
                <a:alpha val="65000"/>
              </a:srgbClr>
            </a:outerShdw>
          </a:effectLst>
        </p:spPr>
      </p:pic>
      <p:sp>
        <p:nvSpPr>
          <p:cNvPr id="57" name="Oval 25"/>
          <p:cNvSpPr>
            <a:spLocks noChangeArrowheads="1"/>
          </p:cNvSpPr>
          <p:nvPr/>
        </p:nvSpPr>
        <p:spPr bwMode="gray">
          <a:xfrm>
            <a:off x="672031" y="1892087"/>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58" name="Oval 30"/>
          <p:cNvSpPr>
            <a:spLocks noChangeArrowheads="1"/>
          </p:cNvSpPr>
          <p:nvPr/>
        </p:nvSpPr>
        <p:spPr bwMode="auto">
          <a:xfrm>
            <a:off x="562039" y="1792146"/>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59" name="Line 31"/>
          <p:cNvSpPr>
            <a:spLocks noChangeShapeType="1"/>
          </p:cNvSpPr>
          <p:nvPr/>
        </p:nvSpPr>
        <p:spPr bwMode="gray">
          <a:xfrm>
            <a:off x="481110" y="2861832"/>
            <a:ext cx="2368906" cy="0"/>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61" name="Line 32"/>
          <p:cNvSpPr>
            <a:spLocks noChangeShapeType="1"/>
          </p:cNvSpPr>
          <p:nvPr/>
        </p:nvSpPr>
        <p:spPr bwMode="gray">
          <a:xfrm>
            <a:off x="1651011" y="1059582"/>
            <a:ext cx="0" cy="3363278"/>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66" name="Rectangle 36"/>
          <p:cNvSpPr>
            <a:spLocks noChangeArrowheads="1"/>
          </p:cNvSpPr>
          <p:nvPr/>
        </p:nvSpPr>
        <p:spPr bwMode="black">
          <a:xfrm>
            <a:off x="1726792" y="1412132"/>
            <a:ext cx="2413160"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LC211-A-IR2--</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3.6mm</a:t>
            </a:r>
          </a:p>
        </p:txBody>
      </p:sp>
      <p:sp>
        <p:nvSpPr>
          <p:cNvPr id="130" name="TextBox 68"/>
          <p:cNvSpPr txBox="1"/>
          <p:nvPr/>
        </p:nvSpPr>
        <p:spPr>
          <a:xfrm>
            <a:off x="645737" y="2986303"/>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00B050"/>
                </a:solidFill>
              </a:rPr>
              <a:t>LC211/LC2240-IR</a:t>
            </a:r>
          </a:p>
          <a:p>
            <a:r>
              <a:rPr lang="zh-CN" altLang="en-US" sz="1200" dirty="0" smtClean="0">
                <a:solidFill>
                  <a:srgbClr val="00B050"/>
                </a:solidFill>
              </a:rPr>
              <a:t>不含</a:t>
            </a:r>
            <a:r>
              <a:rPr lang="zh-CN" altLang="en-US" sz="1200" dirty="0">
                <a:solidFill>
                  <a:srgbClr val="00B050"/>
                </a:solidFill>
              </a:rPr>
              <a:t>音频</a:t>
            </a:r>
            <a:r>
              <a:rPr lang="en-US" altLang="zh-CN" sz="1200" dirty="0">
                <a:solidFill>
                  <a:srgbClr val="00B050"/>
                </a:solidFill>
              </a:rPr>
              <a:t>/</a:t>
            </a:r>
            <a:r>
              <a:rPr lang="zh-CN" altLang="en-US" sz="1200" dirty="0" smtClean="0">
                <a:solidFill>
                  <a:srgbClr val="00B050"/>
                </a:solidFill>
              </a:rPr>
              <a:t>告警</a:t>
            </a:r>
            <a:endParaRPr lang="en-US" altLang="zh-CN" sz="1200" dirty="0" smtClean="0">
              <a:solidFill>
                <a:srgbClr val="00B050"/>
              </a:solidFill>
            </a:endParaRPr>
          </a:p>
          <a:p>
            <a:r>
              <a:rPr lang="zh-CN" altLang="en-US" sz="1200" dirty="0" smtClean="0">
                <a:solidFill>
                  <a:srgbClr val="00B050"/>
                </a:solidFill>
              </a:rPr>
              <a:t>经济型</a:t>
            </a:r>
            <a:endParaRPr lang="zh-CN" altLang="en-US" sz="1200" dirty="0">
              <a:solidFill>
                <a:srgbClr val="00B050"/>
              </a:solidFill>
            </a:endParaRPr>
          </a:p>
        </p:txBody>
      </p:sp>
      <p:pic>
        <p:nvPicPr>
          <p:cNvPr id="131" name="图片 130" descr="模拟球.png"/>
          <p:cNvPicPr>
            <a:picLocks noChangeAspect="1"/>
          </p:cNvPicPr>
          <p:nvPr/>
        </p:nvPicPr>
        <p:blipFill>
          <a:blip r:embed="rId2" cstate="print"/>
          <a:stretch>
            <a:fillRect/>
          </a:stretch>
        </p:blipFill>
        <p:spPr>
          <a:xfrm rot="10800000">
            <a:off x="1234637" y="2342363"/>
            <a:ext cx="823256" cy="535116"/>
          </a:xfrm>
          <a:prstGeom prst="rect">
            <a:avLst/>
          </a:prstGeom>
          <a:ln>
            <a:noFill/>
          </a:ln>
          <a:effectLst>
            <a:outerShdw blurRad="292100" dist="139700" dir="2700000" algn="tl" rotWithShape="0">
              <a:srgbClr val="333333">
                <a:alpha val="65000"/>
              </a:srgbClr>
            </a:outerShdw>
          </a:effectLst>
        </p:spPr>
      </p:pic>
      <p:grpSp>
        <p:nvGrpSpPr>
          <p:cNvPr id="132" name="Group 33"/>
          <p:cNvGrpSpPr>
            <a:grpSpLocks/>
          </p:cNvGrpSpPr>
          <p:nvPr/>
        </p:nvGrpSpPr>
        <p:grpSpPr bwMode="auto">
          <a:xfrm>
            <a:off x="1473172" y="1584269"/>
            <a:ext cx="305753" cy="305753"/>
            <a:chOff x="2928" y="2208"/>
            <a:chExt cx="262" cy="262"/>
          </a:xfrm>
        </p:grpSpPr>
        <p:sp>
          <p:nvSpPr>
            <p:cNvPr id="133"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34"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35" name="Group 33"/>
          <p:cNvGrpSpPr>
            <a:grpSpLocks/>
          </p:cNvGrpSpPr>
          <p:nvPr/>
        </p:nvGrpSpPr>
        <p:grpSpPr bwMode="auto">
          <a:xfrm>
            <a:off x="2017277" y="1853878"/>
            <a:ext cx="305753" cy="305753"/>
            <a:chOff x="2928" y="2208"/>
            <a:chExt cx="262" cy="262"/>
          </a:xfrm>
        </p:grpSpPr>
        <p:sp>
          <p:nvSpPr>
            <p:cNvPr id="136"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37"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38" name="Group 33"/>
          <p:cNvGrpSpPr>
            <a:grpSpLocks/>
          </p:cNvGrpSpPr>
          <p:nvPr/>
        </p:nvGrpSpPr>
        <p:grpSpPr bwMode="auto">
          <a:xfrm>
            <a:off x="2431698" y="2949487"/>
            <a:ext cx="305753" cy="305753"/>
            <a:chOff x="2928" y="2208"/>
            <a:chExt cx="262" cy="262"/>
          </a:xfrm>
        </p:grpSpPr>
        <p:sp>
          <p:nvSpPr>
            <p:cNvPr id="139"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40"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41" name="Group 33"/>
          <p:cNvGrpSpPr>
            <a:grpSpLocks/>
          </p:cNvGrpSpPr>
          <p:nvPr/>
        </p:nvGrpSpPr>
        <p:grpSpPr bwMode="auto">
          <a:xfrm>
            <a:off x="2066929" y="3487442"/>
            <a:ext cx="305753" cy="305753"/>
            <a:chOff x="2928" y="2208"/>
            <a:chExt cx="262" cy="262"/>
          </a:xfrm>
        </p:grpSpPr>
        <p:sp>
          <p:nvSpPr>
            <p:cNvPr id="142"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43"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44" name="Group 33"/>
          <p:cNvGrpSpPr>
            <a:grpSpLocks/>
          </p:cNvGrpSpPr>
          <p:nvPr/>
        </p:nvGrpSpPr>
        <p:grpSpPr bwMode="auto">
          <a:xfrm>
            <a:off x="1497679" y="3753374"/>
            <a:ext cx="305753" cy="305753"/>
            <a:chOff x="2928" y="2208"/>
            <a:chExt cx="262" cy="262"/>
          </a:xfrm>
        </p:grpSpPr>
        <p:sp>
          <p:nvSpPr>
            <p:cNvPr id="145"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46"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147" name="Group 33"/>
          <p:cNvGrpSpPr>
            <a:grpSpLocks/>
          </p:cNvGrpSpPr>
          <p:nvPr/>
        </p:nvGrpSpPr>
        <p:grpSpPr bwMode="auto">
          <a:xfrm>
            <a:off x="2430704" y="2355702"/>
            <a:ext cx="305753" cy="305753"/>
            <a:chOff x="2928" y="2208"/>
            <a:chExt cx="262" cy="262"/>
          </a:xfrm>
        </p:grpSpPr>
        <p:sp>
          <p:nvSpPr>
            <p:cNvPr id="148"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149"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150" name="Rectangle 36"/>
          <p:cNvSpPr>
            <a:spLocks noChangeArrowheads="1"/>
          </p:cNvSpPr>
          <p:nvPr/>
        </p:nvSpPr>
        <p:spPr bwMode="black">
          <a:xfrm>
            <a:off x="2321501" y="1905632"/>
            <a:ext cx="2308728"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LC211-A-IR3--</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6mm</a:t>
            </a:r>
          </a:p>
        </p:txBody>
      </p:sp>
      <p:sp>
        <p:nvSpPr>
          <p:cNvPr id="151" name="Rectangle 36"/>
          <p:cNvSpPr>
            <a:spLocks noChangeArrowheads="1"/>
          </p:cNvSpPr>
          <p:nvPr/>
        </p:nvSpPr>
        <p:spPr bwMode="black">
          <a:xfrm>
            <a:off x="2724743" y="2439688"/>
            <a:ext cx="2347251"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LC211-A-IR4--</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8mm</a:t>
            </a:r>
          </a:p>
        </p:txBody>
      </p:sp>
      <p:sp>
        <p:nvSpPr>
          <p:cNvPr id="152" name="Rectangle 36"/>
          <p:cNvSpPr>
            <a:spLocks noChangeArrowheads="1"/>
          </p:cNvSpPr>
          <p:nvPr/>
        </p:nvSpPr>
        <p:spPr bwMode="black">
          <a:xfrm>
            <a:off x="2734408" y="3015192"/>
            <a:ext cx="2471228"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LC2240-A-IR2--</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3.6mm</a:t>
            </a:r>
          </a:p>
        </p:txBody>
      </p:sp>
      <p:sp>
        <p:nvSpPr>
          <p:cNvPr id="153" name="Rectangle 36"/>
          <p:cNvSpPr>
            <a:spLocks noChangeArrowheads="1"/>
          </p:cNvSpPr>
          <p:nvPr/>
        </p:nvSpPr>
        <p:spPr bwMode="black">
          <a:xfrm>
            <a:off x="2384354" y="3500908"/>
            <a:ext cx="2477841"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LC2240-A-IR3--</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3.6mm</a:t>
            </a:r>
          </a:p>
        </p:txBody>
      </p:sp>
      <p:sp>
        <p:nvSpPr>
          <p:cNvPr id="154" name="Rectangle 36"/>
          <p:cNvSpPr>
            <a:spLocks noChangeArrowheads="1"/>
          </p:cNvSpPr>
          <p:nvPr/>
        </p:nvSpPr>
        <p:spPr bwMode="black">
          <a:xfrm>
            <a:off x="1745507" y="3942515"/>
            <a:ext cx="2476985" cy="286232"/>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pPr algn="l"/>
            <a:r>
              <a:rPr lang="en-US" altLang="zh-CN" sz="1260" dirty="0" smtClean="0">
                <a:solidFill>
                  <a:srgbClr val="080808"/>
                </a:solidFill>
                <a:latin typeface="+mn-ea"/>
              </a:rPr>
              <a:t>LC2240-A-IR4--</a:t>
            </a:r>
            <a:r>
              <a:rPr lang="en-US" altLang="zh-CN" sz="1000" dirty="0" smtClean="0">
                <a:solidFill>
                  <a:srgbClr val="00B050"/>
                </a:solidFill>
                <a:latin typeface="+mn-ea"/>
              </a:rPr>
              <a:t>15</a:t>
            </a:r>
            <a:r>
              <a:rPr lang="zh-CN" altLang="en-US" sz="1000" dirty="0" smtClean="0">
                <a:solidFill>
                  <a:srgbClr val="00B050"/>
                </a:solidFill>
                <a:latin typeface="+mn-ea"/>
              </a:rPr>
              <a:t>米红外，</a:t>
            </a:r>
            <a:r>
              <a:rPr lang="en-US" altLang="zh-CN" sz="1000" dirty="0" smtClean="0">
                <a:solidFill>
                  <a:srgbClr val="00B050"/>
                </a:solidFill>
                <a:latin typeface="+mn-ea"/>
              </a:rPr>
              <a:t>3.6mm</a:t>
            </a:r>
          </a:p>
        </p:txBody>
      </p:sp>
    </p:spTree>
    <p:extLst>
      <p:ext uri="{BB962C8B-B14F-4D97-AF65-F5344CB8AC3E}">
        <p14:creationId xmlns:p14="http://schemas.microsoft.com/office/powerpoint/2010/main" val="37790135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p:txBody>
          <a:bodyPr>
            <a:normAutofit/>
          </a:bodyPr>
          <a:lstStyle/>
          <a:p>
            <a:pPr defTabSz="764128">
              <a:defRPr/>
            </a:pPr>
            <a:r>
              <a:rPr lang="zh-CN" altLang="en-US" spc="270" dirty="0"/>
              <a:t>更多镜头带来更多</a:t>
            </a:r>
            <a:r>
              <a:rPr lang="zh-CN" altLang="en-US" spc="270" dirty="0" smtClean="0"/>
              <a:t>选择</a:t>
            </a:r>
            <a:r>
              <a:rPr lang="en-US" altLang="zh-CN" spc="270" dirty="0" smtClean="0"/>
              <a:t>—</a:t>
            </a:r>
            <a:r>
              <a:rPr lang="zh-CN" altLang="en-US" spc="270" dirty="0" smtClean="0"/>
              <a:t>海螺半球</a:t>
            </a:r>
            <a:endParaRPr lang="zh-CN" altLang="en-US" spc="270" dirty="0"/>
          </a:p>
        </p:txBody>
      </p:sp>
      <p:sp>
        <p:nvSpPr>
          <p:cNvPr id="54" name="Oval 25"/>
          <p:cNvSpPr>
            <a:spLocks noChangeArrowheads="1"/>
          </p:cNvSpPr>
          <p:nvPr/>
        </p:nvSpPr>
        <p:spPr bwMode="gray">
          <a:xfrm>
            <a:off x="863967" y="1751041"/>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55" name="Oval 30"/>
          <p:cNvSpPr>
            <a:spLocks noChangeArrowheads="1"/>
          </p:cNvSpPr>
          <p:nvPr/>
        </p:nvSpPr>
        <p:spPr bwMode="auto">
          <a:xfrm>
            <a:off x="753975" y="1640550"/>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56" name="Line 31"/>
          <p:cNvSpPr>
            <a:spLocks noChangeShapeType="1"/>
          </p:cNvSpPr>
          <p:nvPr/>
        </p:nvSpPr>
        <p:spPr bwMode="gray">
          <a:xfrm flipV="1">
            <a:off x="691889" y="2660988"/>
            <a:ext cx="2398181" cy="6431"/>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sp>
        <p:nvSpPr>
          <p:cNvPr id="57" name="Line 32"/>
          <p:cNvSpPr>
            <a:spLocks noChangeShapeType="1"/>
          </p:cNvSpPr>
          <p:nvPr/>
        </p:nvSpPr>
        <p:spPr bwMode="gray">
          <a:xfrm>
            <a:off x="1772009" y="979349"/>
            <a:ext cx="0" cy="3363278"/>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grpSp>
        <p:nvGrpSpPr>
          <p:cNvPr id="58" name="Group 33"/>
          <p:cNvGrpSpPr>
            <a:grpSpLocks/>
          </p:cNvGrpSpPr>
          <p:nvPr/>
        </p:nvGrpSpPr>
        <p:grpSpPr bwMode="auto">
          <a:xfrm>
            <a:off x="2016973" y="1459792"/>
            <a:ext cx="305753" cy="305753"/>
            <a:chOff x="2928" y="2208"/>
            <a:chExt cx="262" cy="262"/>
          </a:xfrm>
        </p:grpSpPr>
        <p:sp>
          <p:nvSpPr>
            <p:cNvPr id="59"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60" name="Oval 35"/>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61" name="Rectangle 36"/>
          <p:cNvSpPr>
            <a:spLocks noChangeArrowheads="1"/>
          </p:cNvSpPr>
          <p:nvPr/>
        </p:nvSpPr>
        <p:spPr bwMode="black">
          <a:xfrm>
            <a:off x="2332947" y="1299825"/>
            <a:ext cx="1850544"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IPC2x10-IR1</a:t>
            </a:r>
            <a:endParaRPr lang="en-US" altLang="zh-CN" sz="1260" dirty="0">
              <a:solidFill>
                <a:srgbClr val="080808"/>
              </a:solidFill>
              <a:latin typeface="+mn-ea"/>
            </a:endParaRPr>
          </a:p>
          <a:p>
            <a:pPr algn="l"/>
            <a:r>
              <a:rPr lang="en-US" altLang="zh-CN" sz="1260" dirty="0" smtClean="0">
                <a:solidFill>
                  <a:srgbClr val="00B050"/>
                </a:solidFill>
                <a:latin typeface="+mn-ea"/>
              </a:rPr>
              <a:t>2.8mm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62" name="Rectangle 37"/>
          <p:cNvSpPr>
            <a:spLocks noChangeArrowheads="1"/>
          </p:cNvSpPr>
          <p:nvPr/>
        </p:nvSpPr>
        <p:spPr bwMode="black">
          <a:xfrm>
            <a:off x="3126516" y="2451953"/>
            <a:ext cx="1773000"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a:solidFill>
                  <a:srgbClr val="080808"/>
                </a:solidFill>
                <a:latin typeface="+mn-ea"/>
              </a:rPr>
              <a:t>IPC2x10</a:t>
            </a:r>
            <a:r>
              <a:rPr lang="en-US" altLang="zh-CN" sz="1260" dirty="0" smtClean="0">
                <a:solidFill>
                  <a:srgbClr val="080808"/>
                </a:solidFill>
                <a:latin typeface="+mn-ea"/>
              </a:rPr>
              <a:t>-IR3</a:t>
            </a:r>
          </a:p>
          <a:p>
            <a:r>
              <a:rPr lang="en-US" altLang="zh-CN" sz="1260" dirty="0" smtClean="0">
                <a:solidFill>
                  <a:srgbClr val="00B050"/>
                </a:solidFill>
                <a:latin typeface="+mn-ea"/>
              </a:rPr>
              <a:t>6mm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63" name="Rectangle 38"/>
          <p:cNvSpPr>
            <a:spLocks noChangeArrowheads="1"/>
          </p:cNvSpPr>
          <p:nvPr/>
        </p:nvSpPr>
        <p:spPr bwMode="black">
          <a:xfrm>
            <a:off x="2972332" y="1875889"/>
            <a:ext cx="1887700"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a:solidFill>
                  <a:srgbClr val="080808"/>
                </a:solidFill>
                <a:latin typeface="+mn-ea"/>
              </a:rPr>
              <a:t>IPC2x10</a:t>
            </a:r>
            <a:r>
              <a:rPr lang="en-US" altLang="zh-CN" sz="1260" dirty="0" smtClean="0">
                <a:solidFill>
                  <a:srgbClr val="080808"/>
                </a:solidFill>
                <a:latin typeface="+mn-ea"/>
              </a:rPr>
              <a:t>-IR2</a:t>
            </a:r>
          </a:p>
          <a:p>
            <a:r>
              <a:rPr lang="en-US" altLang="zh-CN" sz="1260" dirty="0" smtClean="0">
                <a:solidFill>
                  <a:srgbClr val="00B050"/>
                </a:solidFill>
                <a:latin typeface="+mn-ea"/>
              </a:rPr>
              <a:t>3.6mm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64" name="Rectangle 39"/>
          <p:cNvSpPr>
            <a:spLocks noChangeArrowheads="1"/>
          </p:cNvSpPr>
          <p:nvPr/>
        </p:nvSpPr>
        <p:spPr bwMode="black">
          <a:xfrm>
            <a:off x="2951692" y="3028017"/>
            <a:ext cx="1947824"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a:solidFill>
                  <a:srgbClr val="080808"/>
                </a:solidFill>
                <a:latin typeface="+mn-ea"/>
              </a:rPr>
              <a:t>IPC2x10-IR4</a:t>
            </a:r>
            <a:endParaRPr lang="en-US" altLang="zh-CN" sz="1260" dirty="0" smtClean="0">
              <a:solidFill>
                <a:srgbClr val="080808"/>
              </a:solidFill>
              <a:latin typeface="+mn-ea"/>
            </a:endParaRPr>
          </a:p>
          <a:p>
            <a:r>
              <a:rPr lang="en-US" altLang="zh-CN" sz="1260" dirty="0" smtClean="0">
                <a:solidFill>
                  <a:srgbClr val="00B050"/>
                </a:solidFill>
                <a:latin typeface="+mn-ea"/>
              </a:rPr>
              <a:t>8mm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65" name="Rectangle 40"/>
          <p:cNvSpPr>
            <a:spLocks noChangeArrowheads="1"/>
          </p:cNvSpPr>
          <p:nvPr/>
        </p:nvSpPr>
        <p:spPr bwMode="black">
          <a:xfrm>
            <a:off x="2420081" y="3604081"/>
            <a:ext cx="1953233"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a:solidFill>
                  <a:srgbClr val="080808"/>
                </a:solidFill>
                <a:latin typeface="+mn-ea"/>
              </a:rPr>
              <a:t>IPC2x10-IR5</a:t>
            </a:r>
            <a:endParaRPr lang="en-US" altLang="zh-CN" sz="1260" dirty="0" smtClean="0">
              <a:solidFill>
                <a:srgbClr val="080808"/>
              </a:solidFill>
              <a:latin typeface="+mn-ea"/>
            </a:endParaRPr>
          </a:p>
          <a:p>
            <a:r>
              <a:rPr lang="en-US" altLang="zh-CN" sz="1260" dirty="0" smtClean="0">
                <a:solidFill>
                  <a:srgbClr val="00B050"/>
                </a:solidFill>
                <a:latin typeface="+mn-ea"/>
              </a:rPr>
              <a:t>12mm</a:t>
            </a:r>
            <a:r>
              <a:rPr lang="zh-CN" altLang="en-US" sz="1260" dirty="0" smtClean="0">
                <a:solidFill>
                  <a:srgbClr val="00B050"/>
                </a:solidFill>
                <a:latin typeface="+mn-ea"/>
              </a:rPr>
              <a:t>、</a:t>
            </a:r>
            <a:r>
              <a:rPr lang="en-US" altLang="zh-CN" sz="1260" dirty="0" smtClean="0">
                <a:solidFill>
                  <a:srgbClr val="00B050"/>
                </a:solidFill>
                <a:latin typeface="+mn-ea"/>
              </a:rPr>
              <a:t>30</a:t>
            </a:r>
            <a:r>
              <a:rPr lang="zh-CN" altLang="en-US" sz="1260" dirty="0" smtClean="0">
                <a:solidFill>
                  <a:srgbClr val="00B050"/>
                </a:solidFill>
                <a:latin typeface="+mn-ea"/>
              </a:rPr>
              <a:t>米红外</a:t>
            </a:r>
            <a:endParaRPr lang="en-US" altLang="zh-CN" sz="1260" dirty="0">
              <a:solidFill>
                <a:srgbClr val="00B050"/>
              </a:solidFill>
              <a:latin typeface="+mn-ea"/>
            </a:endParaRPr>
          </a:p>
        </p:txBody>
      </p:sp>
      <p:sp>
        <p:nvSpPr>
          <p:cNvPr id="66" name="Oval 43"/>
          <p:cNvSpPr>
            <a:spLocks noChangeArrowheads="1"/>
          </p:cNvSpPr>
          <p:nvPr/>
        </p:nvSpPr>
        <p:spPr bwMode="gray">
          <a:xfrm>
            <a:off x="2634896" y="1927109"/>
            <a:ext cx="305753" cy="305753"/>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67" name="Oval 44"/>
          <p:cNvSpPr>
            <a:spLocks noChangeArrowheads="1"/>
          </p:cNvSpPr>
          <p:nvPr/>
        </p:nvSpPr>
        <p:spPr bwMode="gray">
          <a:xfrm>
            <a:off x="2659403" y="1952783"/>
            <a:ext cx="254405" cy="254405"/>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nvGrpSpPr>
          <p:cNvPr id="68" name="Group 45"/>
          <p:cNvGrpSpPr>
            <a:grpSpLocks/>
          </p:cNvGrpSpPr>
          <p:nvPr/>
        </p:nvGrpSpPr>
        <p:grpSpPr bwMode="auto">
          <a:xfrm>
            <a:off x="2796162" y="2510257"/>
            <a:ext cx="305753" cy="305753"/>
            <a:chOff x="2928" y="2208"/>
            <a:chExt cx="262" cy="262"/>
          </a:xfrm>
        </p:grpSpPr>
        <p:sp>
          <p:nvSpPr>
            <p:cNvPr id="69" name="Oval 46"/>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70" name="Oval 47"/>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71" name="Group 48"/>
          <p:cNvGrpSpPr>
            <a:grpSpLocks/>
          </p:cNvGrpSpPr>
          <p:nvPr/>
        </p:nvGrpSpPr>
        <p:grpSpPr bwMode="auto">
          <a:xfrm>
            <a:off x="2675596" y="3069495"/>
            <a:ext cx="305753" cy="305753"/>
            <a:chOff x="2928" y="2208"/>
            <a:chExt cx="262" cy="262"/>
          </a:xfrm>
        </p:grpSpPr>
        <p:sp>
          <p:nvSpPr>
            <p:cNvPr id="72" name="Oval 49"/>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73" name="Oval 50"/>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74" name="Group 51"/>
          <p:cNvGrpSpPr>
            <a:grpSpLocks/>
          </p:cNvGrpSpPr>
          <p:nvPr/>
        </p:nvGrpSpPr>
        <p:grpSpPr bwMode="auto">
          <a:xfrm>
            <a:off x="2084786" y="3593263"/>
            <a:ext cx="305753" cy="305753"/>
            <a:chOff x="2928" y="2208"/>
            <a:chExt cx="262" cy="262"/>
          </a:xfrm>
        </p:grpSpPr>
        <p:sp>
          <p:nvSpPr>
            <p:cNvPr id="75" name="Oval 52"/>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76" name="Oval 53"/>
            <p:cNvSpPr>
              <a:spLocks noChangeArrowheads="1"/>
            </p:cNvSpPr>
            <p:nvPr/>
          </p:nvSpPr>
          <p:spPr bwMode="gray">
            <a:xfrm>
              <a:off x="2949" y="2230"/>
              <a:ext cx="218" cy="218"/>
            </a:xfrm>
            <a:prstGeom prst="ellipse">
              <a:avLst/>
            </a:prstGeom>
            <a:gradFill rotWithShape="1">
              <a:gsLst>
                <a:gs pos="0">
                  <a:srgbClr val="00CC00"/>
                </a:gs>
                <a:gs pos="100000">
                  <a:srgbClr val="8AE28A"/>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77" name="TextBox 68"/>
          <p:cNvSpPr txBox="1"/>
          <p:nvPr/>
        </p:nvSpPr>
        <p:spPr>
          <a:xfrm>
            <a:off x="876566" y="2896598"/>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00B050"/>
                </a:solidFill>
              </a:rPr>
              <a:t>IPC2x10</a:t>
            </a:r>
          </a:p>
          <a:p>
            <a:r>
              <a:rPr lang="zh-CN" altLang="en-US" sz="1200" dirty="0" smtClean="0">
                <a:solidFill>
                  <a:srgbClr val="00B050"/>
                </a:solidFill>
              </a:rPr>
              <a:t>含音频</a:t>
            </a:r>
            <a:r>
              <a:rPr lang="en-US" altLang="zh-CN" sz="1200" dirty="0" smtClean="0">
                <a:solidFill>
                  <a:srgbClr val="00B050"/>
                </a:solidFill>
              </a:rPr>
              <a:t>/</a:t>
            </a:r>
            <a:r>
              <a:rPr lang="zh-CN" altLang="en-US" sz="1200" dirty="0" smtClean="0">
                <a:solidFill>
                  <a:srgbClr val="00B050"/>
                </a:solidFill>
              </a:rPr>
              <a:t>告警</a:t>
            </a:r>
            <a:r>
              <a:rPr lang="en-US" altLang="zh-CN" sz="1200" dirty="0" smtClean="0">
                <a:solidFill>
                  <a:srgbClr val="00B050"/>
                </a:solidFill>
              </a:rPr>
              <a:t>/POE</a:t>
            </a:r>
          </a:p>
          <a:p>
            <a:r>
              <a:rPr lang="zh-CN" altLang="en-US" sz="1200" dirty="0">
                <a:solidFill>
                  <a:srgbClr val="00B050"/>
                </a:solidFill>
              </a:rPr>
              <a:t>普及型</a:t>
            </a:r>
          </a:p>
        </p:txBody>
      </p:sp>
      <p:sp>
        <p:nvSpPr>
          <p:cNvPr id="78" name="矩形 77"/>
          <p:cNvSpPr/>
          <p:nvPr/>
        </p:nvSpPr>
        <p:spPr>
          <a:xfrm>
            <a:off x="515286" y="4538238"/>
            <a:ext cx="7585106" cy="461665"/>
          </a:xfrm>
          <a:prstGeom prst="rect">
            <a:avLst/>
          </a:prstGeom>
        </p:spPr>
        <p:txBody>
          <a:bodyPr wrap="square">
            <a:spAutoFit/>
          </a:bodyPr>
          <a:lstStyle/>
          <a:p>
            <a:r>
              <a:rPr lang="zh-CN" altLang="en-US" sz="1200" b="1" dirty="0" smtClean="0">
                <a:solidFill>
                  <a:srgbClr val="FF0000"/>
                </a:solidFill>
              </a:rPr>
              <a:t>备注：</a:t>
            </a:r>
            <a:r>
              <a:rPr lang="en-US" altLang="zh-CN" sz="1200" dirty="0" smtClean="0"/>
              <a:t>1</a:t>
            </a:r>
            <a:r>
              <a:rPr lang="zh-CN" altLang="en-US" sz="1200" dirty="0" smtClean="0"/>
              <a:t>、</a:t>
            </a:r>
            <a:r>
              <a:rPr lang="en-US" altLang="zh-CN" sz="1200" dirty="0" smtClean="0"/>
              <a:t>IPC2x10</a:t>
            </a:r>
            <a:r>
              <a:rPr lang="zh-CN" altLang="en-US" sz="1200" dirty="0" smtClean="0"/>
              <a:t>为</a:t>
            </a:r>
            <a:r>
              <a:rPr lang="en-US" altLang="zh-CN" sz="1200" dirty="0" smtClean="0"/>
              <a:t>IPC2110-AN</a:t>
            </a:r>
            <a:r>
              <a:rPr lang="zh-CN" altLang="en-US" sz="1200" dirty="0" smtClean="0"/>
              <a:t>、</a:t>
            </a:r>
            <a:r>
              <a:rPr lang="en-US" altLang="zh-CN" sz="1200" dirty="0" smtClean="0"/>
              <a:t>IPC2210-AN</a:t>
            </a:r>
            <a:r>
              <a:rPr lang="zh-CN" altLang="en-US" sz="1200" dirty="0" smtClean="0"/>
              <a:t>的简称；</a:t>
            </a:r>
            <a:endParaRPr lang="en-US" altLang="zh-CN" sz="1200" dirty="0" smtClean="0"/>
          </a:p>
          <a:p>
            <a:r>
              <a:rPr lang="en-US" altLang="zh-CN" sz="1200" dirty="0" smtClean="0"/>
              <a:t>2</a:t>
            </a:r>
            <a:r>
              <a:rPr lang="zh-CN" altLang="en-US" sz="1200" dirty="0" smtClean="0"/>
              <a:t>、</a:t>
            </a:r>
            <a:r>
              <a:rPr lang="en-US" altLang="zh-CN" sz="1200" dirty="0" smtClean="0"/>
              <a:t>LC2x10</a:t>
            </a:r>
            <a:r>
              <a:rPr lang="zh-CN" altLang="en-US" sz="1200" dirty="0" smtClean="0"/>
              <a:t>为</a:t>
            </a:r>
            <a:r>
              <a:rPr lang="en-US" altLang="zh-CN" sz="1200" dirty="0" smtClean="0"/>
              <a:t>LC2110-AN</a:t>
            </a:r>
            <a:r>
              <a:rPr lang="zh-CN" altLang="en-US" sz="1200" dirty="0" smtClean="0"/>
              <a:t>、</a:t>
            </a:r>
            <a:r>
              <a:rPr lang="en-US" altLang="zh-CN" sz="1200" dirty="0" smtClean="0"/>
              <a:t>LC2110-AN-D</a:t>
            </a:r>
            <a:r>
              <a:rPr lang="zh-CN" altLang="en-US" sz="1200" dirty="0" smtClean="0"/>
              <a:t>、</a:t>
            </a:r>
            <a:r>
              <a:rPr lang="en-US" altLang="zh-CN" sz="1200" dirty="0" smtClean="0"/>
              <a:t>LC2110-BN</a:t>
            </a:r>
            <a:r>
              <a:rPr lang="zh-CN" altLang="en-US" sz="1200" dirty="0" smtClean="0"/>
              <a:t>、</a:t>
            </a:r>
            <a:r>
              <a:rPr lang="en-US" altLang="zh-CN" sz="1200" dirty="0" smtClean="0"/>
              <a:t>LC2110-BN-D</a:t>
            </a:r>
            <a:r>
              <a:rPr lang="zh-CN" altLang="en-US" sz="1200" dirty="0" smtClean="0"/>
              <a:t>、</a:t>
            </a:r>
            <a:r>
              <a:rPr lang="en-US" altLang="zh-CN" sz="1200" dirty="0" smtClean="0"/>
              <a:t>LC2210-AN</a:t>
            </a:r>
            <a:r>
              <a:rPr lang="zh-CN" altLang="en-US" sz="1200" dirty="0" smtClean="0"/>
              <a:t>、</a:t>
            </a:r>
            <a:r>
              <a:rPr lang="en-US" altLang="zh-CN" sz="1200" dirty="0" smtClean="0"/>
              <a:t>LC2210-AN-D</a:t>
            </a:r>
            <a:r>
              <a:rPr lang="zh-CN" altLang="en-US" sz="1200" dirty="0" smtClean="0"/>
              <a:t>的简称。</a:t>
            </a:r>
            <a:endParaRPr lang="zh-CN" altLang="en-US" sz="1200" dirty="0"/>
          </a:p>
        </p:txBody>
      </p:sp>
      <p:pic>
        <p:nvPicPr>
          <p:cNvPr id="79" name="Picture 3" descr="D:\work\产品推广\产品照片\LC2110\LC2110&amp;2210高清红外半球摄像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1275003" y="1966283"/>
            <a:ext cx="1120162" cy="8941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0" name="Oval 25"/>
          <p:cNvSpPr>
            <a:spLocks noChangeArrowheads="1"/>
          </p:cNvSpPr>
          <p:nvPr/>
        </p:nvSpPr>
        <p:spPr bwMode="gray">
          <a:xfrm>
            <a:off x="4737254" y="1683973"/>
            <a:ext cx="1911094" cy="1921243"/>
          </a:xfrm>
          <a:prstGeom prst="ellipse">
            <a:avLst/>
          </a:prstGeom>
          <a:noFill/>
          <a:ln w="9525">
            <a:solidFill>
              <a:srgbClr val="B2B2B2">
                <a:alpha val="50195"/>
              </a:srgbClr>
            </a:solidFill>
            <a:round/>
            <a:headEnd/>
            <a:tailEnd/>
          </a:ln>
          <a:effectLst/>
          <a:extLst>
            <a:ext uri="{909E8E84-426E-40DD-AFC4-6F175D3DCCD1}">
              <a14:hiddenFill xmlns:a14="http://schemas.microsoft.com/office/drawing/2010/main">
                <a:solidFill>
                  <a:schemeClr val="accent1">
                    <a:alpha val="65097"/>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81" name="Oval 30"/>
          <p:cNvSpPr>
            <a:spLocks noChangeArrowheads="1"/>
          </p:cNvSpPr>
          <p:nvPr/>
        </p:nvSpPr>
        <p:spPr bwMode="auto">
          <a:xfrm>
            <a:off x="4627262" y="1573482"/>
            <a:ext cx="2156841" cy="2118464"/>
          </a:xfrm>
          <a:prstGeom prst="ellipse">
            <a:avLst/>
          </a:prstGeom>
          <a:noFill/>
          <a:ln w="19050">
            <a:solidFill>
              <a:srgbClr val="B2B2B2">
                <a:alpha val="50195"/>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20">
              <a:ea typeface="宋体" charset="-122"/>
            </a:endParaRPr>
          </a:p>
        </p:txBody>
      </p:sp>
      <p:sp>
        <p:nvSpPr>
          <p:cNvPr id="82" name="Line 31"/>
          <p:cNvSpPr>
            <a:spLocks noChangeShapeType="1"/>
          </p:cNvSpPr>
          <p:nvPr/>
        </p:nvSpPr>
        <p:spPr bwMode="gray">
          <a:xfrm flipV="1">
            <a:off x="4565176" y="2593920"/>
            <a:ext cx="2398181" cy="6431"/>
          </a:xfrm>
          <a:prstGeom prst="line">
            <a:avLst/>
          </a:prstGeom>
          <a:noFill/>
          <a:ln w="12700">
            <a:solidFill>
              <a:srgbClr val="808080">
                <a:alpha val="50195"/>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20"/>
          </a:p>
        </p:txBody>
      </p:sp>
      <p:pic>
        <p:nvPicPr>
          <p:cNvPr id="83" name="Picture 3" descr="D:\work\产品推广\产品照片\LC2110\LC2110&amp;2210高清红外半球摄像机.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a:off x="5161947" y="1923679"/>
            <a:ext cx="1120162" cy="9081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4" name="TextBox 68"/>
          <p:cNvSpPr txBox="1"/>
          <p:nvPr/>
        </p:nvSpPr>
        <p:spPr>
          <a:xfrm>
            <a:off x="4749853" y="2896598"/>
            <a:ext cx="1910039"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a:defRPr sz="1400">
                <a:solidFill>
                  <a:srgbClr val="1C1C1C"/>
                </a:solidFill>
                <a:latin typeface="微软雅黑" pitchFamily="34" charset="-122"/>
                <a:ea typeface="微软雅黑" pitchFamily="34" charset="-122"/>
              </a:defRPr>
            </a:lvl1pPr>
          </a:lstStyle>
          <a:p>
            <a:r>
              <a:rPr lang="en-US" altLang="zh-CN" sz="1440" dirty="0" smtClean="0">
                <a:solidFill>
                  <a:srgbClr val="4B9AD2"/>
                </a:solidFill>
              </a:rPr>
              <a:t>LC2x10</a:t>
            </a:r>
            <a:endParaRPr lang="en-US" altLang="zh-CN" sz="1440" dirty="0">
              <a:solidFill>
                <a:srgbClr val="4B9AD2"/>
              </a:solidFill>
            </a:endParaRPr>
          </a:p>
          <a:p>
            <a:r>
              <a:rPr lang="zh-CN" altLang="en-US" sz="1200" dirty="0">
                <a:solidFill>
                  <a:srgbClr val="4B9AD2"/>
                </a:solidFill>
              </a:rPr>
              <a:t>不</a:t>
            </a:r>
            <a:r>
              <a:rPr lang="zh-CN" altLang="en-US" sz="1200" dirty="0" smtClean="0">
                <a:solidFill>
                  <a:srgbClr val="4B9AD2"/>
                </a:solidFill>
              </a:rPr>
              <a:t>含音频</a:t>
            </a:r>
            <a:r>
              <a:rPr lang="en-US" altLang="zh-CN" sz="1200" dirty="0" smtClean="0">
                <a:solidFill>
                  <a:srgbClr val="4B9AD2"/>
                </a:solidFill>
              </a:rPr>
              <a:t>/</a:t>
            </a:r>
            <a:r>
              <a:rPr lang="zh-CN" altLang="en-US" sz="1200" dirty="0" smtClean="0">
                <a:solidFill>
                  <a:srgbClr val="4B9AD2"/>
                </a:solidFill>
              </a:rPr>
              <a:t>告警</a:t>
            </a:r>
            <a:endParaRPr lang="en-US" altLang="zh-CN" sz="1200" dirty="0" smtClean="0">
              <a:solidFill>
                <a:srgbClr val="4B9AD2"/>
              </a:solidFill>
            </a:endParaRPr>
          </a:p>
          <a:p>
            <a:r>
              <a:rPr lang="zh-CN" altLang="en-US" sz="1200" dirty="0">
                <a:solidFill>
                  <a:srgbClr val="4B9AD2"/>
                </a:solidFill>
              </a:rPr>
              <a:t>经济型</a:t>
            </a:r>
            <a:endParaRPr lang="en-US" altLang="zh-CN" sz="1200" dirty="0" smtClean="0">
              <a:solidFill>
                <a:srgbClr val="4B9AD2"/>
              </a:solidFill>
            </a:endParaRPr>
          </a:p>
        </p:txBody>
      </p:sp>
      <p:grpSp>
        <p:nvGrpSpPr>
          <p:cNvPr id="85" name="Group 33"/>
          <p:cNvGrpSpPr>
            <a:grpSpLocks/>
          </p:cNvGrpSpPr>
          <p:nvPr/>
        </p:nvGrpSpPr>
        <p:grpSpPr bwMode="auto">
          <a:xfrm>
            <a:off x="5900481" y="1521104"/>
            <a:ext cx="305753" cy="305753"/>
            <a:chOff x="2928" y="2208"/>
            <a:chExt cx="262" cy="262"/>
          </a:xfrm>
        </p:grpSpPr>
        <p:sp>
          <p:nvSpPr>
            <p:cNvPr id="86"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87"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88" name="Group 33"/>
          <p:cNvGrpSpPr>
            <a:grpSpLocks/>
          </p:cNvGrpSpPr>
          <p:nvPr/>
        </p:nvGrpSpPr>
        <p:grpSpPr bwMode="auto">
          <a:xfrm>
            <a:off x="6393351" y="1905957"/>
            <a:ext cx="305753" cy="305753"/>
            <a:chOff x="2928" y="2208"/>
            <a:chExt cx="262" cy="262"/>
          </a:xfrm>
        </p:grpSpPr>
        <p:sp>
          <p:nvSpPr>
            <p:cNvPr id="89"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0"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91" name="Group 33"/>
          <p:cNvGrpSpPr>
            <a:grpSpLocks/>
          </p:cNvGrpSpPr>
          <p:nvPr/>
        </p:nvGrpSpPr>
        <p:grpSpPr bwMode="auto">
          <a:xfrm>
            <a:off x="6546227" y="2427734"/>
            <a:ext cx="305753" cy="305753"/>
            <a:chOff x="2928" y="2208"/>
            <a:chExt cx="262" cy="262"/>
          </a:xfrm>
        </p:grpSpPr>
        <p:sp>
          <p:nvSpPr>
            <p:cNvPr id="92"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3"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94" name="Group 33"/>
          <p:cNvGrpSpPr>
            <a:grpSpLocks/>
          </p:cNvGrpSpPr>
          <p:nvPr/>
        </p:nvGrpSpPr>
        <p:grpSpPr bwMode="auto">
          <a:xfrm>
            <a:off x="6426487" y="2986077"/>
            <a:ext cx="305753" cy="305753"/>
            <a:chOff x="2928" y="2208"/>
            <a:chExt cx="262" cy="262"/>
          </a:xfrm>
        </p:grpSpPr>
        <p:sp>
          <p:nvSpPr>
            <p:cNvPr id="95"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6"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grpSp>
        <p:nvGrpSpPr>
          <p:cNvPr id="97" name="Group 33"/>
          <p:cNvGrpSpPr>
            <a:grpSpLocks/>
          </p:cNvGrpSpPr>
          <p:nvPr/>
        </p:nvGrpSpPr>
        <p:grpSpPr bwMode="auto">
          <a:xfrm>
            <a:off x="6012160" y="3391282"/>
            <a:ext cx="305753" cy="305753"/>
            <a:chOff x="2928" y="2208"/>
            <a:chExt cx="262" cy="262"/>
          </a:xfrm>
        </p:grpSpPr>
        <p:sp>
          <p:nvSpPr>
            <p:cNvPr id="98" name="Oval 34"/>
            <p:cNvSpPr>
              <a:spLocks noChangeArrowheads="1"/>
            </p:cNvSpPr>
            <p:nvPr/>
          </p:nvSpPr>
          <p:spPr bwMode="gray">
            <a:xfrm>
              <a:off x="2928" y="2208"/>
              <a:ext cx="262" cy="262"/>
            </a:xfrm>
            <a:prstGeom prst="ellipse">
              <a:avLst/>
            </a:prstGeom>
            <a:gradFill rotWithShape="1">
              <a:gsLst>
                <a:gs pos="0">
                  <a:schemeClr val="tx2">
                    <a:gamma/>
                    <a:tint val="28627"/>
                    <a:invGamma/>
                  </a:schemeClr>
                </a:gs>
                <a:gs pos="100000">
                  <a:schemeClr val="tx2"/>
                </a:gs>
              </a:gsLst>
              <a:lin ang="2700000" scaled="1"/>
            </a:gradFill>
            <a:ln w="12700">
              <a:solidFill>
                <a:srgbClr val="F8F8F8"/>
              </a:solidFill>
              <a:round/>
              <a:headEnd/>
              <a:tailEnd/>
            </a:ln>
            <a:effectLst>
              <a:outerShdw dist="35921" dir="2700000" algn="ctr" rotWithShape="0">
                <a:srgbClr val="1C1C1C">
                  <a:alpha val="50000"/>
                </a:srgbClr>
              </a:outerShdw>
            </a:effectLst>
          </p:spPr>
          <p:txBody>
            <a:bodyPr wrap="none" anchor="ctr"/>
            <a:lstStyle/>
            <a:p>
              <a:endParaRPr lang="zh-CN" altLang="en-US" sz="1620">
                <a:ea typeface="宋体" charset="-122"/>
              </a:endParaRPr>
            </a:p>
          </p:txBody>
        </p:sp>
        <p:sp>
          <p:nvSpPr>
            <p:cNvPr id="99" name="Oval 35"/>
            <p:cNvSpPr>
              <a:spLocks noChangeArrowheads="1"/>
            </p:cNvSpPr>
            <p:nvPr/>
          </p:nvSpPr>
          <p:spPr bwMode="gray">
            <a:xfrm>
              <a:off x="2949" y="2230"/>
              <a:ext cx="218" cy="218"/>
            </a:xfrm>
            <a:prstGeom prst="ellipse">
              <a:avLst/>
            </a:prstGeom>
            <a:gradFill rotWithShape="1">
              <a:gsLst>
                <a:gs pos="0">
                  <a:schemeClr val="tx2">
                    <a:lumMod val="60000"/>
                    <a:lumOff val="40000"/>
                  </a:schemeClr>
                </a:gs>
                <a:gs pos="100000">
                  <a:schemeClr val="accent5">
                    <a:lumMod val="60000"/>
                    <a:lumOff val="40000"/>
                  </a:schemeClr>
                </a:gs>
              </a:gsLst>
              <a:lin ang="2700000" scaled="1"/>
            </a:gradFill>
            <a:ln>
              <a:noFill/>
            </a:ln>
            <a:effectLst/>
            <a:extLst>
              <a:ext uri="{91240B29-F687-4F45-9708-019B960494DF}">
                <a14:hiddenLine xmlns:a14="http://schemas.microsoft.com/office/drawing/2010/main" w="12700">
                  <a:solidFill>
                    <a:srgbClr val="DDDDDD"/>
                  </a:solidFill>
                  <a:round/>
                  <a:headEnd/>
                  <a:tailEnd/>
                </a14:hiddenLine>
              </a:ext>
              <a:ext uri="{AF507438-7753-43E0-B8FC-AC1667EBCBE1}">
                <a14:hiddenEffects xmlns:a14="http://schemas.microsoft.com/office/drawing/2010/main">
                  <a:effectLst>
                    <a:outerShdw dist="17961" dir="2700000" algn="ctr" rotWithShape="0">
                      <a:srgbClr val="000000">
                        <a:alpha val="50000"/>
                      </a:srgbClr>
                    </a:outerShdw>
                  </a:effectLst>
                </a14:hiddenEffects>
              </a:ext>
            </a:extLst>
          </p:spPr>
          <p:txBody>
            <a:bodyPr wrap="none" anchor="ctr"/>
            <a:lstStyle/>
            <a:p>
              <a:endParaRPr lang="zh-CN" altLang="en-US" sz="1620">
                <a:ea typeface="宋体" charset="-122"/>
              </a:endParaRPr>
            </a:p>
          </p:txBody>
        </p:sp>
      </p:grpSp>
      <p:sp>
        <p:nvSpPr>
          <p:cNvPr id="100" name="Rectangle 36"/>
          <p:cNvSpPr>
            <a:spLocks noChangeArrowheads="1"/>
          </p:cNvSpPr>
          <p:nvPr/>
        </p:nvSpPr>
        <p:spPr bwMode="black">
          <a:xfrm>
            <a:off x="6228184" y="1275606"/>
            <a:ext cx="1583391"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LC2x10-IR1</a:t>
            </a:r>
            <a:endParaRPr lang="en-US" altLang="zh-CN" sz="1260" dirty="0">
              <a:solidFill>
                <a:srgbClr val="080808"/>
              </a:solidFill>
              <a:latin typeface="+mn-ea"/>
            </a:endParaRPr>
          </a:p>
          <a:p>
            <a:pPr algn="l"/>
            <a:r>
              <a:rPr lang="en-US" altLang="zh-CN" sz="1260" dirty="0" smtClean="0">
                <a:solidFill>
                  <a:srgbClr val="4B9AD2"/>
                </a:solidFill>
                <a:latin typeface="+mn-ea"/>
              </a:rPr>
              <a:t>2.8mm</a:t>
            </a:r>
            <a:r>
              <a:rPr lang="zh-CN" altLang="en-US" sz="1260" dirty="0" smtClean="0">
                <a:solidFill>
                  <a:srgbClr val="4B9AD2"/>
                </a:solidFill>
                <a:latin typeface="+mn-ea"/>
              </a:rPr>
              <a:t>、</a:t>
            </a:r>
            <a:r>
              <a:rPr lang="en-US" altLang="zh-CN" sz="1260" dirty="0" smtClean="0">
                <a:solidFill>
                  <a:srgbClr val="4B9AD2"/>
                </a:solidFill>
                <a:latin typeface="+mn-ea"/>
              </a:rPr>
              <a:t>30</a:t>
            </a:r>
            <a:r>
              <a:rPr lang="zh-CN" altLang="en-US" sz="1260" dirty="0" smtClean="0">
                <a:solidFill>
                  <a:srgbClr val="4B9AD2"/>
                </a:solidFill>
                <a:latin typeface="+mn-ea"/>
              </a:rPr>
              <a:t>米红外</a:t>
            </a:r>
            <a:endParaRPr lang="en-US" altLang="zh-CN" sz="1260" dirty="0">
              <a:solidFill>
                <a:srgbClr val="4B9AD2"/>
              </a:solidFill>
              <a:latin typeface="+mn-ea"/>
            </a:endParaRPr>
          </a:p>
        </p:txBody>
      </p:sp>
      <p:sp>
        <p:nvSpPr>
          <p:cNvPr id="101" name="Rectangle 37"/>
          <p:cNvSpPr>
            <a:spLocks noChangeArrowheads="1"/>
          </p:cNvSpPr>
          <p:nvPr/>
        </p:nvSpPr>
        <p:spPr bwMode="black">
          <a:xfrm>
            <a:off x="6948264" y="2379651"/>
            <a:ext cx="1481752"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LC2x10-IR3</a:t>
            </a:r>
          </a:p>
          <a:p>
            <a:r>
              <a:rPr lang="en-US" altLang="zh-CN" sz="1260" dirty="0" smtClean="0">
                <a:solidFill>
                  <a:srgbClr val="4B9AD2"/>
                </a:solidFill>
                <a:latin typeface="+mn-ea"/>
              </a:rPr>
              <a:t>6mm</a:t>
            </a:r>
            <a:r>
              <a:rPr lang="zh-CN" altLang="en-US" sz="1260" dirty="0" smtClean="0">
                <a:solidFill>
                  <a:srgbClr val="4B9AD2"/>
                </a:solidFill>
                <a:latin typeface="+mn-ea"/>
              </a:rPr>
              <a:t>、</a:t>
            </a:r>
            <a:r>
              <a:rPr lang="en-US" altLang="zh-CN" sz="1260" dirty="0" smtClean="0">
                <a:solidFill>
                  <a:srgbClr val="4B9AD2"/>
                </a:solidFill>
                <a:latin typeface="+mn-ea"/>
              </a:rPr>
              <a:t>30</a:t>
            </a:r>
            <a:r>
              <a:rPr lang="zh-CN" altLang="en-US" sz="1260" dirty="0" smtClean="0">
                <a:solidFill>
                  <a:srgbClr val="4B9AD2"/>
                </a:solidFill>
                <a:latin typeface="+mn-ea"/>
              </a:rPr>
              <a:t>米红外</a:t>
            </a:r>
            <a:endParaRPr lang="en-US" altLang="zh-CN" sz="1260" dirty="0">
              <a:solidFill>
                <a:srgbClr val="4B9AD2"/>
              </a:solidFill>
              <a:latin typeface="+mn-ea"/>
            </a:endParaRPr>
          </a:p>
        </p:txBody>
      </p:sp>
      <p:sp>
        <p:nvSpPr>
          <p:cNvPr id="102" name="Rectangle 38"/>
          <p:cNvSpPr>
            <a:spLocks noChangeArrowheads="1"/>
          </p:cNvSpPr>
          <p:nvPr/>
        </p:nvSpPr>
        <p:spPr bwMode="black">
          <a:xfrm>
            <a:off x="6732240" y="1803587"/>
            <a:ext cx="1584176"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smtClean="0">
                <a:solidFill>
                  <a:srgbClr val="080808"/>
                </a:solidFill>
                <a:latin typeface="+mn-ea"/>
              </a:rPr>
              <a:t>LC2x10-IR2</a:t>
            </a:r>
          </a:p>
          <a:p>
            <a:r>
              <a:rPr lang="en-US" altLang="zh-CN" sz="1260" dirty="0" smtClean="0">
                <a:solidFill>
                  <a:srgbClr val="4B9AD2"/>
                </a:solidFill>
                <a:latin typeface="+mn-ea"/>
              </a:rPr>
              <a:t>3.6mm</a:t>
            </a:r>
            <a:r>
              <a:rPr lang="zh-CN" altLang="en-US" sz="1260" dirty="0" smtClean="0">
                <a:solidFill>
                  <a:srgbClr val="4B9AD2"/>
                </a:solidFill>
                <a:latin typeface="+mn-ea"/>
              </a:rPr>
              <a:t>、</a:t>
            </a:r>
            <a:r>
              <a:rPr lang="en-US" altLang="zh-CN" sz="1260" dirty="0" smtClean="0">
                <a:solidFill>
                  <a:srgbClr val="4B9AD2"/>
                </a:solidFill>
                <a:latin typeface="+mn-ea"/>
              </a:rPr>
              <a:t>30</a:t>
            </a:r>
            <a:r>
              <a:rPr lang="zh-CN" altLang="en-US" sz="1260" dirty="0" smtClean="0">
                <a:solidFill>
                  <a:srgbClr val="4B9AD2"/>
                </a:solidFill>
                <a:latin typeface="+mn-ea"/>
              </a:rPr>
              <a:t>米红外</a:t>
            </a:r>
            <a:endParaRPr lang="en-US" altLang="zh-CN" sz="1260" dirty="0">
              <a:solidFill>
                <a:srgbClr val="4B9AD2"/>
              </a:solidFill>
              <a:latin typeface="+mn-ea"/>
            </a:endParaRPr>
          </a:p>
        </p:txBody>
      </p:sp>
      <p:sp>
        <p:nvSpPr>
          <p:cNvPr id="103" name="Rectangle 39"/>
          <p:cNvSpPr>
            <a:spLocks noChangeArrowheads="1"/>
          </p:cNvSpPr>
          <p:nvPr/>
        </p:nvSpPr>
        <p:spPr bwMode="black">
          <a:xfrm>
            <a:off x="6728632" y="2955715"/>
            <a:ext cx="1458231"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zh-CN" altLang="en-US" sz="1260" dirty="0">
                <a:solidFill>
                  <a:srgbClr val="080808"/>
                </a:solidFill>
                <a:latin typeface="+mn-ea"/>
              </a:rPr>
              <a:t>  </a:t>
            </a:r>
            <a:r>
              <a:rPr lang="en-US" altLang="zh-CN" sz="1260" dirty="0">
                <a:solidFill>
                  <a:srgbClr val="080808"/>
                </a:solidFill>
                <a:latin typeface="+mn-ea"/>
              </a:rPr>
              <a:t>L</a:t>
            </a:r>
            <a:r>
              <a:rPr lang="en-US" altLang="zh-CN" sz="1260" dirty="0" smtClean="0">
                <a:solidFill>
                  <a:srgbClr val="080808"/>
                </a:solidFill>
                <a:latin typeface="+mn-ea"/>
              </a:rPr>
              <a:t>C2x10-IR4</a:t>
            </a:r>
          </a:p>
          <a:p>
            <a:r>
              <a:rPr lang="en-US" altLang="zh-CN" sz="1260" dirty="0" smtClean="0">
                <a:solidFill>
                  <a:srgbClr val="4B9AD2"/>
                </a:solidFill>
                <a:latin typeface="+mn-ea"/>
              </a:rPr>
              <a:t>8mm</a:t>
            </a:r>
            <a:r>
              <a:rPr lang="zh-CN" altLang="en-US" sz="1260" dirty="0" smtClean="0">
                <a:solidFill>
                  <a:srgbClr val="4B9AD2"/>
                </a:solidFill>
                <a:latin typeface="+mn-ea"/>
              </a:rPr>
              <a:t>、</a:t>
            </a:r>
            <a:r>
              <a:rPr lang="en-US" altLang="zh-CN" sz="1260" dirty="0" smtClean="0">
                <a:solidFill>
                  <a:srgbClr val="4B9AD2"/>
                </a:solidFill>
                <a:latin typeface="+mn-ea"/>
              </a:rPr>
              <a:t>30</a:t>
            </a:r>
            <a:r>
              <a:rPr lang="zh-CN" altLang="en-US" sz="1260" dirty="0" smtClean="0">
                <a:solidFill>
                  <a:srgbClr val="4B9AD2"/>
                </a:solidFill>
                <a:latin typeface="+mn-ea"/>
              </a:rPr>
              <a:t>米红外</a:t>
            </a:r>
            <a:endParaRPr lang="en-US" altLang="zh-CN" sz="1260" dirty="0">
              <a:solidFill>
                <a:srgbClr val="4B9AD2"/>
              </a:solidFill>
              <a:latin typeface="+mn-ea"/>
            </a:endParaRPr>
          </a:p>
        </p:txBody>
      </p:sp>
      <p:sp>
        <p:nvSpPr>
          <p:cNvPr id="104" name="Rectangle 40"/>
          <p:cNvSpPr>
            <a:spLocks noChangeArrowheads="1"/>
          </p:cNvSpPr>
          <p:nvPr/>
        </p:nvSpPr>
        <p:spPr bwMode="black">
          <a:xfrm>
            <a:off x="6363183" y="3531779"/>
            <a:ext cx="1571615" cy="480131"/>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B1ADDF"/>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50000"/>
                    </a:schemeClr>
                  </a:outerShdw>
                </a:effectLst>
              </a14:hiddenEffects>
            </a:ext>
          </a:extLst>
        </p:spPr>
        <p:txBody>
          <a:bodyPr wrap="square">
            <a:spAutoFit/>
          </a:bodyPr>
          <a:lstStyle/>
          <a:p>
            <a:r>
              <a:rPr lang="en-US" altLang="zh-CN" sz="1260" dirty="0" smtClean="0">
                <a:solidFill>
                  <a:srgbClr val="080808"/>
                </a:solidFill>
                <a:latin typeface="+mn-ea"/>
              </a:rPr>
              <a:t>LC2x10-IR5</a:t>
            </a:r>
          </a:p>
          <a:p>
            <a:r>
              <a:rPr lang="en-US" altLang="zh-CN" sz="1260" dirty="0" smtClean="0">
                <a:solidFill>
                  <a:srgbClr val="4B9AD2"/>
                </a:solidFill>
                <a:latin typeface="+mn-ea"/>
              </a:rPr>
              <a:t>12mm</a:t>
            </a:r>
            <a:r>
              <a:rPr lang="zh-CN" altLang="en-US" sz="1260" dirty="0" smtClean="0">
                <a:solidFill>
                  <a:srgbClr val="4B9AD2"/>
                </a:solidFill>
                <a:latin typeface="+mn-ea"/>
              </a:rPr>
              <a:t>、</a:t>
            </a:r>
            <a:r>
              <a:rPr lang="en-US" altLang="zh-CN" sz="1260" dirty="0" smtClean="0">
                <a:solidFill>
                  <a:srgbClr val="4B9AD2"/>
                </a:solidFill>
                <a:latin typeface="+mn-ea"/>
              </a:rPr>
              <a:t>30</a:t>
            </a:r>
            <a:r>
              <a:rPr lang="zh-CN" altLang="en-US" sz="1260" dirty="0" smtClean="0">
                <a:solidFill>
                  <a:srgbClr val="4B9AD2"/>
                </a:solidFill>
                <a:latin typeface="+mn-ea"/>
              </a:rPr>
              <a:t>米红外</a:t>
            </a:r>
            <a:endParaRPr lang="en-US" altLang="zh-CN" sz="1260" dirty="0">
              <a:solidFill>
                <a:srgbClr val="4B9AD2"/>
              </a:solidFill>
              <a:latin typeface="+mn-ea"/>
            </a:endParaRPr>
          </a:p>
        </p:txBody>
      </p:sp>
    </p:spTree>
    <p:extLst>
      <p:ext uri="{BB962C8B-B14F-4D97-AF65-F5344CB8AC3E}">
        <p14:creationId xmlns:p14="http://schemas.microsoft.com/office/powerpoint/2010/main" val="41092296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9185" y="267450"/>
            <a:ext cx="6937801" cy="369332"/>
          </a:xfrm>
        </p:spPr>
        <p:txBody>
          <a:bodyPr>
            <a:normAutofit/>
          </a:bodyPr>
          <a:lstStyle/>
          <a:p>
            <a:r>
              <a:rPr lang="zh-CN" altLang="en-US" dirty="0"/>
              <a:t>普及型</a:t>
            </a:r>
            <a:r>
              <a:rPr lang="zh-CN" altLang="en-US" dirty="0" smtClean="0"/>
              <a:t>防暴半球型号介绍</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4075488608"/>
              </p:ext>
            </p:extLst>
          </p:nvPr>
        </p:nvGraphicFramePr>
        <p:xfrm>
          <a:off x="468313" y="987574"/>
          <a:ext cx="8207374" cy="3888430"/>
        </p:xfrm>
        <a:graphic>
          <a:graphicData uri="http://schemas.openxmlformats.org/drawingml/2006/table">
            <a:tbl>
              <a:tblPr firstRow="1" bandRow="1">
                <a:tableStyleId>{5FD0F851-EC5A-4D38-B0AD-8093EC10F338}</a:tableStyleId>
              </a:tblPr>
              <a:tblGrid>
                <a:gridCol w="1125244"/>
                <a:gridCol w="1445490"/>
                <a:gridCol w="1951412"/>
                <a:gridCol w="1879137"/>
                <a:gridCol w="1806091"/>
              </a:tblGrid>
              <a:tr h="777686">
                <a:tc>
                  <a:txBody>
                    <a:bodyPr/>
                    <a:lstStyle/>
                    <a:p>
                      <a:endParaRPr lang="zh-CN" altLang="en-US" sz="1400" dirty="0"/>
                    </a:p>
                  </a:txBody>
                  <a:tcPr anchor="ctr"/>
                </a:tc>
                <a:tc>
                  <a:txBody>
                    <a:bodyPr/>
                    <a:lstStyle/>
                    <a:p>
                      <a:pPr algn="ctr"/>
                      <a:r>
                        <a:rPr lang="zh-CN" altLang="en-US" sz="1400" dirty="0" smtClean="0"/>
                        <a:t>照片</a:t>
                      </a:r>
                      <a:endParaRPr lang="zh-CN" altLang="en-US" sz="1400" b="0" dirty="0"/>
                    </a:p>
                  </a:txBody>
                  <a:tcPr anchor="ctr"/>
                </a:tc>
                <a:tc>
                  <a:txBody>
                    <a:bodyPr/>
                    <a:lstStyle/>
                    <a:p>
                      <a:pPr algn="ctr"/>
                      <a:r>
                        <a:rPr lang="en-US" altLang="zh-CN" sz="1400" dirty="0" smtClean="0"/>
                        <a:t>2.8-12mm</a:t>
                      </a:r>
                    </a:p>
                    <a:p>
                      <a:pPr algn="ctr"/>
                      <a:r>
                        <a:rPr lang="zh-CN" altLang="en-US" sz="1400" dirty="0" smtClean="0"/>
                        <a:t>手动调焦</a:t>
                      </a:r>
                      <a:endParaRPr lang="zh-CN" altLang="en-US" sz="1400" b="0" dirty="0"/>
                    </a:p>
                  </a:txBody>
                  <a:tcPr anchor="ctr"/>
                </a:tc>
                <a:tc>
                  <a:txBody>
                    <a:bodyPr/>
                    <a:lstStyle/>
                    <a:p>
                      <a:pPr algn="ctr"/>
                      <a:r>
                        <a:rPr lang="en-US" altLang="zh-CN" sz="1400" dirty="0" smtClean="0"/>
                        <a:t>2.8mm</a:t>
                      </a:r>
                    </a:p>
                    <a:p>
                      <a:pPr algn="ctr"/>
                      <a:r>
                        <a:rPr lang="zh-CN" altLang="en-US" sz="1400" dirty="0" smtClean="0"/>
                        <a:t>定焦</a:t>
                      </a:r>
                      <a:endParaRPr lang="zh-CN" altLang="en-US" sz="1400" b="0" dirty="0"/>
                    </a:p>
                  </a:txBody>
                  <a:tcPr anchor="ctr"/>
                </a:tc>
                <a:tc>
                  <a:txBody>
                    <a:bodyPr/>
                    <a:lstStyle/>
                    <a:p>
                      <a:pPr algn="ctr"/>
                      <a:r>
                        <a:rPr lang="en-US" altLang="zh-CN" sz="1400" dirty="0" smtClean="0"/>
                        <a:t>2.1mm</a:t>
                      </a:r>
                    </a:p>
                    <a:p>
                      <a:pPr algn="ctr"/>
                      <a:r>
                        <a:rPr lang="zh-CN" altLang="en-US" sz="1400" dirty="0" smtClean="0"/>
                        <a:t>定焦</a:t>
                      </a:r>
                      <a:endParaRPr lang="zh-CN" altLang="en-US" sz="1400" b="0" dirty="0"/>
                    </a:p>
                  </a:txBody>
                  <a:tcPr anchor="ctr"/>
                </a:tc>
              </a:tr>
              <a:tr h="777686">
                <a:tc>
                  <a:txBody>
                    <a:bodyPr/>
                    <a:lstStyle/>
                    <a:p>
                      <a:pPr algn="ctr"/>
                      <a:r>
                        <a:rPr lang="en-US" altLang="zh-CN" sz="1200" dirty="0" smtClean="0"/>
                        <a:t>720P</a:t>
                      </a:r>
                    </a:p>
                  </a:txBody>
                  <a:tcPr anchor="ctr"/>
                </a:tc>
                <a:tc>
                  <a:txBody>
                    <a:bodyPr/>
                    <a:lstStyle/>
                    <a:p>
                      <a:endParaRPr lang="zh-CN" altLang="en-US" sz="1400" dirty="0"/>
                    </a:p>
                  </a:txBody>
                  <a:tcPr anchor="ctr"/>
                </a:tc>
                <a:tc>
                  <a:txBody>
                    <a:bodyPr/>
                    <a:lstStyle/>
                    <a:p>
                      <a:pPr algn="ctr"/>
                      <a:r>
                        <a:rPr lang="en-US" altLang="zh-CN" sz="1200" dirty="0" smtClean="0"/>
                        <a:t>IPC2132-AN-DL1</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algn="ctr"/>
                      <a:r>
                        <a:rPr lang="en-US" altLang="zh-CN" sz="1200" dirty="0" smtClean="0"/>
                        <a:t>IPC2132-AN-DL3</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a:solidFill>
                          <a:srgbClr val="00B050"/>
                        </a:solidFill>
                      </a:endParaRPr>
                    </a:p>
                  </a:txBody>
                  <a:tcPr anchor="ctr"/>
                </a:tc>
                <a:tc>
                  <a:txBody>
                    <a:bodyPr/>
                    <a:lstStyle/>
                    <a:p>
                      <a:pPr algn="ctr"/>
                      <a:r>
                        <a:rPr lang="en-US" altLang="zh-CN" sz="1200" dirty="0" smtClean="0"/>
                        <a:t>IPC2132-AN-DL4</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r>
              <a:tr h="777686">
                <a:tc>
                  <a:txBody>
                    <a:bodyPr/>
                    <a:lstStyle/>
                    <a:p>
                      <a:pPr algn="ctr"/>
                      <a:r>
                        <a:rPr lang="en-US" altLang="zh-CN" sz="1200" dirty="0" smtClean="0"/>
                        <a:t>720P</a:t>
                      </a:r>
                    </a:p>
                    <a:p>
                      <a:pPr algn="ctr"/>
                      <a:r>
                        <a:rPr lang="zh-CN" altLang="en-US" sz="1200" dirty="0" smtClean="0"/>
                        <a:t>红外</a:t>
                      </a:r>
                      <a:endParaRPr lang="en-US" altLang="zh-CN" sz="1200" dirty="0" smtClean="0"/>
                    </a:p>
                  </a:txBody>
                  <a:tcPr anchor="ctr"/>
                </a:tc>
                <a:tc>
                  <a:txBody>
                    <a:bodyPr/>
                    <a:lstStyle/>
                    <a:p>
                      <a:endParaRPr lang="zh-CN" altLang="en-US" sz="1400" dirty="0"/>
                    </a:p>
                  </a:txBody>
                  <a:tcPr anchor="ctr"/>
                </a:tc>
                <a:tc>
                  <a:txBody>
                    <a:bodyPr/>
                    <a:lstStyle/>
                    <a:p>
                      <a:pPr algn="ctr"/>
                      <a:r>
                        <a:rPr lang="en-US" altLang="zh-CN" sz="1200" dirty="0" smtClean="0"/>
                        <a:t>IPC2132-AN-DIR1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B050"/>
                          </a:solidFill>
                        </a:rPr>
                        <a:t>40</a:t>
                      </a:r>
                      <a:r>
                        <a:rPr lang="zh-CN" altLang="en-US" sz="1200" dirty="0" smtClean="0">
                          <a:solidFill>
                            <a:srgbClr val="00B050"/>
                          </a:solidFill>
                        </a:rPr>
                        <a:t>米红外</a:t>
                      </a:r>
                      <a:r>
                        <a:rPr lang="en-US" altLang="zh-CN" sz="1200" dirty="0" smtClean="0">
                          <a:solidFill>
                            <a:srgbClr val="00B050"/>
                          </a:solidFill>
                        </a:rPr>
                        <a:t>/</a:t>
                      </a: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algn="ctr"/>
                      <a:r>
                        <a:rPr lang="en-US" altLang="zh-CN" sz="1200" dirty="0" smtClean="0"/>
                        <a:t>IPC2132-AN-DIR3</a:t>
                      </a:r>
                    </a:p>
                    <a:p>
                      <a:pPr algn="ctr"/>
                      <a:r>
                        <a:rPr lang="en-US" altLang="zh-CN" sz="1200" dirty="0" smtClean="0">
                          <a:solidFill>
                            <a:srgbClr val="00B050"/>
                          </a:solidFill>
                        </a:rPr>
                        <a:t>40</a:t>
                      </a:r>
                      <a:r>
                        <a:rPr lang="zh-CN" altLang="en-US" sz="1200" dirty="0" smtClean="0">
                          <a:solidFill>
                            <a:srgbClr val="00B050"/>
                          </a:solidFill>
                        </a:rPr>
                        <a:t>米红外</a:t>
                      </a:r>
                      <a:r>
                        <a:rPr lang="en-US" altLang="zh-CN" sz="1200" dirty="0" smtClean="0">
                          <a:solidFill>
                            <a:srgbClr val="00B050"/>
                          </a:solidFill>
                        </a:rPr>
                        <a:t>/IP67/</a:t>
                      </a: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algn="ctr"/>
                      <a:endParaRPr lang="zh-CN" altLang="en-US" sz="1200" dirty="0"/>
                    </a:p>
                  </a:txBody>
                  <a:tcPr anchor="ctr"/>
                </a:tc>
              </a:tr>
              <a:tr h="777686">
                <a:tc>
                  <a:txBody>
                    <a:bodyPr/>
                    <a:lstStyle/>
                    <a:p>
                      <a:pPr algn="ctr"/>
                      <a:r>
                        <a:rPr lang="en-US" altLang="zh-CN" sz="1200" dirty="0" smtClean="0"/>
                        <a:t>1080P</a:t>
                      </a:r>
                      <a:endParaRPr lang="zh-CN" altLang="en-US" sz="1200" dirty="0"/>
                    </a:p>
                  </a:txBody>
                  <a:tcPr anchor="ctr"/>
                </a:tc>
                <a:tc>
                  <a:txBody>
                    <a:bodyPr/>
                    <a:lstStyle/>
                    <a:p>
                      <a:endParaRPr lang="zh-CN" altLang="en-US" sz="1400" dirty="0"/>
                    </a:p>
                  </a:txBody>
                  <a:tcPr anchor="ctr"/>
                </a:tc>
                <a:tc>
                  <a:txBody>
                    <a:bodyPr/>
                    <a:lstStyle/>
                    <a:p>
                      <a:pPr algn="ctr"/>
                      <a:r>
                        <a:rPr lang="en-US" altLang="zh-CN" sz="1200" dirty="0" smtClean="0"/>
                        <a:t>IPC2232-AN-DL1</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algn="ctr"/>
                      <a:r>
                        <a:rPr lang="en-US" altLang="zh-CN" sz="1200" dirty="0" smtClean="0"/>
                        <a:t>IPC2232-AN-DL3</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t>IPC2232-AN-DL4</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r>
              <a:tr h="777686">
                <a:tc>
                  <a:txBody>
                    <a:bodyPr/>
                    <a:lstStyle/>
                    <a:p>
                      <a:pPr algn="ctr"/>
                      <a:r>
                        <a:rPr lang="en-US" altLang="zh-CN" sz="1200" dirty="0" smtClean="0"/>
                        <a:t>1080P</a:t>
                      </a:r>
                    </a:p>
                    <a:p>
                      <a:pPr algn="ctr"/>
                      <a:r>
                        <a:rPr lang="zh-CN" altLang="en-US" sz="1200" dirty="0" smtClean="0"/>
                        <a:t>红外</a:t>
                      </a:r>
                      <a:endParaRPr lang="zh-CN" altLang="en-US" sz="1200" dirty="0"/>
                    </a:p>
                  </a:txBody>
                  <a:tcPr anchor="ctr"/>
                </a:tc>
                <a:tc>
                  <a:txBody>
                    <a:bodyPr/>
                    <a:lstStyle/>
                    <a:p>
                      <a:endParaRPr lang="zh-CN" altLang="en-US" sz="1400" dirty="0"/>
                    </a:p>
                  </a:txBody>
                  <a:tcPr anchor="ctr"/>
                </a:tc>
                <a:tc>
                  <a:txBody>
                    <a:bodyPr/>
                    <a:lstStyle/>
                    <a:p>
                      <a:pPr algn="ctr"/>
                      <a:r>
                        <a:rPr lang="en-US" altLang="zh-CN" sz="1200" dirty="0" smtClean="0"/>
                        <a:t>IPC2232-AN-DIR1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00B050"/>
                          </a:solidFill>
                        </a:rPr>
                        <a:t>40</a:t>
                      </a:r>
                      <a:r>
                        <a:rPr lang="zh-CN" altLang="en-US" sz="1200" dirty="0" smtClean="0">
                          <a:solidFill>
                            <a:srgbClr val="00B050"/>
                          </a:solidFill>
                        </a:rPr>
                        <a:t>米红外</a:t>
                      </a:r>
                      <a:r>
                        <a:rPr lang="en-US" altLang="zh-CN" sz="1200" dirty="0" smtClean="0">
                          <a:solidFill>
                            <a:srgbClr val="00B050"/>
                          </a:solidFill>
                        </a:rPr>
                        <a:t>/</a:t>
                      </a:r>
                      <a:r>
                        <a:rPr lang="zh-CN" altLang="en-US" sz="1200" dirty="0" smtClean="0">
                          <a:solidFill>
                            <a:srgbClr val="00B050"/>
                          </a:solidFill>
                        </a:rPr>
                        <a:t>不支持</a:t>
                      </a:r>
                      <a:r>
                        <a:rPr lang="en-US" altLang="zh-CN" sz="1200" dirty="0" smtClean="0">
                          <a:solidFill>
                            <a:srgbClr val="00B050"/>
                          </a:solidFill>
                        </a:rPr>
                        <a:t>POE</a:t>
                      </a:r>
                      <a:endParaRPr lang="zh-CN" altLang="en-US" sz="1200" dirty="0" smtClean="0">
                        <a:solidFill>
                          <a:srgbClr val="00B050"/>
                        </a:solidFill>
                      </a:endParaRPr>
                    </a:p>
                  </a:txBody>
                  <a:tcPr anchor="ctr"/>
                </a:tc>
                <a:tc>
                  <a:txBody>
                    <a:bodyPr/>
                    <a:lstStyle/>
                    <a:p>
                      <a:pPr algn="ctr"/>
                      <a:r>
                        <a:rPr lang="en-US" altLang="zh-CN" sz="1200" dirty="0" smtClean="0"/>
                        <a:t>IPC2232-AN-DIR3</a:t>
                      </a:r>
                    </a:p>
                    <a:p>
                      <a:pPr algn="ctr"/>
                      <a:r>
                        <a:rPr lang="en-US" altLang="zh-CN" sz="1200" dirty="0" smtClean="0">
                          <a:solidFill>
                            <a:srgbClr val="00B050"/>
                          </a:solidFill>
                        </a:rPr>
                        <a:t>40</a:t>
                      </a:r>
                      <a:r>
                        <a:rPr lang="zh-CN" altLang="en-US" sz="1200" dirty="0" smtClean="0">
                          <a:solidFill>
                            <a:srgbClr val="00B050"/>
                          </a:solidFill>
                        </a:rPr>
                        <a:t>米红外</a:t>
                      </a:r>
                      <a:r>
                        <a:rPr lang="en-US" altLang="zh-CN" sz="1200" dirty="0" smtClean="0">
                          <a:solidFill>
                            <a:srgbClr val="00B050"/>
                          </a:solidFill>
                        </a:rPr>
                        <a:t>/IP67/</a:t>
                      </a:r>
                      <a:r>
                        <a:rPr lang="zh-CN" altLang="en-US" sz="1200" dirty="0" smtClean="0">
                          <a:solidFill>
                            <a:srgbClr val="00B050"/>
                          </a:solidFill>
                        </a:rPr>
                        <a:t>不支持</a:t>
                      </a:r>
                      <a:r>
                        <a:rPr lang="en-US" altLang="zh-CN" sz="1200" dirty="0" smtClean="0">
                          <a:solidFill>
                            <a:srgbClr val="00B050"/>
                          </a:solidFill>
                        </a:rPr>
                        <a:t>POE</a:t>
                      </a:r>
                      <a:endParaRPr lang="zh-CN" altLang="en-US" sz="1200" dirty="0">
                        <a:solidFill>
                          <a:srgbClr val="00B050"/>
                        </a:solidFill>
                      </a:endParaRPr>
                    </a:p>
                  </a:txBody>
                  <a:tcPr anchor="ctr"/>
                </a:tc>
                <a:tc>
                  <a:txBody>
                    <a:bodyPr/>
                    <a:lstStyle/>
                    <a:p>
                      <a:pPr algn="ctr"/>
                      <a:endParaRPr lang="zh-CN" altLang="en-US" sz="1200" dirty="0"/>
                    </a:p>
                  </a:txBody>
                  <a:tcPr anchor="ctr"/>
                </a:tc>
              </a:tr>
            </a:tbl>
          </a:graphicData>
        </a:graphic>
      </p:graphicFrame>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1946550"/>
            <a:ext cx="504056" cy="440041"/>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2738050"/>
            <a:ext cx="504056" cy="440516"/>
          </a:xfrm>
          <a:prstGeom prst="rect">
            <a:avLst/>
          </a:prstGeom>
        </p:spPr>
      </p:pic>
      <p:pic>
        <p:nvPicPr>
          <p:cNvPr id="43" name="图片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3530726"/>
            <a:ext cx="504056" cy="440041"/>
          </a:xfrm>
          <a:prstGeom prst="rect">
            <a:avLst/>
          </a:prstGeom>
        </p:spPr>
      </p:pic>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1720" y="4291474"/>
            <a:ext cx="504056" cy="440516"/>
          </a:xfrm>
          <a:prstGeom prst="rect">
            <a:avLst/>
          </a:prstGeom>
        </p:spPr>
      </p:pic>
    </p:spTree>
    <p:extLst>
      <p:ext uri="{BB962C8B-B14F-4D97-AF65-F5344CB8AC3E}">
        <p14:creationId xmlns:p14="http://schemas.microsoft.com/office/powerpoint/2010/main" val="18110583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9185" y="267450"/>
            <a:ext cx="6937801" cy="369332"/>
          </a:xfrm>
        </p:spPr>
        <p:txBody>
          <a:bodyPr>
            <a:normAutofit/>
          </a:bodyPr>
          <a:lstStyle/>
          <a:p>
            <a:r>
              <a:rPr lang="zh-CN" altLang="en-US" dirty="0"/>
              <a:t>功能</a:t>
            </a:r>
            <a:r>
              <a:rPr lang="zh-CN" altLang="en-US" dirty="0" smtClean="0"/>
              <a:t>型防暴半球型号介绍</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1856476173"/>
              </p:ext>
            </p:extLst>
          </p:nvPr>
        </p:nvGraphicFramePr>
        <p:xfrm>
          <a:off x="216664" y="987574"/>
          <a:ext cx="8603808" cy="3816424"/>
        </p:xfrm>
        <a:graphic>
          <a:graphicData uri="http://schemas.openxmlformats.org/drawingml/2006/table">
            <a:tbl>
              <a:tblPr firstRow="1" bandRow="1">
                <a:tableStyleId>{5FD0F851-EC5A-4D38-B0AD-8093EC10F338}</a:tableStyleId>
              </a:tblPr>
              <a:tblGrid>
                <a:gridCol w="678458"/>
                <a:gridCol w="578168"/>
                <a:gridCol w="1407670"/>
                <a:gridCol w="1368152"/>
                <a:gridCol w="1080120"/>
                <a:gridCol w="1152128"/>
                <a:gridCol w="1101524"/>
                <a:gridCol w="1237588"/>
              </a:tblGrid>
              <a:tr h="555108">
                <a:tc>
                  <a:txBody>
                    <a:bodyPr/>
                    <a:lstStyle/>
                    <a:p>
                      <a:endParaRPr lang="zh-CN" altLang="en-US" sz="1400" dirty="0"/>
                    </a:p>
                  </a:txBody>
                  <a:tcPr anchor="ctr"/>
                </a:tc>
                <a:tc>
                  <a:txBody>
                    <a:bodyPr/>
                    <a:lstStyle/>
                    <a:p>
                      <a:pPr algn="ctr"/>
                      <a:r>
                        <a:rPr lang="zh-CN" altLang="en-US" sz="1200" dirty="0" smtClean="0"/>
                        <a:t>照片</a:t>
                      </a:r>
                      <a:endParaRPr lang="zh-CN" altLang="en-US" sz="1200" b="0" dirty="0"/>
                    </a:p>
                  </a:txBody>
                  <a:tcPr anchor="ctr"/>
                </a:tc>
                <a:tc>
                  <a:txBody>
                    <a:bodyPr/>
                    <a:lstStyle/>
                    <a:p>
                      <a:pPr algn="ctr"/>
                      <a:r>
                        <a:rPr lang="en-US" altLang="zh-CN" sz="1200" dirty="0" smtClean="0"/>
                        <a:t>2.7-9mm</a:t>
                      </a:r>
                    </a:p>
                    <a:p>
                      <a:pPr algn="ctr"/>
                      <a:r>
                        <a:rPr lang="zh-CN" altLang="en-US" sz="1200" dirty="0" smtClean="0"/>
                        <a:t>手动调焦</a:t>
                      </a:r>
                      <a:endParaRPr lang="zh-CN" altLang="en-US" sz="1200" b="0" dirty="0"/>
                    </a:p>
                  </a:txBody>
                  <a:tcPr anchor="ctr"/>
                </a:tc>
                <a:tc>
                  <a:txBody>
                    <a:bodyPr/>
                    <a:lstStyle/>
                    <a:p>
                      <a:pPr algn="ctr"/>
                      <a:r>
                        <a:rPr lang="en-US" altLang="zh-CN" sz="1200" dirty="0" smtClean="0"/>
                        <a:t>2.7-9mm</a:t>
                      </a:r>
                    </a:p>
                    <a:p>
                      <a:pPr algn="ctr"/>
                      <a:r>
                        <a:rPr lang="zh-CN" altLang="en-US" sz="1200" dirty="0" smtClean="0"/>
                        <a:t>电动调焦</a:t>
                      </a:r>
                      <a:endParaRPr lang="zh-CN" altLang="en-US" sz="1200" b="0" dirty="0"/>
                    </a:p>
                  </a:txBody>
                  <a:tcPr anchor="ctr"/>
                </a:tc>
                <a:tc>
                  <a:txBody>
                    <a:bodyPr/>
                    <a:lstStyle/>
                    <a:p>
                      <a:pPr algn="ctr"/>
                      <a:r>
                        <a:rPr lang="en-US" altLang="zh-CN" sz="1200" dirty="0" smtClean="0"/>
                        <a:t>3-10.5mm</a:t>
                      </a:r>
                    </a:p>
                    <a:p>
                      <a:pPr algn="ctr"/>
                      <a:r>
                        <a:rPr lang="zh-CN" altLang="en-US" sz="1200" dirty="0" smtClean="0"/>
                        <a:t>手动调焦</a:t>
                      </a:r>
                      <a:endParaRPr lang="zh-CN" altLang="en-US" sz="1200" b="0" dirty="0"/>
                    </a:p>
                  </a:txBody>
                  <a:tcPr anchor="ctr"/>
                </a:tc>
                <a:tc>
                  <a:txBody>
                    <a:bodyPr/>
                    <a:lstStyle/>
                    <a:p>
                      <a:pPr algn="ctr"/>
                      <a:r>
                        <a:rPr lang="en-US" altLang="zh-CN" sz="1200" dirty="0" smtClean="0"/>
                        <a:t>3-10.5mm</a:t>
                      </a:r>
                    </a:p>
                    <a:p>
                      <a:pPr algn="ctr"/>
                      <a:r>
                        <a:rPr lang="zh-CN" altLang="en-US" sz="1200" dirty="0" smtClean="0"/>
                        <a:t>电动调焦</a:t>
                      </a:r>
                      <a:endParaRPr lang="zh-CN" altLang="en-US" sz="1200" b="0" dirty="0"/>
                    </a:p>
                  </a:txBody>
                  <a:tcPr anchor="ctr"/>
                </a:tc>
                <a:tc>
                  <a:txBody>
                    <a:bodyPr/>
                    <a:lstStyle/>
                    <a:p>
                      <a:pPr algn="ctr"/>
                      <a:r>
                        <a:rPr lang="en-US" altLang="zh-CN" sz="1200" dirty="0" smtClean="0"/>
                        <a:t>2.2mm</a:t>
                      </a:r>
                    </a:p>
                    <a:p>
                      <a:pPr algn="ctr"/>
                      <a:r>
                        <a:rPr lang="zh-CN" altLang="en-US" sz="1200" dirty="0" smtClean="0"/>
                        <a:t>定焦</a:t>
                      </a:r>
                      <a:endParaRPr lang="zh-CN" altLang="en-US" sz="1200" b="0" dirty="0" smtClean="0"/>
                    </a:p>
                  </a:txBody>
                  <a:tcPr anchor="ctr"/>
                </a:tc>
                <a:tc>
                  <a:txBody>
                    <a:bodyPr/>
                    <a:lstStyle/>
                    <a:p>
                      <a:pPr algn="ctr"/>
                      <a:r>
                        <a:rPr lang="en-US" altLang="zh-CN" sz="1200" dirty="0" smtClean="0"/>
                        <a:t>2.0mm</a:t>
                      </a:r>
                    </a:p>
                    <a:p>
                      <a:pPr algn="ctr"/>
                      <a:r>
                        <a:rPr lang="zh-CN" altLang="en-US" sz="1200" dirty="0" smtClean="0"/>
                        <a:t>定焦</a:t>
                      </a:r>
                      <a:endParaRPr lang="zh-CN" altLang="en-US" sz="1200" b="0" dirty="0"/>
                    </a:p>
                  </a:txBody>
                  <a:tcPr anchor="ctr"/>
                </a:tc>
              </a:tr>
              <a:tr h="555108">
                <a:tc>
                  <a:txBody>
                    <a:bodyPr/>
                    <a:lstStyle/>
                    <a:p>
                      <a:pPr algn="ctr"/>
                      <a:r>
                        <a:rPr lang="en-US" altLang="zh-CN" sz="1000" dirty="0" smtClean="0"/>
                        <a:t>720P</a:t>
                      </a:r>
                    </a:p>
                  </a:txBody>
                  <a:tcPr anchor="ctr"/>
                </a:tc>
                <a:tc>
                  <a:txBody>
                    <a:bodyPr/>
                    <a:lstStyle/>
                    <a:p>
                      <a:endParaRPr lang="zh-CN" altLang="en-US" sz="1000" dirty="0"/>
                    </a:p>
                  </a:txBody>
                  <a:tcPr anchor="ctr"/>
                </a:tc>
                <a:tc>
                  <a:txBody>
                    <a:bodyPr/>
                    <a:lstStyle/>
                    <a:p>
                      <a:pPr algn="ctr"/>
                      <a:r>
                        <a:rPr lang="en-US" altLang="zh-CN" sz="1000" dirty="0" smtClean="0"/>
                        <a:t>IPC2131-AN-L1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a:t>
                      </a: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IPC2131-AN-L2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a:t>
                      </a:r>
                      <a:endParaRPr lang="zh-CN" altLang="en-US" sz="1000" dirty="0" smtClean="0">
                        <a:solidFill>
                          <a:srgbClr val="00B050"/>
                        </a:solidFill>
                      </a:endParaRPr>
                    </a:p>
                  </a:txBody>
                  <a:tcPr anchor="ctr"/>
                </a:tc>
                <a:tc>
                  <a:txBody>
                    <a:bodyPr/>
                    <a:lstStyle/>
                    <a:p>
                      <a:pPr algn="ctr"/>
                      <a:endParaRPr lang="zh-CN" altLang="en-US" sz="10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IPC2131-AN-L3</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a:t>
                      </a:r>
                      <a:endParaRPr lang="zh-CN" altLang="en-US" sz="1000" dirty="0" smtClean="0">
                        <a:solidFill>
                          <a:srgbClr val="00B050"/>
                        </a:solidFill>
                      </a:endParaRPr>
                    </a:p>
                  </a:txBody>
                  <a:tcPr anchor="ctr"/>
                </a:tc>
                <a:tc>
                  <a:txBody>
                    <a:bodyPr/>
                    <a:lstStyle/>
                    <a:p>
                      <a:pPr algn="ctr"/>
                      <a:r>
                        <a:rPr lang="en-US" altLang="zh-CN" sz="1000" dirty="0" smtClean="0"/>
                        <a:t>IPC2131-AN-L4</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a:t>
                      </a:r>
                      <a:endParaRPr lang="zh-CN" altLang="en-US" sz="1000" dirty="0" smtClean="0">
                        <a:solidFill>
                          <a:srgbClr val="00B050"/>
                        </a:solidFill>
                      </a:endParaRPr>
                    </a:p>
                  </a:txBody>
                  <a:tcPr anchor="ctr"/>
                </a:tc>
              </a:tr>
              <a:tr h="545968">
                <a:tc>
                  <a:txBody>
                    <a:bodyPr/>
                    <a:lstStyle/>
                    <a:p>
                      <a:pPr algn="ctr"/>
                      <a:r>
                        <a:rPr lang="en-US" altLang="zh-CN" sz="1000" dirty="0" smtClean="0"/>
                        <a:t>720P</a:t>
                      </a:r>
                    </a:p>
                    <a:p>
                      <a:pPr algn="ctr"/>
                      <a:r>
                        <a:rPr lang="zh-CN" altLang="en-US" sz="1000" dirty="0" smtClean="0"/>
                        <a:t>红外</a:t>
                      </a:r>
                      <a:endParaRPr lang="en-US" altLang="zh-CN" sz="1000" dirty="0" smtClean="0"/>
                    </a:p>
                  </a:txBody>
                  <a:tcPr anchor="ctr"/>
                </a:tc>
                <a:tc>
                  <a:txBody>
                    <a:bodyPr/>
                    <a:lstStyle/>
                    <a:p>
                      <a:endParaRPr lang="zh-CN" altLang="en-US" sz="1000" dirty="0"/>
                    </a:p>
                  </a:txBody>
                  <a:tcPr anchor="ctr"/>
                </a:tc>
                <a:tc>
                  <a:txBody>
                    <a:bodyPr/>
                    <a:lstStyle/>
                    <a:p>
                      <a:pPr algn="ctr"/>
                      <a:r>
                        <a:rPr lang="en-US" altLang="zh-CN" sz="1000" dirty="0" smtClean="0"/>
                        <a:t>IPC2131-AN-IR1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960P/IP67/40</a:t>
                      </a:r>
                      <a:r>
                        <a:rPr lang="zh-CN" altLang="en-US" sz="1000" dirty="0" smtClean="0">
                          <a:solidFill>
                            <a:srgbClr val="00B050"/>
                          </a:solidFill>
                        </a:rPr>
                        <a:t>米红外</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IPC2131-AN-IR2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960P/IP67/40</a:t>
                      </a:r>
                      <a:r>
                        <a:rPr lang="zh-CN" altLang="en-US" sz="1000" dirty="0" smtClean="0">
                          <a:solidFill>
                            <a:srgbClr val="00B050"/>
                          </a:solidFill>
                        </a:rPr>
                        <a:t>米红外</a:t>
                      </a:r>
                    </a:p>
                  </a:txBody>
                  <a:tcPr anchor="ctr"/>
                </a:tc>
                <a:tc>
                  <a:txBody>
                    <a:bodyPr/>
                    <a:lstStyle/>
                    <a:p>
                      <a:pPr algn="ctr"/>
                      <a:endParaRPr lang="zh-CN" altLang="en-US" sz="1000" dirty="0" smtClean="0">
                        <a:solidFill>
                          <a:schemeClr val="tx1"/>
                        </a:solidFill>
                      </a:endParaRPr>
                    </a:p>
                  </a:txBody>
                  <a:tcPr anchor="ctr"/>
                </a:tc>
                <a:tc>
                  <a:txBody>
                    <a:bodyPr/>
                    <a:lstStyle/>
                    <a:p>
                      <a:pPr algn="ctr"/>
                      <a:endParaRPr lang="zh-CN" altLang="en-US" sz="1000" dirty="0" smtClean="0">
                        <a:solidFill>
                          <a:schemeClr val="tx1"/>
                        </a:solidFill>
                      </a:endParaRPr>
                    </a:p>
                  </a:txBody>
                  <a:tcPr anchor="ctr"/>
                </a:tc>
                <a:tc>
                  <a:txBody>
                    <a:bodyPr/>
                    <a:lstStyle/>
                    <a:p>
                      <a:pPr algn="ctr"/>
                      <a:endParaRPr lang="zh-CN" altLang="en-US" sz="1000" dirty="0" smtClean="0">
                        <a:solidFill>
                          <a:schemeClr val="tx1"/>
                        </a:solidFill>
                      </a:endParaRPr>
                    </a:p>
                  </a:txBody>
                  <a:tcPr anchor="ctr"/>
                </a:tc>
                <a:tc>
                  <a:txBody>
                    <a:bodyPr/>
                    <a:lstStyle/>
                    <a:p>
                      <a:pPr algn="ctr"/>
                      <a:endParaRPr lang="zh-CN" altLang="en-US" sz="1000" dirty="0">
                        <a:solidFill>
                          <a:schemeClr val="tx1"/>
                        </a:solidFill>
                      </a:endParaRPr>
                    </a:p>
                  </a:txBody>
                  <a:tcPr anchor="ctr"/>
                </a:tc>
              </a:tr>
              <a:tr h="504056">
                <a:tc>
                  <a:txBody>
                    <a:bodyPr/>
                    <a:lstStyle/>
                    <a:p>
                      <a:pPr algn="ctr"/>
                      <a:r>
                        <a:rPr lang="en-US" altLang="zh-CN" sz="1000" dirty="0" smtClean="0"/>
                        <a:t>1080P</a:t>
                      </a:r>
                      <a:endParaRPr lang="zh-CN" altLang="en-US" sz="1000" dirty="0"/>
                    </a:p>
                  </a:txBody>
                  <a:tcPr anchor="ctr"/>
                </a:tc>
                <a:tc>
                  <a:txBody>
                    <a:bodyPr/>
                    <a:lstStyle/>
                    <a:p>
                      <a:endParaRPr lang="zh-CN" alt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algn="ctr"/>
                      <a:r>
                        <a:rPr lang="en-US" altLang="zh-CN" sz="1000" dirty="0" smtClean="0"/>
                        <a:t>IPC2231-AN-L1</a:t>
                      </a:r>
                    </a:p>
                    <a:p>
                      <a:pPr algn="ctr"/>
                      <a:r>
                        <a:rPr lang="en-US" altLang="zh-CN" sz="1000" dirty="0" smtClean="0">
                          <a:solidFill>
                            <a:srgbClr val="00B050"/>
                          </a:solidFill>
                        </a:rPr>
                        <a:t>IP66</a:t>
                      </a:r>
                      <a:endParaRPr lang="zh-CN" altLang="en-US" sz="1000" dirty="0" smtClean="0">
                        <a:solidFill>
                          <a:srgbClr val="00B050"/>
                        </a:solidFill>
                      </a:endParaRPr>
                    </a:p>
                  </a:txBody>
                  <a:tcPr anchor="ctr"/>
                </a:tc>
                <a:tc>
                  <a:txBody>
                    <a:bodyPr/>
                    <a:lstStyle/>
                    <a:p>
                      <a:pPr algn="ctr"/>
                      <a:r>
                        <a:rPr lang="en-US" altLang="zh-CN" sz="1000" dirty="0" smtClean="0"/>
                        <a:t>IPC2231-AN-L2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IP66</a:t>
                      </a:r>
                      <a:endParaRPr lang="zh-CN" altLang="en-US" sz="1000" dirty="0" smtClean="0">
                        <a:solidFill>
                          <a:srgbClr val="00B050"/>
                        </a:solidFill>
                      </a:endParaRPr>
                    </a:p>
                  </a:txBody>
                  <a:tcPr anchor="ctr"/>
                </a:tc>
                <a:tc>
                  <a:txBody>
                    <a:bodyPr/>
                    <a:lstStyle/>
                    <a:p>
                      <a:pPr algn="ctr"/>
                      <a:r>
                        <a:rPr lang="en-US" altLang="zh-CN" sz="1000" dirty="0" smtClean="0"/>
                        <a:t>IPC2231-AN-L3</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IP66</a:t>
                      </a:r>
                      <a:endParaRPr lang="zh-CN" altLang="en-US" sz="1000" dirty="0" smtClean="0">
                        <a:solidFill>
                          <a:srgbClr val="00B050"/>
                        </a:solidFill>
                      </a:endParaRPr>
                    </a:p>
                  </a:txBody>
                  <a:tcPr anchor="ctr"/>
                </a:tc>
                <a:tc>
                  <a:txBody>
                    <a:bodyPr/>
                    <a:lstStyle/>
                    <a:p>
                      <a:pPr algn="ctr"/>
                      <a:r>
                        <a:rPr lang="en-US" altLang="zh-CN" sz="1000" dirty="0" smtClean="0"/>
                        <a:t>IPC2231-AN-L4</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IP66</a:t>
                      </a:r>
                      <a:endParaRPr lang="zh-CN" altLang="en-US" sz="1000" dirty="0" smtClean="0">
                        <a:solidFill>
                          <a:srgbClr val="00B050"/>
                        </a:solidFill>
                      </a:endParaRPr>
                    </a:p>
                  </a:txBody>
                  <a:tcPr anchor="ctr"/>
                </a:tc>
              </a:tr>
              <a:tr h="555108">
                <a:tc>
                  <a:txBody>
                    <a:bodyPr/>
                    <a:lstStyle/>
                    <a:p>
                      <a:pPr algn="ctr"/>
                      <a:r>
                        <a:rPr lang="en-US" altLang="zh-CN" sz="1000" dirty="0" smtClean="0"/>
                        <a:t>1080P</a:t>
                      </a:r>
                    </a:p>
                    <a:p>
                      <a:pPr algn="ctr"/>
                      <a:r>
                        <a:rPr lang="zh-CN" altLang="en-US" sz="1000" dirty="0" smtClean="0"/>
                        <a:t>红外</a:t>
                      </a:r>
                      <a:endParaRPr lang="zh-CN" altLang="en-US" sz="1000" dirty="0"/>
                    </a:p>
                  </a:txBody>
                  <a:tcPr anchor="ctr"/>
                </a:tc>
                <a:tc>
                  <a:txBody>
                    <a:bodyPr/>
                    <a:lstStyle/>
                    <a:p>
                      <a:endParaRPr lang="zh-CN" altLang="en-US" sz="1000" dirty="0"/>
                    </a:p>
                  </a:txBody>
                  <a:tcPr anchor="ctr"/>
                </a:tc>
                <a:tc>
                  <a:txBody>
                    <a:bodyPr/>
                    <a:lstStyle/>
                    <a:p>
                      <a:pPr algn="ct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algn="ctr"/>
                      <a:r>
                        <a:rPr lang="en-US" altLang="zh-CN" sz="1000" dirty="0" smtClean="0"/>
                        <a:t>IPC2231-AN-IR1</a:t>
                      </a:r>
                    </a:p>
                    <a:p>
                      <a:pPr algn="ctr"/>
                      <a:r>
                        <a:rPr lang="en-US" altLang="zh-CN" sz="1000" dirty="0" smtClean="0">
                          <a:solidFill>
                            <a:srgbClr val="00B050"/>
                          </a:solidFill>
                        </a:rPr>
                        <a:t>IP66/40</a:t>
                      </a:r>
                      <a:r>
                        <a:rPr lang="zh-CN" altLang="en-US" sz="1000" dirty="0" smtClean="0">
                          <a:solidFill>
                            <a:srgbClr val="00B050"/>
                          </a:solidFill>
                        </a:rPr>
                        <a:t>米红外</a:t>
                      </a:r>
                      <a:endParaRPr lang="zh-CN" altLang="en-US" sz="1000" dirty="0">
                        <a:solidFill>
                          <a:srgbClr val="00B050"/>
                        </a:solidFill>
                      </a:endParaRPr>
                    </a:p>
                  </a:txBody>
                  <a:tcPr anchor="ctr"/>
                </a:tc>
                <a:tc>
                  <a:txBody>
                    <a:bodyPr/>
                    <a:lstStyle/>
                    <a:p>
                      <a:pPr algn="ctr"/>
                      <a:r>
                        <a:rPr lang="en-US" altLang="zh-CN" sz="1000" dirty="0" smtClean="0"/>
                        <a:t>IPC2231-AN-IR2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IP66/40</a:t>
                      </a:r>
                      <a:r>
                        <a:rPr lang="zh-CN" altLang="en-US" sz="1000" dirty="0" smtClean="0">
                          <a:solidFill>
                            <a:srgbClr val="00B050"/>
                          </a:solidFill>
                        </a:rPr>
                        <a:t>米红外</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r>
              <a:tr h="525012">
                <a:tc>
                  <a:txBody>
                    <a:bodyPr/>
                    <a:lstStyle/>
                    <a:p>
                      <a:pPr marL="0" algn="ctr" defTabSz="914400" rtl="0" eaLnBrk="1" latinLnBrk="0" hangingPunct="1"/>
                      <a:r>
                        <a:rPr lang="en-US" altLang="zh-CN" sz="1000" kern="1200" dirty="0" smtClean="0"/>
                        <a:t>QXGA</a:t>
                      </a:r>
                      <a:endParaRPr lang="zh-CN" altLang="en-US" sz="1000" kern="1200" dirty="0">
                        <a:solidFill>
                          <a:schemeClr val="tx1"/>
                        </a:solidFill>
                        <a:latin typeface="+mn-lt"/>
                        <a:ea typeface="+mn-ea"/>
                        <a:cs typeface="+mn-cs"/>
                      </a:endParaRPr>
                    </a:p>
                  </a:txBody>
                  <a:tcPr anchor="ctr"/>
                </a:tc>
                <a:tc>
                  <a:txBody>
                    <a:bodyPr/>
                    <a:lstStyle/>
                    <a:p>
                      <a:endParaRPr lang="zh-CN" altLang="en-US" sz="1000" dirty="0"/>
                    </a:p>
                  </a:txBody>
                  <a:tcPr anchor="ctr"/>
                </a:tc>
                <a:tc>
                  <a:txBody>
                    <a:bodyPr/>
                    <a:lstStyle/>
                    <a:p>
                      <a:pPr algn="ct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algn="ctr"/>
                      <a:r>
                        <a:rPr lang="en-US" altLang="zh-CN" sz="1000" dirty="0" smtClean="0"/>
                        <a:t>IPC232-A-L1</a:t>
                      </a: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IPC232-A-L3</a:t>
                      </a:r>
                      <a:endParaRPr lang="zh-CN" altLang="en-US" sz="1000" dirty="0" smtClean="0">
                        <a:solidFill>
                          <a:schemeClr val="tx1"/>
                        </a:solidFill>
                      </a:endParaRPr>
                    </a:p>
                  </a:txBody>
                  <a:tcPr anchor="ctr"/>
                </a:tc>
                <a:tc>
                  <a:txBody>
                    <a:bodyPr/>
                    <a:lstStyle/>
                    <a:p>
                      <a:pPr algn="ctr"/>
                      <a:endParaRPr lang="zh-CN" altLang="en-US" sz="1000" dirty="0">
                        <a:solidFill>
                          <a:schemeClr val="tx1"/>
                        </a:solidFill>
                      </a:endParaRPr>
                    </a:p>
                  </a:txBody>
                  <a:tcPr anchor="ctr"/>
                </a:tc>
                <a:tc>
                  <a:txBody>
                    <a:bodyPr/>
                    <a:lstStyle/>
                    <a:p>
                      <a:pPr algn="ctr"/>
                      <a:endParaRPr lang="zh-CN" altLang="en-US" sz="1000" dirty="0">
                        <a:solidFill>
                          <a:schemeClr val="tx1"/>
                        </a:solidFill>
                      </a:endParaRPr>
                    </a:p>
                  </a:txBody>
                  <a:tcPr anchor="ctr"/>
                </a:tc>
              </a:tr>
              <a:tr h="57606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QXGA</a:t>
                      </a:r>
                      <a:endParaRPr lang="zh-CN" altLang="en-US" sz="1000" dirty="0" smtClean="0"/>
                    </a:p>
                    <a:p>
                      <a:pPr algn="ctr"/>
                      <a:r>
                        <a:rPr lang="zh-CN" altLang="en-US" sz="1000" dirty="0" smtClean="0"/>
                        <a:t>红外</a:t>
                      </a:r>
                      <a:endParaRPr lang="zh-CN" altLang="en-US" sz="1000" dirty="0"/>
                    </a:p>
                  </a:txBody>
                  <a:tcPr anchor="ctr"/>
                </a:tc>
                <a:tc>
                  <a:txBody>
                    <a:bodyPr/>
                    <a:lstStyle/>
                    <a:p>
                      <a:endParaRPr lang="zh-CN" alt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c>
                  <a:txBody>
                    <a:bodyPr/>
                    <a:lstStyle/>
                    <a:p>
                      <a:pPr algn="ctr"/>
                      <a:r>
                        <a:rPr lang="en-US" altLang="zh-CN" sz="1000" dirty="0" smtClean="0"/>
                        <a:t>IPC232-A-IR1</a:t>
                      </a:r>
                    </a:p>
                    <a:p>
                      <a:pPr algn="ctr"/>
                      <a:r>
                        <a:rPr lang="en-US" altLang="zh-CN" sz="1000" dirty="0" smtClean="0">
                          <a:solidFill>
                            <a:srgbClr val="00B050"/>
                          </a:solidFill>
                        </a:rPr>
                        <a:t>15</a:t>
                      </a:r>
                      <a:r>
                        <a:rPr lang="zh-CN" altLang="en-US" sz="1000" dirty="0" smtClean="0">
                          <a:solidFill>
                            <a:srgbClr val="00B050"/>
                          </a:solidFill>
                        </a:rPr>
                        <a:t>米红外</a:t>
                      </a:r>
                      <a:endParaRPr lang="zh-CN" altLang="en-US" sz="1000" dirty="0">
                        <a:solidFill>
                          <a:srgbClr val="00B050"/>
                        </a:solidFill>
                      </a:endParaRPr>
                    </a:p>
                  </a:txBody>
                  <a:tcPr anchor="ctr"/>
                </a:tc>
                <a:tc>
                  <a:txBody>
                    <a:bodyPr/>
                    <a:lstStyle/>
                    <a:p>
                      <a:pPr algn="ctr"/>
                      <a:r>
                        <a:rPr lang="en-US" altLang="zh-CN" sz="1000" dirty="0" smtClean="0"/>
                        <a:t>IPC232-A-IR2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15</a:t>
                      </a:r>
                      <a:r>
                        <a:rPr lang="zh-CN" altLang="en-US" sz="1000" dirty="0" smtClean="0">
                          <a:solidFill>
                            <a:srgbClr val="00B050"/>
                          </a:solidFill>
                        </a:rPr>
                        <a:t>米红外</a:t>
                      </a:r>
                    </a:p>
                  </a:txBody>
                  <a:tcPr anchor="ctr"/>
                </a:tc>
                <a:tc>
                  <a:txBody>
                    <a:bodyPr/>
                    <a:lstStyle/>
                    <a:p>
                      <a:pPr algn="ctr"/>
                      <a:endParaRPr lang="zh-CN" altLang="en-US" sz="1000" dirty="0">
                        <a:solidFill>
                          <a:schemeClr val="tx1"/>
                        </a:solidFill>
                      </a:endParaRPr>
                    </a:p>
                  </a:txBody>
                  <a:tcPr anchor="ctr"/>
                </a:tc>
                <a:tc>
                  <a:txBody>
                    <a:bodyPr/>
                    <a:lstStyle/>
                    <a:p>
                      <a:pPr algn="ctr"/>
                      <a:endParaRPr lang="zh-CN" altLang="en-US" sz="1000" dirty="0">
                        <a:solidFill>
                          <a:schemeClr val="tx1"/>
                        </a:solidFill>
                      </a:endParaRPr>
                    </a:p>
                  </a:txBody>
                  <a:tcPr anchor="ctr"/>
                </a:tc>
              </a:tr>
            </a:tbl>
          </a:graphicData>
        </a:graphic>
      </p:graphicFrame>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585" y="1707654"/>
            <a:ext cx="329934" cy="288032"/>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585" y="2250622"/>
            <a:ext cx="329934" cy="288343"/>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585" y="2769407"/>
            <a:ext cx="329934" cy="288032"/>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585" y="3273463"/>
            <a:ext cx="329934" cy="288343"/>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4585" y="3836554"/>
            <a:ext cx="329934" cy="288032"/>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4585" y="4371639"/>
            <a:ext cx="329934" cy="288343"/>
          </a:xfrm>
          <a:prstGeom prst="rect">
            <a:avLst/>
          </a:prstGeom>
        </p:spPr>
      </p:pic>
    </p:spTree>
    <p:extLst>
      <p:ext uri="{BB962C8B-B14F-4D97-AF65-F5344CB8AC3E}">
        <p14:creationId xmlns:p14="http://schemas.microsoft.com/office/powerpoint/2010/main" val="6148187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9185" y="267450"/>
            <a:ext cx="6937801" cy="369332"/>
          </a:xfrm>
        </p:spPr>
        <p:txBody>
          <a:bodyPr>
            <a:normAutofit/>
          </a:bodyPr>
          <a:lstStyle/>
          <a:p>
            <a:r>
              <a:rPr lang="zh-CN" altLang="en-US" dirty="0"/>
              <a:t>功能</a:t>
            </a:r>
            <a:r>
              <a:rPr lang="zh-CN" altLang="en-US" dirty="0" smtClean="0"/>
              <a:t>型防暴半球型号介绍</a:t>
            </a:r>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92617578"/>
              </p:ext>
            </p:extLst>
          </p:nvPr>
        </p:nvGraphicFramePr>
        <p:xfrm>
          <a:off x="282400" y="990840"/>
          <a:ext cx="8538072" cy="3888581"/>
        </p:xfrm>
        <a:graphic>
          <a:graphicData uri="http://schemas.openxmlformats.org/drawingml/2006/table">
            <a:tbl>
              <a:tblPr firstRow="1" lastCol="1" bandRow="1">
                <a:tableStyleId>{5FD0F851-EC5A-4D38-B0AD-8093EC10F338}</a:tableStyleId>
              </a:tblPr>
              <a:tblGrid>
                <a:gridCol w="752341"/>
                <a:gridCol w="641129"/>
                <a:gridCol w="1560962"/>
                <a:gridCol w="1517141"/>
                <a:gridCol w="1330195"/>
                <a:gridCol w="1368152"/>
                <a:gridCol w="1368152"/>
              </a:tblGrid>
              <a:tr h="666155">
                <a:tc>
                  <a:txBody>
                    <a:bodyPr/>
                    <a:lstStyle/>
                    <a:p>
                      <a:endParaRPr lang="zh-CN" altLang="en-US" sz="1400" dirty="0"/>
                    </a:p>
                  </a:txBody>
                  <a:tcPr anchor="ctr"/>
                </a:tc>
                <a:tc>
                  <a:txBody>
                    <a:bodyPr/>
                    <a:lstStyle/>
                    <a:p>
                      <a:pPr algn="ctr"/>
                      <a:r>
                        <a:rPr lang="zh-CN" altLang="en-US" sz="1200" dirty="0" smtClean="0"/>
                        <a:t>照片</a:t>
                      </a:r>
                      <a:endParaRPr lang="zh-CN" altLang="en-US" sz="1200" b="0" dirty="0"/>
                    </a:p>
                  </a:txBody>
                  <a:tcPr anchor="ctr"/>
                </a:tc>
                <a:tc>
                  <a:txBody>
                    <a:bodyPr/>
                    <a:lstStyle/>
                    <a:p>
                      <a:pPr algn="ctr"/>
                      <a:r>
                        <a:rPr lang="en-US" altLang="zh-CN" sz="1200" dirty="0" smtClean="0"/>
                        <a:t>2.7-9mm</a:t>
                      </a:r>
                    </a:p>
                    <a:p>
                      <a:pPr algn="ctr"/>
                      <a:r>
                        <a:rPr lang="zh-CN" altLang="en-US" sz="1200" dirty="0" smtClean="0"/>
                        <a:t>手动调焦</a:t>
                      </a:r>
                      <a:endParaRPr lang="zh-CN" altLang="en-US" sz="1200" b="0" dirty="0"/>
                    </a:p>
                  </a:txBody>
                  <a:tcPr anchor="ctr"/>
                </a:tc>
                <a:tc>
                  <a:txBody>
                    <a:bodyPr/>
                    <a:lstStyle/>
                    <a:p>
                      <a:pPr algn="ctr"/>
                      <a:r>
                        <a:rPr lang="en-US" altLang="zh-CN" sz="1200" dirty="0" smtClean="0"/>
                        <a:t>2.7-9mm</a:t>
                      </a:r>
                    </a:p>
                    <a:p>
                      <a:pPr algn="ctr"/>
                      <a:r>
                        <a:rPr lang="zh-CN" altLang="en-US" sz="1200" dirty="0" smtClean="0"/>
                        <a:t>电动调焦</a:t>
                      </a:r>
                      <a:endParaRPr lang="zh-CN" altLang="en-US" sz="1200" b="0" dirty="0"/>
                    </a:p>
                  </a:txBody>
                  <a:tcPr anchor="ctr"/>
                </a:tc>
                <a:tc>
                  <a:txBody>
                    <a:bodyPr/>
                    <a:lstStyle/>
                    <a:p>
                      <a:pPr algn="ctr"/>
                      <a:r>
                        <a:rPr lang="en-US" altLang="zh-CN" sz="1200" dirty="0" smtClean="0"/>
                        <a:t>2.2mm</a:t>
                      </a:r>
                    </a:p>
                    <a:p>
                      <a:pPr algn="ctr"/>
                      <a:r>
                        <a:rPr lang="zh-CN" altLang="en-US" sz="1200" dirty="0" smtClean="0"/>
                        <a:t>定焦</a:t>
                      </a:r>
                      <a:endParaRPr lang="zh-CN" altLang="en-US" sz="1200" b="0" dirty="0" smtClean="0"/>
                    </a:p>
                  </a:txBody>
                  <a:tcPr anchor="ctr"/>
                </a:tc>
                <a:tc>
                  <a:txBody>
                    <a:bodyPr/>
                    <a:lstStyle/>
                    <a:p>
                      <a:pPr algn="ctr"/>
                      <a:r>
                        <a:rPr lang="en-US" altLang="zh-CN" sz="1200" dirty="0" smtClean="0"/>
                        <a:t>2.0mm</a:t>
                      </a:r>
                    </a:p>
                    <a:p>
                      <a:pPr algn="ctr"/>
                      <a:r>
                        <a:rPr lang="zh-CN" altLang="en-US" sz="1200" dirty="0" smtClean="0"/>
                        <a:t>定焦</a:t>
                      </a:r>
                      <a:endParaRPr lang="zh-CN" altLang="en-US" sz="1200" b="0" dirty="0" smtClean="0"/>
                    </a:p>
                  </a:txBody>
                  <a:tcPr anchor="ctr"/>
                </a:tc>
                <a:tc>
                  <a:txBody>
                    <a:bodyPr/>
                    <a:lstStyle/>
                    <a:p>
                      <a:pPr algn="ctr"/>
                      <a:r>
                        <a:rPr lang="en-US" altLang="zh-CN" sz="1200" dirty="0" smtClean="0"/>
                        <a:t>2.95mm</a:t>
                      </a:r>
                    </a:p>
                    <a:p>
                      <a:pPr algn="ctr"/>
                      <a:r>
                        <a:rPr lang="zh-CN" altLang="en-US" sz="1200" dirty="0" smtClean="0"/>
                        <a:t>定焦</a:t>
                      </a:r>
                      <a:endParaRPr lang="zh-CN" altLang="en-US" sz="1200" b="0" dirty="0" smtClean="0"/>
                    </a:p>
                  </a:txBody>
                  <a:tcPr anchor="ctr"/>
                </a:tc>
              </a:tr>
              <a:tr h="666155">
                <a:tc>
                  <a:txBody>
                    <a:bodyPr/>
                    <a:lstStyle/>
                    <a:p>
                      <a:pPr algn="ctr"/>
                      <a:r>
                        <a:rPr lang="en-US" altLang="zh-CN" sz="1000" dirty="0" smtClean="0"/>
                        <a:t>720P</a:t>
                      </a:r>
                    </a:p>
                  </a:txBody>
                  <a:tcPr anchor="ctr"/>
                </a:tc>
                <a:tc>
                  <a:txBody>
                    <a:bodyPr/>
                    <a:lstStyle/>
                    <a:p>
                      <a:endParaRPr lang="zh-CN" altLang="en-US" sz="1000" dirty="0"/>
                    </a:p>
                  </a:txBody>
                  <a:tcPr anchor="ctr"/>
                </a:tc>
                <a:tc>
                  <a:txBody>
                    <a:bodyPr/>
                    <a:lstStyle/>
                    <a:p>
                      <a:pPr algn="ctr"/>
                      <a:r>
                        <a:rPr lang="en-US" altLang="zh-CN" sz="1000" dirty="0" smtClean="0"/>
                        <a:t>IPC2131-DN-L1</a:t>
                      </a:r>
                    </a:p>
                    <a:p>
                      <a:pPr algn="ctr"/>
                      <a:r>
                        <a:rPr lang="en-US" altLang="zh-CN" sz="1000" dirty="0" smtClean="0">
                          <a:solidFill>
                            <a:srgbClr val="00B050"/>
                          </a:solidFill>
                        </a:rPr>
                        <a:t>60fps/IP67/3 Alarm in</a:t>
                      </a: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IPC2131-DN-L2</a:t>
                      </a:r>
                    </a:p>
                    <a:p>
                      <a:pPr algn="ctr"/>
                      <a:r>
                        <a:rPr lang="en-US" altLang="zh-CN" sz="1000" dirty="0" smtClean="0">
                          <a:solidFill>
                            <a:srgbClr val="00B050"/>
                          </a:solidFill>
                        </a:rPr>
                        <a:t>60fps/IP67/3 Alarm in</a:t>
                      </a:r>
                      <a:endParaRPr lang="zh-CN" altLang="en-US" sz="1000" dirty="0" smtClean="0">
                        <a:solidFill>
                          <a:srgbClr val="00B050"/>
                        </a:solidFill>
                      </a:endParaRPr>
                    </a:p>
                  </a:txBody>
                  <a:tcPr anchor="ctr"/>
                </a:tc>
                <a:tc>
                  <a:txBody>
                    <a:bodyPr/>
                    <a:lstStyle/>
                    <a:p>
                      <a:pPr algn="ctr"/>
                      <a:r>
                        <a:rPr lang="en-US" altLang="zh-CN" sz="1000" dirty="0" smtClean="0"/>
                        <a:t>IPC2131-DN-L3</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60fps/IP67/3 Alarm in</a:t>
                      </a: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IPC2131-DN-L4</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60fps/IP67/3 Alarm in</a:t>
                      </a: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rgbClr val="00B050"/>
                        </a:solidFill>
                      </a:endParaRPr>
                    </a:p>
                  </a:txBody>
                  <a:tcPr anchor="ctr"/>
                </a:tc>
              </a:tr>
              <a:tr h="655187">
                <a:tc>
                  <a:txBody>
                    <a:bodyPr/>
                    <a:lstStyle/>
                    <a:p>
                      <a:pPr algn="ctr"/>
                      <a:r>
                        <a:rPr lang="en-US" altLang="zh-CN" sz="1000" dirty="0" smtClean="0"/>
                        <a:t>720P</a:t>
                      </a:r>
                    </a:p>
                    <a:p>
                      <a:pPr algn="ctr"/>
                      <a:r>
                        <a:rPr lang="zh-CN" altLang="en-US" sz="1000" dirty="0" smtClean="0"/>
                        <a:t>红外</a:t>
                      </a:r>
                      <a:endParaRPr lang="en-US" altLang="zh-CN" sz="1000" dirty="0" smtClean="0"/>
                    </a:p>
                  </a:txBody>
                  <a:tcPr anchor="ctr"/>
                </a:tc>
                <a:tc>
                  <a:txBody>
                    <a:bodyPr/>
                    <a:lstStyle/>
                    <a:p>
                      <a:endParaRPr lang="zh-CN" altLang="en-US" sz="1000" dirty="0"/>
                    </a:p>
                  </a:txBody>
                  <a:tcPr anchor="ctr"/>
                </a:tc>
                <a:tc>
                  <a:txBody>
                    <a:bodyPr/>
                    <a:lstStyle/>
                    <a:p>
                      <a:pPr algn="ctr"/>
                      <a:r>
                        <a:rPr lang="en-US" altLang="zh-CN" sz="1000" dirty="0" smtClean="0"/>
                        <a:t>IPC2131-DN-IR1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60fps/IP67/3 Alarm in</a:t>
                      </a:r>
                      <a:endParaRPr lang="zh-CN" altLang="en-US" sz="1000" dirty="0" smtClean="0">
                        <a:solidFill>
                          <a:srgbClr val="00B050"/>
                        </a:solidFill>
                      </a:endParaRPr>
                    </a:p>
                    <a:p>
                      <a:pPr algn="ctr"/>
                      <a:r>
                        <a:rPr lang="en-US" altLang="zh-CN" sz="1000" dirty="0" smtClean="0">
                          <a:solidFill>
                            <a:srgbClr val="00B050"/>
                          </a:solidFill>
                        </a:rPr>
                        <a:t>/40</a:t>
                      </a:r>
                      <a:r>
                        <a:rPr lang="zh-CN" altLang="en-US" sz="1000" dirty="0" smtClean="0">
                          <a:solidFill>
                            <a:srgbClr val="00B050"/>
                          </a:solidFill>
                        </a:rPr>
                        <a:t>米红外</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IPC2131-DN-IR2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60fps/IP67/3 Alarm in</a:t>
                      </a:r>
                      <a:endParaRPr lang="zh-CN" altLang="en-US" sz="1000" dirty="0" smtClean="0">
                        <a:solidFill>
                          <a:srgbClr val="00B050"/>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/40</a:t>
                      </a:r>
                      <a:r>
                        <a:rPr lang="zh-CN" altLang="en-US" sz="1000" dirty="0" smtClean="0">
                          <a:solidFill>
                            <a:srgbClr val="00B050"/>
                          </a:solidFill>
                        </a:rPr>
                        <a:t>米红外</a:t>
                      </a:r>
                    </a:p>
                  </a:txBody>
                  <a:tcPr anchor="ctr"/>
                </a:tc>
                <a:tc>
                  <a:txBody>
                    <a:bodyPr/>
                    <a:lstStyle/>
                    <a:p>
                      <a:pPr algn="ctr"/>
                      <a:endParaRPr lang="zh-CN" altLang="en-US" sz="1000" dirty="0" smtClean="0">
                        <a:solidFill>
                          <a:schemeClr val="tx1"/>
                        </a:solidFill>
                      </a:endParaRPr>
                    </a:p>
                  </a:txBody>
                  <a:tcPr anchor="ctr"/>
                </a:tc>
                <a:tc>
                  <a:txBody>
                    <a:bodyPr/>
                    <a:lstStyle/>
                    <a:p>
                      <a:pPr algn="ctr"/>
                      <a:endParaRPr lang="zh-CN" altLang="en-US" sz="1000" dirty="0" smtClean="0">
                        <a:solidFill>
                          <a:schemeClr val="tx1"/>
                        </a:solidFill>
                      </a:endParaRPr>
                    </a:p>
                  </a:txBody>
                  <a:tcPr anchor="ctr"/>
                </a:tc>
                <a:tc>
                  <a:txBody>
                    <a:bodyPr/>
                    <a:lstStyle/>
                    <a:p>
                      <a:pPr algn="ctr"/>
                      <a:endParaRPr lang="zh-CN" altLang="en-US" sz="1000" dirty="0" smtClean="0">
                        <a:solidFill>
                          <a:schemeClr val="tx1"/>
                        </a:solidFill>
                      </a:endParaRPr>
                    </a:p>
                  </a:txBody>
                  <a:tcPr anchor="ctr"/>
                </a:tc>
              </a:tr>
              <a:tr h="604890">
                <a:tc>
                  <a:txBody>
                    <a:bodyPr/>
                    <a:lstStyle/>
                    <a:p>
                      <a:pPr algn="ctr"/>
                      <a:r>
                        <a:rPr lang="en-US" altLang="zh-CN" sz="1000" dirty="0" smtClean="0"/>
                        <a:t>1080P</a:t>
                      </a:r>
                      <a:endParaRPr lang="zh-CN" altLang="en-US" sz="1000" dirty="0"/>
                    </a:p>
                  </a:txBody>
                  <a:tcPr anchor="ctr"/>
                </a:tc>
                <a:tc>
                  <a:txBody>
                    <a:bodyPr/>
                    <a:lstStyle/>
                    <a:p>
                      <a:endParaRPr lang="zh-CN" altLang="en-US" sz="1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IPC2231-DN-L1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60fps/IP66/3 Alarm in</a:t>
                      </a: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IPC2231-DN-L2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60fps/IP66/3 Alarm in</a:t>
                      </a:r>
                      <a:endParaRPr lang="zh-CN" altLang="en-US" sz="1000" dirty="0" smtClean="0">
                        <a:solidFill>
                          <a:srgbClr val="00B050"/>
                        </a:solidFill>
                      </a:endParaRPr>
                    </a:p>
                  </a:txBody>
                  <a:tcPr anchor="ctr"/>
                </a:tc>
                <a:tc>
                  <a:txBody>
                    <a:bodyPr/>
                    <a:lstStyle/>
                    <a:p>
                      <a:pPr algn="ctr"/>
                      <a:r>
                        <a:rPr lang="en-US" altLang="zh-CN" sz="1000" dirty="0" smtClean="0"/>
                        <a:t>IPC2231-DN-L3</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60fps/IP66/3 Alarm in</a:t>
                      </a:r>
                      <a:endParaRPr lang="zh-CN" altLang="en-US" sz="1000" dirty="0" smtClean="0">
                        <a:solidFill>
                          <a:srgbClr val="00B050"/>
                        </a:solidFill>
                      </a:endParaRPr>
                    </a:p>
                  </a:txBody>
                  <a:tcPr anchor="ctr"/>
                </a:tc>
                <a:tc>
                  <a:txBody>
                    <a:bodyPr/>
                    <a:lstStyle/>
                    <a:p>
                      <a:pPr algn="ctr"/>
                      <a:r>
                        <a:rPr lang="en-US" altLang="zh-CN" sz="1000" b="0" dirty="0" smtClean="0"/>
                        <a:t>IPC2231-DN-L4</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rgbClr val="00B050"/>
                          </a:solidFill>
                        </a:rPr>
                        <a:t>60fps/IP66/3 Alarm in</a:t>
                      </a:r>
                      <a:endParaRPr lang="zh-CN" altLang="en-US" sz="1000" b="0" dirty="0" smtClean="0">
                        <a:solidFill>
                          <a:srgbClr val="00B050"/>
                        </a:solidFill>
                      </a:endParaRPr>
                    </a:p>
                  </a:txBody>
                  <a:tcPr anchor="ctr"/>
                </a:tc>
                <a:tc>
                  <a:txBody>
                    <a:bodyPr/>
                    <a:lstStyle/>
                    <a:p>
                      <a:pPr algn="ctr"/>
                      <a:r>
                        <a:rPr lang="en-US" altLang="zh-CN" sz="1000" b="0" dirty="0" smtClean="0"/>
                        <a:t>IPC2231-EN-L3</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b="0" dirty="0" smtClean="0">
                          <a:solidFill>
                            <a:srgbClr val="00B050"/>
                          </a:solidFill>
                        </a:rPr>
                        <a:t>60fps/IP66/3 Alarm in</a:t>
                      </a:r>
                      <a:endParaRPr lang="zh-CN" altLang="en-US" sz="1000" b="0" dirty="0" smtClean="0">
                        <a:solidFill>
                          <a:srgbClr val="00B050"/>
                        </a:solidFill>
                      </a:endParaRPr>
                    </a:p>
                  </a:txBody>
                  <a:tcPr anchor="ctr"/>
                </a:tc>
              </a:tr>
              <a:tr h="666155">
                <a:tc>
                  <a:txBody>
                    <a:bodyPr/>
                    <a:lstStyle/>
                    <a:p>
                      <a:pPr algn="ctr"/>
                      <a:r>
                        <a:rPr lang="en-US" altLang="zh-CN" sz="1000" dirty="0" smtClean="0"/>
                        <a:t>1080P</a:t>
                      </a:r>
                    </a:p>
                    <a:p>
                      <a:pPr algn="ctr"/>
                      <a:r>
                        <a:rPr lang="zh-CN" altLang="en-US" sz="1000" dirty="0" smtClean="0"/>
                        <a:t>红外</a:t>
                      </a:r>
                      <a:endParaRPr lang="zh-CN" altLang="en-US" sz="1000" dirty="0"/>
                    </a:p>
                  </a:txBody>
                  <a:tcPr anchor="ctr"/>
                </a:tc>
                <a:tc>
                  <a:txBody>
                    <a:bodyPr/>
                    <a:lstStyle/>
                    <a:p>
                      <a:endParaRPr lang="zh-CN" altLang="en-US" sz="1000" dirty="0"/>
                    </a:p>
                  </a:txBody>
                  <a:tcPr anchor="ctr"/>
                </a:tc>
                <a:tc>
                  <a:txBody>
                    <a:bodyPr/>
                    <a:lstStyle/>
                    <a:p>
                      <a:pPr algn="ctr"/>
                      <a:r>
                        <a:rPr lang="en-US" altLang="zh-CN" sz="1000" dirty="0" smtClean="0"/>
                        <a:t>IPC2231-DN-IR1</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60fps/IP66/3 Alarm in</a:t>
                      </a:r>
                      <a:endParaRPr lang="zh-CN" altLang="en-US" sz="1000" dirty="0" smtClean="0">
                        <a:solidFill>
                          <a:srgbClr val="00B050"/>
                        </a:solidFill>
                      </a:endParaRPr>
                    </a:p>
                    <a:p>
                      <a:pPr algn="ctr"/>
                      <a:r>
                        <a:rPr lang="en-US" altLang="zh-CN" sz="1000" dirty="0" smtClean="0">
                          <a:solidFill>
                            <a:srgbClr val="00B050"/>
                          </a:solidFill>
                        </a:rPr>
                        <a:t>/40</a:t>
                      </a:r>
                      <a:r>
                        <a:rPr lang="zh-CN" altLang="en-US" sz="1000" dirty="0" smtClean="0">
                          <a:solidFill>
                            <a:srgbClr val="00B050"/>
                          </a:solidFill>
                        </a:rPr>
                        <a:t>米红外</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t>IPC2231-DN-IR2</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000" dirty="0" smtClean="0">
                          <a:solidFill>
                            <a:srgbClr val="00B050"/>
                          </a:solidFill>
                        </a:rPr>
                        <a:t>60fps/IP66/3 Alarm in</a:t>
                      </a:r>
                      <a:endParaRPr lang="zh-CN" altLang="en-US" sz="1000" dirty="0" smtClean="0">
                        <a:solidFill>
                          <a:srgbClr val="00B050"/>
                        </a:solidFill>
                      </a:endParaRPr>
                    </a:p>
                    <a:p>
                      <a:pPr algn="ctr"/>
                      <a:r>
                        <a:rPr lang="en-US" altLang="zh-CN" sz="1000" dirty="0" smtClean="0">
                          <a:solidFill>
                            <a:srgbClr val="00B050"/>
                          </a:solidFill>
                        </a:rPr>
                        <a:t>/40</a:t>
                      </a:r>
                      <a:r>
                        <a:rPr lang="zh-CN" altLang="en-US" sz="1000" dirty="0" smtClean="0">
                          <a:solidFill>
                            <a:srgbClr val="00B050"/>
                          </a:solidFill>
                        </a:rPr>
                        <a:t>米红外</a:t>
                      </a:r>
                    </a:p>
                  </a:txBody>
                  <a:tcPr anchor="ctr"/>
                </a:tc>
                <a:tc>
                  <a:txBody>
                    <a:bodyPr/>
                    <a:lstStyle/>
                    <a:p>
                      <a:pPr algn="ctr"/>
                      <a:endParaRPr lang="zh-CN" altLang="en-US" sz="1000" dirty="0">
                        <a:solidFill>
                          <a:srgbClr val="00B050"/>
                        </a:solidFill>
                      </a:endParaRPr>
                    </a:p>
                  </a:txBody>
                  <a:tcPr anchor="ctr"/>
                </a:tc>
                <a:tc>
                  <a:txBody>
                    <a:bodyPr/>
                    <a:lstStyle/>
                    <a:p>
                      <a:pPr algn="ctr"/>
                      <a:endParaRPr lang="zh-CN" altLang="en-US" sz="1000" dirty="0" smtClean="0">
                        <a:solidFill>
                          <a:srgbClr val="00B05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000" dirty="0" smtClean="0">
                        <a:solidFill>
                          <a:schemeClr val="tx1"/>
                        </a:solidFill>
                      </a:endParaRPr>
                    </a:p>
                  </a:txBody>
                  <a:tcPr anchor="ctr"/>
                </a:tc>
              </a:tr>
              <a:tr h="630039">
                <a:tc>
                  <a:txBody>
                    <a:bodyPr/>
                    <a:lstStyle/>
                    <a:p>
                      <a:pPr marL="0" algn="ctr" defTabSz="914400" rtl="0" eaLnBrk="1" latinLnBrk="0" hangingPunct="1"/>
                      <a:endParaRPr lang="zh-CN" altLang="en-US" sz="1200" kern="1200" dirty="0">
                        <a:solidFill>
                          <a:schemeClr val="tx1"/>
                        </a:solidFill>
                        <a:latin typeface="+mn-lt"/>
                        <a:ea typeface="+mn-ea"/>
                        <a:cs typeface="+mn-cs"/>
                      </a:endParaRPr>
                    </a:p>
                  </a:txBody>
                  <a:tcPr anchor="ctr"/>
                </a:tc>
                <a:tc>
                  <a:txBody>
                    <a:bodyPr/>
                    <a:lstStyle/>
                    <a:p>
                      <a:endParaRPr lang="zh-CN" altLang="en-US" sz="1000" dirty="0"/>
                    </a:p>
                  </a:txBody>
                  <a:tcPr anchor="ctr"/>
                </a:tc>
                <a:tc>
                  <a:txBody>
                    <a:bodyPr/>
                    <a:lstStyle/>
                    <a:p>
                      <a:pPr algn="ctr"/>
                      <a:r>
                        <a:rPr lang="zh-CN" altLang="en-US" sz="1000" b="1" dirty="0" smtClean="0">
                          <a:solidFill>
                            <a:schemeClr val="tx2"/>
                          </a:solidFill>
                        </a:rPr>
                        <a:t>超宽动态</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000" b="1" dirty="0" smtClean="0">
                          <a:solidFill>
                            <a:schemeClr val="tx2"/>
                          </a:solidFill>
                        </a:rPr>
                        <a:t>超宽动态</a:t>
                      </a:r>
                    </a:p>
                  </a:txBody>
                  <a:tcPr anchor="ctr"/>
                </a:tc>
                <a:tc>
                  <a:txBody>
                    <a:bodyPr/>
                    <a:lstStyle/>
                    <a:p>
                      <a:pPr algn="ctr"/>
                      <a:r>
                        <a:rPr lang="zh-CN" altLang="en-US" sz="1000" b="1" dirty="0" smtClean="0">
                          <a:solidFill>
                            <a:schemeClr val="tx2"/>
                          </a:solidFill>
                        </a:rPr>
                        <a:t>超宽动态</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000" b="1" dirty="0" smtClean="0">
                          <a:solidFill>
                            <a:schemeClr val="tx2"/>
                          </a:solidFill>
                        </a:rPr>
                        <a:t>超宽动态</a:t>
                      </a:r>
                    </a:p>
                  </a:txBody>
                  <a:tcPr anchor="ctr"/>
                </a:tc>
                <a:tc>
                  <a:txBody>
                    <a:bodyPr/>
                    <a:lstStyle/>
                    <a:p>
                      <a:pPr algn="ctr"/>
                      <a:r>
                        <a:rPr lang="zh-CN" altLang="en-US" sz="1000" b="1" dirty="0" smtClean="0">
                          <a:solidFill>
                            <a:schemeClr val="tx2"/>
                          </a:solidFill>
                        </a:rPr>
                        <a:t>超低照度</a:t>
                      </a:r>
                      <a:endParaRPr lang="zh-CN" altLang="en-US" sz="1000" b="1" dirty="0">
                        <a:solidFill>
                          <a:schemeClr val="tx2"/>
                        </a:solidFill>
                      </a:endParaRPr>
                    </a:p>
                  </a:txBody>
                  <a:tcPr anchor="ctr"/>
                </a:tc>
              </a:tr>
            </a:tbl>
          </a:graphicData>
        </a:graphic>
      </p:graphicFrame>
      <p:pic>
        <p:nvPicPr>
          <p:cNvPr id="41" name="图片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1900310"/>
            <a:ext cx="329934" cy="288032"/>
          </a:xfrm>
          <a:prstGeom prst="rect">
            <a:avLst/>
          </a:prstGeom>
        </p:spPr>
      </p:pic>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2523123"/>
            <a:ext cx="329934" cy="288343"/>
          </a:xfrm>
          <a:prstGeom prst="rect">
            <a:avLst/>
          </a:prstGeom>
        </p:spPr>
      </p:pic>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3152206"/>
            <a:ext cx="329934" cy="288032"/>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7624" y="3810019"/>
            <a:ext cx="329934" cy="288343"/>
          </a:xfrm>
          <a:prstGeom prst="rect">
            <a:avLst/>
          </a:prstGeom>
        </p:spPr>
      </p:pic>
    </p:spTree>
    <p:extLst>
      <p:ext uri="{BB962C8B-B14F-4D97-AF65-F5344CB8AC3E}">
        <p14:creationId xmlns:p14="http://schemas.microsoft.com/office/powerpoint/2010/main" val="28149487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镜头的分类</a:t>
            </a:r>
            <a:endParaRPr lang="zh-CN" altLang="en-US" dirty="0"/>
          </a:p>
        </p:txBody>
      </p:sp>
      <p:sp>
        <p:nvSpPr>
          <p:cNvPr id="3" name="TextBox 2"/>
          <p:cNvSpPr txBox="1"/>
          <p:nvPr/>
        </p:nvSpPr>
        <p:spPr>
          <a:xfrm>
            <a:off x="479711" y="904425"/>
            <a:ext cx="5820481" cy="253916"/>
          </a:xfrm>
          <a:prstGeom prst="rect">
            <a:avLst/>
          </a:prstGeom>
          <a:noFill/>
        </p:spPr>
        <p:txBody>
          <a:bodyPr vert="horz" wrap="square" lIns="68580" tIns="34290" rIns="68580" bIns="34290" rtlCol="0">
            <a:spAutoFit/>
          </a:bodyPr>
          <a:lstStyle>
            <a:lvl1pPr indent="0">
              <a:spcBef>
                <a:spcPct val="20000"/>
              </a:spcBef>
              <a:buFont typeface="Arial" pitchFamily="34" charset="0"/>
              <a:buNone/>
              <a:defRPr lang="zh-CN" altLang="en-US" sz="1600" smtClean="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zh-CN" altLang="en-US" sz="1200" dirty="0"/>
              <a:t>镜头，是指由多片透镜组成，用来生成影像的光学部件，即光学镜头，简称镜头。</a:t>
            </a:r>
          </a:p>
        </p:txBody>
      </p:sp>
      <p:sp>
        <p:nvSpPr>
          <p:cNvPr id="164" name="矩形 163"/>
          <p:cNvSpPr/>
          <p:nvPr/>
        </p:nvSpPr>
        <p:spPr>
          <a:xfrm>
            <a:off x="478507" y="3795886"/>
            <a:ext cx="8264728" cy="120032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171450" indent="-171450">
              <a:lnSpc>
                <a:spcPct val="150000"/>
              </a:lnSpc>
              <a:buFont typeface="Wingdings" pitchFamily="2" charset="2"/>
              <a:buChar char="Ø"/>
            </a:pPr>
            <a:r>
              <a:rPr lang="en-US" altLang="zh-CN" sz="1200" dirty="0" smtClean="0">
                <a:solidFill>
                  <a:schemeClr val="tx1"/>
                </a:solidFill>
              </a:rPr>
              <a:t>C</a:t>
            </a:r>
            <a:r>
              <a:rPr lang="zh-CN" altLang="zh-CN" sz="1200" dirty="0" smtClean="0">
                <a:solidFill>
                  <a:schemeClr val="tx1"/>
                </a:solidFill>
              </a:rPr>
              <a:t>安装</a:t>
            </a:r>
            <a:r>
              <a:rPr lang="zh-CN" altLang="zh-CN" sz="1200" dirty="0">
                <a:solidFill>
                  <a:schemeClr val="tx1"/>
                </a:solidFill>
              </a:rPr>
              <a:t>座</a:t>
            </a:r>
            <a:r>
              <a:rPr lang="en-US" altLang="zh-CN" sz="1200" dirty="0">
                <a:solidFill>
                  <a:schemeClr val="tx1"/>
                </a:solidFill>
              </a:rPr>
              <a:t>  </a:t>
            </a:r>
            <a:r>
              <a:rPr lang="zh-CN" altLang="zh-CN" sz="1200" dirty="0">
                <a:solidFill>
                  <a:schemeClr val="tx1"/>
                </a:solidFill>
              </a:rPr>
              <a:t>从镜头安装基准面到焦点的距离是</a:t>
            </a:r>
            <a:r>
              <a:rPr lang="en-US" altLang="zh-CN" sz="1200" dirty="0">
                <a:solidFill>
                  <a:schemeClr val="tx1"/>
                </a:solidFill>
              </a:rPr>
              <a:t>17.526mm</a:t>
            </a:r>
            <a:r>
              <a:rPr lang="zh-CN" altLang="zh-CN" sz="1200" dirty="0">
                <a:solidFill>
                  <a:schemeClr val="tx1"/>
                </a:solidFill>
              </a:rPr>
              <a:t>。</a:t>
            </a:r>
            <a:endParaRPr lang="en-US" altLang="zh-CN" sz="1200" dirty="0">
              <a:solidFill>
                <a:schemeClr val="tx1"/>
              </a:solidFill>
            </a:endParaRPr>
          </a:p>
          <a:p>
            <a:pPr marL="171450" indent="-171450">
              <a:lnSpc>
                <a:spcPct val="150000"/>
              </a:lnSpc>
              <a:buFont typeface="Wingdings" pitchFamily="2" charset="2"/>
              <a:buChar char="Ø"/>
            </a:pPr>
            <a:r>
              <a:rPr lang="en-US" altLang="zh-CN" sz="1200" dirty="0" smtClean="0">
                <a:solidFill>
                  <a:schemeClr val="tx1"/>
                </a:solidFill>
              </a:rPr>
              <a:t>CS</a:t>
            </a:r>
            <a:r>
              <a:rPr lang="zh-CN" altLang="zh-CN" sz="1200" dirty="0" smtClean="0">
                <a:solidFill>
                  <a:schemeClr val="tx1"/>
                </a:solidFill>
              </a:rPr>
              <a:t>安装</a:t>
            </a:r>
            <a:r>
              <a:rPr lang="zh-CN" altLang="zh-CN" sz="1200" dirty="0">
                <a:solidFill>
                  <a:schemeClr val="tx1"/>
                </a:solidFill>
              </a:rPr>
              <a:t>座</a:t>
            </a:r>
            <a:r>
              <a:rPr lang="zh-CN" altLang="zh-CN" sz="1200" dirty="0" smtClean="0">
                <a:solidFill>
                  <a:schemeClr val="tx1"/>
                </a:solidFill>
              </a:rPr>
              <a:t>特种</a:t>
            </a:r>
            <a:r>
              <a:rPr lang="en-US" altLang="zh-CN" sz="1200" dirty="0" smtClean="0">
                <a:solidFill>
                  <a:schemeClr val="tx1"/>
                </a:solidFill>
              </a:rPr>
              <a:t>C</a:t>
            </a:r>
            <a:r>
              <a:rPr lang="zh-CN" altLang="zh-CN" sz="1200" dirty="0" smtClean="0">
                <a:solidFill>
                  <a:schemeClr val="tx1"/>
                </a:solidFill>
              </a:rPr>
              <a:t>安装</a:t>
            </a:r>
            <a:r>
              <a:rPr lang="zh-CN" altLang="zh-CN" sz="1200" dirty="0">
                <a:solidFill>
                  <a:schemeClr val="tx1"/>
                </a:solidFill>
              </a:rPr>
              <a:t>，</a:t>
            </a:r>
            <a:r>
              <a:rPr lang="zh-CN" altLang="en-US" sz="1200" dirty="0">
                <a:solidFill>
                  <a:schemeClr val="tx1"/>
                </a:solidFill>
              </a:rPr>
              <a:t>先</a:t>
            </a:r>
            <a:r>
              <a:rPr lang="zh-CN" altLang="zh-CN" sz="1200" dirty="0">
                <a:solidFill>
                  <a:schemeClr val="tx1"/>
                </a:solidFill>
              </a:rPr>
              <a:t>将摄象机前部的垫圈取下再安装镜头。其镜头安装基准面到焦点的距离是</a:t>
            </a:r>
            <a:r>
              <a:rPr lang="en-US" altLang="zh-CN" sz="1200" dirty="0">
                <a:solidFill>
                  <a:schemeClr val="tx1"/>
                </a:solidFill>
              </a:rPr>
              <a:t>12.5mm</a:t>
            </a:r>
            <a:r>
              <a:rPr lang="zh-CN" altLang="zh-CN" sz="1200" dirty="0" smtClean="0">
                <a:solidFill>
                  <a:schemeClr val="tx1"/>
                </a:solidFill>
              </a:rPr>
              <a:t>。</a:t>
            </a:r>
            <a:endParaRPr lang="en-US" altLang="zh-CN" sz="1200" dirty="0" smtClean="0">
              <a:solidFill>
                <a:schemeClr val="tx1"/>
              </a:solidFill>
            </a:endParaRPr>
          </a:p>
          <a:p>
            <a:pPr marL="171450" indent="-171450">
              <a:lnSpc>
                <a:spcPct val="150000"/>
              </a:lnSpc>
              <a:buFont typeface="Wingdings" pitchFamily="2" charset="2"/>
              <a:buChar char="Ø"/>
            </a:pPr>
            <a:r>
              <a:rPr lang="zh-CN" altLang="zh-CN" sz="1200" dirty="0">
                <a:solidFill>
                  <a:schemeClr val="tx1"/>
                </a:solidFill>
              </a:rPr>
              <a:t>如果要将一</a:t>
            </a:r>
            <a:r>
              <a:rPr lang="zh-CN" altLang="zh-CN" sz="1200" dirty="0" smtClean="0">
                <a:solidFill>
                  <a:schemeClr val="tx1"/>
                </a:solidFill>
              </a:rPr>
              <a:t>个</a:t>
            </a:r>
            <a:r>
              <a:rPr lang="en-US" altLang="zh-CN" sz="1200" dirty="0" smtClean="0">
                <a:solidFill>
                  <a:schemeClr val="tx1"/>
                </a:solidFill>
              </a:rPr>
              <a:t>C</a:t>
            </a:r>
            <a:r>
              <a:rPr lang="zh-CN" altLang="zh-CN" sz="1200" dirty="0" smtClean="0">
                <a:solidFill>
                  <a:schemeClr val="tx1"/>
                </a:solidFill>
              </a:rPr>
              <a:t>安装</a:t>
            </a:r>
            <a:r>
              <a:rPr lang="zh-CN" altLang="zh-CN" sz="1200" dirty="0">
                <a:solidFill>
                  <a:schemeClr val="tx1"/>
                </a:solidFill>
              </a:rPr>
              <a:t>座镜头安装到一</a:t>
            </a:r>
            <a:r>
              <a:rPr lang="zh-CN" altLang="zh-CN" sz="1200" dirty="0" smtClean="0">
                <a:solidFill>
                  <a:schemeClr val="tx1"/>
                </a:solidFill>
              </a:rPr>
              <a:t>个</a:t>
            </a:r>
            <a:r>
              <a:rPr lang="en-US" altLang="zh-CN" sz="1200" dirty="0" smtClean="0">
                <a:solidFill>
                  <a:schemeClr val="tx1"/>
                </a:solidFill>
              </a:rPr>
              <a:t>CS</a:t>
            </a:r>
            <a:r>
              <a:rPr lang="zh-CN" altLang="zh-CN" sz="1200" dirty="0" smtClean="0">
                <a:solidFill>
                  <a:schemeClr val="tx1"/>
                </a:solidFill>
              </a:rPr>
              <a:t>安装</a:t>
            </a:r>
            <a:r>
              <a:rPr lang="zh-CN" altLang="zh-CN" sz="1200" dirty="0">
                <a:solidFill>
                  <a:schemeClr val="tx1"/>
                </a:solidFill>
              </a:rPr>
              <a:t>座摄象机上时，则需要使用镜头转换器。定焦镜头的接口一般是</a:t>
            </a:r>
            <a:r>
              <a:rPr lang="en-US" altLang="zh-CN" sz="1200" dirty="0">
                <a:solidFill>
                  <a:schemeClr val="tx1"/>
                </a:solidFill>
              </a:rPr>
              <a:t>M12</a:t>
            </a:r>
            <a:r>
              <a:rPr lang="zh-CN" altLang="zh-CN" sz="1200" dirty="0">
                <a:solidFill>
                  <a:schemeClr val="tx1"/>
                </a:solidFill>
              </a:rPr>
              <a:t>的螺纹，一般需要配相应的镜头座使用</a:t>
            </a:r>
            <a:r>
              <a:rPr lang="zh-CN" altLang="zh-CN" sz="1200" dirty="0" smtClean="0">
                <a:solidFill>
                  <a:schemeClr val="tx1"/>
                </a:solidFill>
              </a:rPr>
              <a:t>。</a:t>
            </a:r>
            <a:endParaRPr lang="zh-CN" altLang="en-US" sz="1200" dirty="0">
              <a:solidFill>
                <a:schemeClr val="tx1"/>
              </a:solidFill>
            </a:endParaRPr>
          </a:p>
        </p:txBody>
      </p:sp>
      <p:grpSp>
        <p:nvGrpSpPr>
          <p:cNvPr id="4" name="组合 3"/>
          <p:cNvGrpSpPr/>
          <p:nvPr/>
        </p:nvGrpSpPr>
        <p:grpSpPr>
          <a:xfrm>
            <a:off x="292616" y="1269422"/>
            <a:ext cx="8560529" cy="2451691"/>
            <a:chOff x="292616" y="1269422"/>
            <a:chExt cx="8560529" cy="2451691"/>
          </a:xfrm>
        </p:grpSpPr>
        <p:grpSp>
          <p:nvGrpSpPr>
            <p:cNvPr id="23" name="组合 424"/>
            <p:cNvGrpSpPr/>
            <p:nvPr/>
          </p:nvGrpSpPr>
          <p:grpSpPr>
            <a:xfrm>
              <a:off x="292616" y="1276258"/>
              <a:ext cx="1185812" cy="2438018"/>
              <a:chOff x="967058" y="1348737"/>
              <a:chExt cx="1521423" cy="2950591"/>
            </a:xfrm>
          </p:grpSpPr>
          <p:sp>
            <p:nvSpPr>
              <p:cNvPr id="24" name="圆角矩形 23"/>
              <p:cNvSpPr/>
              <p:nvPr/>
            </p:nvSpPr>
            <p:spPr>
              <a:xfrm rot="5400000">
                <a:off x="252474" y="2063321"/>
                <a:ext cx="2950591" cy="1521423"/>
              </a:xfrm>
              <a:prstGeom prst="roundRect">
                <a:avLst>
                  <a:gd name="adj" fmla="val 50000"/>
                </a:avLst>
              </a:prstGeom>
              <a:gradFill>
                <a:gsLst>
                  <a:gs pos="99000">
                    <a:srgbClr val="00B0F0"/>
                  </a:gs>
                  <a:gs pos="0">
                    <a:srgbClr val="0070C0"/>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 name="椭圆 24"/>
              <p:cNvSpPr/>
              <p:nvPr/>
            </p:nvSpPr>
            <p:spPr>
              <a:xfrm>
                <a:off x="1119728" y="1525492"/>
                <a:ext cx="1189128" cy="1189128"/>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184774" y="1820663"/>
                <a:ext cx="1085993" cy="456759"/>
              </a:xfrm>
              <a:prstGeom prst="rect">
                <a:avLst/>
              </a:prstGeom>
            </p:spPr>
            <p:txBody>
              <a:bodyPr wrap="none">
                <a:spAutoFit/>
              </a:bodyPr>
              <a:lstStyle/>
              <a:p>
                <a:pPr algn="ctr">
                  <a:lnSpc>
                    <a:spcPct val="150000"/>
                  </a:lnSpc>
                  <a:buClr>
                    <a:schemeClr val="bg1"/>
                  </a:buClr>
                </a:pPr>
                <a:r>
                  <a:rPr lang="zh-CN" altLang="en-US" sz="1400" b="1" dirty="0" smtClean="0">
                    <a:solidFill>
                      <a:srgbClr val="0070C0"/>
                    </a:solidFill>
                    <a:latin typeface="微软雅黑" pitchFamily="34" charset="-122"/>
                    <a:ea typeface="微软雅黑" pitchFamily="34" charset="-122"/>
                  </a:rPr>
                  <a:t>外形功能</a:t>
                </a:r>
                <a:endParaRPr lang="en-US" altLang="zh-CN" sz="1400" b="1" dirty="0" smtClean="0">
                  <a:solidFill>
                    <a:srgbClr val="0070C0"/>
                  </a:solidFill>
                  <a:latin typeface="微软雅黑" pitchFamily="34" charset="-122"/>
                  <a:ea typeface="微软雅黑" pitchFamily="34" charset="-122"/>
                </a:endParaRPr>
              </a:p>
            </p:txBody>
          </p:sp>
          <p:sp>
            <p:nvSpPr>
              <p:cNvPr id="30" name="Text Box 39"/>
              <p:cNvSpPr txBox="1">
                <a:spLocks noChangeArrowheads="1"/>
              </p:cNvSpPr>
              <p:nvPr/>
            </p:nvSpPr>
            <p:spPr bwMode="auto">
              <a:xfrm>
                <a:off x="1028131" y="2789037"/>
                <a:ext cx="1361749" cy="1340943"/>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球面</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非球面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针孔</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鱼眼 </a:t>
                </a:r>
              </a:p>
            </p:txBody>
          </p:sp>
        </p:grpSp>
        <p:grpSp>
          <p:nvGrpSpPr>
            <p:cNvPr id="31" name="组合 430"/>
            <p:cNvGrpSpPr/>
            <p:nvPr/>
          </p:nvGrpSpPr>
          <p:grpSpPr>
            <a:xfrm>
              <a:off x="1762861" y="1270109"/>
              <a:ext cx="1194006" cy="2450317"/>
              <a:chOff x="967058" y="1348737"/>
              <a:chExt cx="1521423" cy="2950591"/>
            </a:xfrm>
          </p:grpSpPr>
          <p:sp>
            <p:nvSpPr>
              <p:cNvPr id="32" name="圆角矩形 31"/>
              <p:cNvSpPr/>
              <p:nvPr/>
            </p:nvSpPr>
            <p:spPr>
              <a:xfrm rot="5400000">
                <a:off x="252474" y="2063321"/>
                <a:ext cx="2950591" cy="1521423"/>
              </a:xfrm>
              <a:prstGeom prst="roundRect">
                <a:avLst>
                  <a:gd name="adj" fmla="val 50000"/>
                </a:avLst>
              </a:prstGeom>
              <a:gradFill>
                <a:gsLst>
                  <a:gs pos="99000">
                    <a:srgbClr val="70D34D"/>
                  </a:gs>
                  <a:gs pos="0">
                    <a:srgbClr val="339933"/>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椭圆 32"/>
              <p:cNvSpPr/>
              <p:nvPr/>
            </p:nvSpPr>
            <p:spPr>
              <a:xfrm>
                <a:off x="1119728" y="1525492"/>
                <a:ext cx="1189128" cy="1189128"/>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99256" y="1852803"/>
                <a:ext cx="1062161" cy="454466"/>
              </a:xfrm>
              <a:prstGeom prst="rect">
                <a:avLst/>
              </a:prstGeom>
            </p:spPr>
            <p:txBody>
              <a:bodyPr wrap="none">
                <a:spAutoFit/>
              </a:bodyPr>
              <a:lstStyle/>
              <a:p>
                <a:pPr algn="ctr">
                  <a:lnSpc>
                    <a:spcPct val="150000"/>
                  </a:lnSpc>
                  <a:buClr>
                    <a:schemeClr val="bg1"/>
                  </a:buClr>
                </a:pPr>
                <a:r>
                  <a:rPr lang="zh-CN" altLang="en-US" sz="1400" b="1" dirty="0">
                    <a:solidFill>
                      <a:srgbClr val="339933"/>
                    </a:solidFill>
                    <a:latin typeface="微软雅黑" pitchFamily="34" charset="-122"/>
                    <a:ea typeface="微软雅黑" pitchFamily="34" charset="-122"/>
                  </a:rPr>
                  <a:t>焦距长矩</a:t>
                </a:r>
              </a:p>
            </p:txBody>
          </p:sp>
          <p:sp>
            <p:nvSpPr>
              <p:cNvPr id="36" name="Text Box 39"/>
              <p:cNvSpPr txBox="1">
                <a:spLocks noChangeArrowheads="1"/>
              </p:cNvSpPr>
              <p:nvPr/>
            </p:nvSpPr>
            <p:spPr bwMode="auto">
              <a:xfrm>
                <a:off x="1032681" y="2867076"/>
                <a:ext cx="1361749" cy="1028455"/>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长焦距</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标准</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广角</a:t>
                </a:r>
              </a:p>
            </p:txBody>
          </p:sp>
        </p:grpSp>
        <p:grpSp>
          <p:nvGrpSpPr>
            <p:cNvPr id="37" name="组合 445"/>
            <p:cNvGrpSpPr/>
            <p:nvPr/>
          </p:nvGrpSpPr>
          <p:grpSpPr>
            <a:xfrm>
              <a:off x="3241300" y="1269422"/>
              <a:ext cx="1196206" cy="2451691"/>
              <a:chOff x="967058" y="1348737"/>
              <a:chExt cx="1521423" cy="2950591"/>
            </a:xfrm>
          </p:grpSpPr>
          <p:sp>
            <p:nvSpPr>
              <p:cNvPr id="38" name="圆角矩形 37"/>
              <p:cNvSpPr/>
              <p:nvPr/>
            </p:nvSpPr>
            <p:spPr>
              <a:xfrm rot="5400000">
                <a:off x="252474" y="2063321"/>
                <a:ext cx="2950591" cy="1521423"/>
              </a:xfrm>
              <a:prstGeom prst="roundRect">
                <a:avLst>
                  <a:gd name="adj" fmla="val 50000"/>
                </a:avLst>
              </a:prstGeom>
              <a:gradFill>
                <a:gsLst>
                  <a:gs pos="99000">
                    <a:srgbClr val="FFC000"/>
                  </a:gs>
                  <a:gs pos="0">
                    <a:schemeClr val="accent6">
                      <a:lumMod val="75000"/>
                    </a:schemeClr>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9" name="椭圆 38"/>
              <p:cNvSpPr/>
              <p:nvPr/>
            </p:nvSpPr>
            <p:spPr>
              <a:xfrm>
                <a:off x="1119728" y="1525492"/>
                <a:ext cx="1189128" cy="118912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90667" y="1808713"/>
                <a:ext cx="1114635" cy="454211"/>
              </a:xfrm>
              <a:prstGeom prst="rect">
                <a:avLst/>
              </a:prstGeom>
            </p:spPr>
            <p:txBody>
              <a:bodyPr wrap="none">
                <a:spAutoFit/>
              </a:bodyPr>
              <a:lstStyle/>
              <a:p>
                <a:pPr algn="ctr">
                  <a:lnSpc>
                    <a:spcPct val="150000"/>
                  </a:lnSpc>
                  <a:buClr>
                    <a:schemeClr val="bg1"/>
                  </a:buClr>
                </a:pPr>
                <a:r>
                  <a:rPr lang="zh-CN" altLang="en-US" sz="1400" b="1" dirty="0">
                    <a:solidFill>
                      <a:schemeClr val="accent6">
                        <a:lumMod val="75000"/>
                      </a:schemeClr>
                    </a:solidFill>
                    <a:latin typeface="微软雅黑" pitchFamily="34" charset="-122"/>
                    <a:ea typeface="微软雅黑" pitchFamily="34" charset="-122"/>
                  </a:rPr>
                  <a:t>变焦类型 </a:t>
                </a:r>
              </a:p>
            </p:txBody>
          </p:sp>
          <p:sp>
            <p:nvSpPr>
              <p:cNvPr id="42" name="Text Box 39"/>
              <p:cNvSpPr txBox="1">
                <a:spLocks noChangeArrowheads="1"/>
              </p:cNvSpPr>
              <p:nvPr/>
            </p:nvSpPr>
            <p:spPr bwMode="auto">
              <a:xfrm>
                <a:off x="1067110" y="2928934"/>
                <a:ext cx="1361749" cy="1027879"/>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电动变焦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手动变焦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固定焦距 </a:t>
                </a:r>
              </a:p>
            </p:txBody>
          </p:sp>
        </p:grpSp>
        <p:grpSp>
          <p:nvGrpSpPr>
            <p:cNvPr id="43" name="组合 424"/>
            <p:cNvGrpSpPr/>
            <p:nvPr/>
          </p:nvGrpSpPr>
          <p:grpSpPr>
            <a:xfrm>
              <a:off x="4721939" y="1276258"/>
              <a:ext cx="1196009" cy="2438018"/>
              <a:chOff x="967058" y="1348737"/>
              <a:chExt cx="1521423" cy="2950591"/>
            </a:xfrm>
          </p:grpSpPr>
          <p:sp>
            <p:nvSpPr>
              <p:cNvPr id="44" name="圆角矩形 43"/>
              <p:cNvSpPr/>
              <p:nvPr/>
            </p:nvSpPr>
            <p:spPr>
              <a:xfrm rot="5400000">
                <a:off x="252474" y="2063321"/>
                <a:ext cx="2950591" cy="1521423"/>
              </a:xfrm>
              <a:prstGeom prst="roundRect">
                <a:avLst>
                  <a:gd name="adj" fmla="val 50000"/>
                </a:avLst>
              </a:prstGeom>
              <a:gradFill>
                <a:gsLst>
                  <a:gs pos="99000">
                    <a:srgbClr val="00B0F0"/>
                  </a:gs>
                  <a:gs pos="0">
                    <a:srgbClr val="0070C0"/>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椭圆 44"/>
              <p:cNvSpPr/>
              <p:nvPr/>
            </p:nvSpPr>
            <p:spPr>
              <a:xfrm>
                <a:off x="1119728" y="1525492"/>
                <a:ext cx="1189128" cy="1189128"/>
              </a:xfrm>
              <a:prstGeom prst="ellipse">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184774" y="1820663"/>
                <a:ext cx="1085993" cy="456759"/>
              </a:xfrm>
              <a:prstGeom prst="rect">
                <a:avLst/>
              </a:prstGeom>
            </p:spPr>
            <p:txBody>
              <a:bodyPr wrap="none">
                <a:spAutoFit/>
              </a:bodyPr>
              <a:lstStyle/>
              <a:p>
                <a:pPr algn="ctr">
                  <a:lnSpc>
                    <a:spcPct val="150000"/>
                  </a:lnSpc>
                  <a:buClr>
                    <a:schemeClr val="bg1"/>
                  </a:buClr>
                </a:pPr>
                <a:r>
                  <a:rPr lang="zh-CN" altLang="en-US" sz="1400" b="1" dirty="0" smtClean="0">
                    <a:solidFill>
                      <a:srgbClr val="0070C0"/>
                    </a:solidFill>
                    <a:latin typeface="微软雅黑" pitchFamily="34" charset="-122"/>
                    <a:ea typeface="微软雅黑" pitchFamily="34" charset="-122"/>
                  </a:rPr>
                  <a:t>外形功能</a:t>
                </a:r>
                <a:endParaRPr lang="en-US" altLang="zh-CN" sz="1400" b="1" dirty="0" smtClean="0">
                  <a:solidFill>
                    <a:srgbClr val="0070C0"/>
                  </a:solidFill>
                  <a:latin typeface="微软雅黑" pitchFamily="34" charset="-122"/>
                  <a:ea typeface="微软雅黑" pitchFamily="34" charset="-122"/>
                </a:endParaRPr>
              </a:p>
            </p:txBody>
          </p:sp>
          <p:sp>
            <p:nvSpPr>
              <p:cNvPr id="47" name="Text Box 39"/>
              <p:cNvSpPr txBox="1">
                <a:spLocks noChangeArrowheads="1"/>
              </p:cNvSpPr>
              <p:nvPr/>
            </p:nvSpPr>
            <p:spPr bwMode="auto">
              <a:xfrm>
                <a:off x="1028131" y="2789037"/>
                <a:ext cx="1361749" cy="1340943"/>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球面</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非球面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针孔</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鱼眼 </a:t>
                </a:r>
              </a:p>
            </p:txBody>
          </p:sp>
        </p:grpSp>
        <p:grpSp>
          <p:nvGrpSpPr>
            <p:cNvPr id="48" name="组合 430"/>
            <p:cNvGrpSpPr/>
            <p:nvPr/>
          </p:nvGrpSpPr>
          <p:grpSpPr>
            <a:xfrm>
              <a:off x="6202381" y="1270109"/>
              <a:ext cx="1196008" cy="2450317"/>
              <a:chOff x="967058" y="1348737"/>
              <a:chExt cx="1521423" cy="2950591"/>
            </a:xfrm>
          </p:grpSpPr>
          <p:sp>
            <p:nvSpPr>
              <p:cNvPr id="49" name="圆角矩形 48"/>
              <p:cNvSpPr/>
              <p:nvPr/>
            </p:nvSpPr>
            <p:spPr>
              <a:xfrm rot="5400000">
                <a:off x="252474" y="2063321"/>
                <a:ext cx="2950591" cy="1521423"/>
              </a:xfrm>
              <a:prstGeom prst="roundRect">
                <a:avLst>
                  <a:gd name="adj" fmla="val 50000"/>
                </a:avLst>
              </a:prstGeom>
              <a:gradFill>
                <a:gsLst>
                  <a:gs pos="99000">
                    <a:srgbClr val="70D34D"/>
                  </a:gs>
                  <a:gs pos="0">
                    <a:srgbClr val="339933"/>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椭圆 49"/>
              <p:cNvSpPr/>
              <p:nvPr/>
            </p:nvSpPr>
            <p:spPr>
              <a:xfrm>
                <a:off x="1119728" y="1525492"/>
                <a:ext cx="1189128" cy="1189128"/>
              </a:xfrm>
              <a:prstGeom prst="ellipse">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199256" y="1852803"/>
                <a:ext cx="1062161" cy="454466"/>
              </a:xfrm>
              <a:prstGeom prst="rect">
                <a:avLst/>
              </a:prstGeom>
            </p:spPr>
            <p:txBody>
              <a:bodyPr wrap="none">
                <a:spAutoFit/>
              </a:bodyPr>
              <a:lstStyle/>
              <a:p>
                <a:pPr algn="ctr">
                  <a:lnSpc>
                    <a:spcPct val="150000"/>
                  </a:lnSpc>
                  <a:buClr>
                    <a:schemeClr val="bg1"/>
                  </a:buClr>
                </a:pPr>
                <a:r>
                  <a:rPr lang="zh-CN" altLang="en-US" sz="1400" b="1" dirty="0">
                    <a:solidFill>
                      <a:srgbClr val="339933"/>
                    </a:solidFill>
                    <a:latin typeface="微软雅黑" pitchFamily="34" charset="-122"/>
                    <a:ea typeface="微软雅黑" pitchFamily="34" charset="-122"/>
                  </a:rPr>
                  <a:t>焦距长矩</a:t>
                </a:r>
              </a:p>
            </p:txBody>
          </p:sp>
          <p:sp>
            <p:nvSpPr>
              <p:cNvPr id="52" name="Text Box 39"/>
              <p:cNvSpPr txBox="1">
                <a:spLocks noChangeArrowheads="1"/>
              </p:cNvSpPr>
              <p:nvPr/>
            </p:nvSpPr>
            <p:spPr bwMode="auto">
              <a:xfrm>
                <a:off x="1032681" y="2867076"/>
                <a:ext cx="1361749" cy="1028455"/>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长焦距</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标准</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广角</a:t>
                </a:r>
              </a:p>
            </p:txBody>
          </p:sp>
        </p:grpSp>
        <p:grpSp>
          <p:nvGrpSpPr>
            <p:cNvPr id="53" name="组合 445"/>
            <p:cNvGrpSpPr/>
            <p:nvPr/>
          </p:nvGrpSpPr>
          <p:grpSpPr>
            <a:xfrm>
              <a:off x="7682820" y="1269422"/>
              <a:ext cx="1170325" cy="2451691"/>
              <a:chOff x="967058" y="1348737"/>
              <a:chExt cx="1521423" cy="2950591"/>
            </a:xfrm>
          </p:grpSpPr>
          <p:sp>
            <p:nvSpPr>
              <p:cNvPr id="54" name="圆角矩形 53"/>
              <p:cNvSpPr/>
              <p:nvPr/>
            </p:nvSpPr>
            <p:spPr>
              <a:xfrm rot="5400000">
                <a:off x="252474" y="2063321"/>
                <a:ext cx="2950591" cy="1521423"/>
              </a:xfrm>
              <a:prstGeom prst="roundRect">
                <a:avLst>
                  <a:gd name="adj" fmla="val 50000"/>
                </a:avLst>
              </a:prstGeom>
              <a:gradFill>
                <a:gsLst>
                  <a:gs pos="99000">
                    <a:srgbClr val="FFC000"/>
                  </a:gs>
                  <a:gs pos="0">
                    <a:schemeClr val="accent6">
                      <a:lumMod val="75000"/>
                    </a:schemeClr>
                  </a:gs>
                </a:gsLst>
                <a:lin ang="16200000" scaled="1"/>
              </a:gradFill>
              <a:ln w="34925">
                <a:solidFill>
                  <a:srgbClr val="FFFFFF"/>
                </a:solidFill>
              </a:ln>
              <a:effectLst/>
              <a:scene3d>
                <a:camera prst="orthographicFront"/>
                <a:lightRig rig="threePt" dir="t"/>
              </a:scene3d>
              <a:sp3d extrusionH="349250" prstMaterial="metal">
                <a:bevelT w="260350" h="50800" prst="softRound"/>
                <a:bevelB w="88900" h="19685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5" name="椭圆 54"/>
              <p:cNvSpPr/>
              <p:nvPr/>
            </p:nvSpPr>
            <p:spPr>
              <a:xfrm>
                <a:off x="1119728" y="1525492"/>
                <a:ext cx="1189128" cy="1189128"/>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1190667" y="1808713"/>
                <a:ext cx="1114635" cy="454211"/>
              </a:xfrm>
              <a:prstGeom prst="rect">
                <a:avLst/>
              </a:prstGeom>
            </p:spPr>
            <p:txBody>
              <a:bodyPr wrap="none">
                <a:spAutoFit/>
              </a:bodyPr>
              <a:lstStyle/>
              <a:p>
                <a:pPr algn="ctr">
                  <a:lnSpc>
                    <a:spcPct val="150000"/>
                  </a:lnSpc>
                  <a:buClr>
                    <a:schemeClr val="bg1"/>
                  </a:buClr>
                </a:pPr>
                <a:r>
                  <a:rPr lang="zh-CN" altLang="en-US" sz="1400" b="1" dirty="0">
                    <a:solidFill>
                      <a:schemeClr val="accent6">
                        <a:lumMod val="75000"/>
                      </a:schemeClr>
                    </a:solidFill>
                    <a:latin typeface="微软雅黑" pitchFamily="34" charset="-122"/>
                    <a:ea typeface="微软雅黑" pitchFamily="34" charset="-122"/>
                  </a:rPr>
                  <a:t>变焦类型 </a:t>
                </a:r>
              </a:p>
            </p:txBody>
          </p:sp>
          <p:sp>
            <p:nvSpPr>
              <p:cNvPr id="57" name="Text Box 39"/>
              <p:cNvSpPr txBox="1">
                <a:spLocks noChangeArrowheads="1"/>
              </p:cNvSpPr>
              <p:nvPr/>
            </p:nvSpPr>
            <p:spPr bwMode="auto">
              <a:xfrm>
                <a:off x="1067110" y="2928934"/>
                <a:ext cx="1361749" cy="1027879"/>
              </a:xfrm>
              <a:prstGeom prst="rect">
                <a:avLst/>
              </a:prstGeom>
              <a:noFill/>
              <a:ln w="9525">
                <a:noFill/>
                <a:miter lim="800000"/>
                <a:headEnd/>
                <a:tailEnd/>
              </a:ln>
            </p:spPr>
            <p:txBody>
              <a:bodyPr wrap="square">
                <a:spAutoFit/>
              </a:bodyPr>
              <a:lstStyle/>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电动变焦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手动变焦 </a:t>
                </a:r>
              </a:p>
              <a:p>
                <a:pPr algn="ctr">
                  <a:lnSpc>
                    <a:spcPct val="150000"/>
                  </a:lnSpc>
                  <a:buClr>
                    <a:schemeClr val="tx1"/>
                  </a:buClr>
                </a:pPr>
                <a:r>
                  <a:rPr lang="zh-CN" altLang="en-US" sz="1100" b="1" dirty="0">
                    <a:solidFill>
                      <a:schemeClr val="bg1"/>
                    </a:solidFill>
                    <a:latin typeface="微软雅黑" pitchFamily="34" charset="-122"/>
                    <a:ea typeface="微软雅黑" pitchFamily="34" charset="-122"/>
                  </a:rPr>
                  <a:t>固定焦距 </a:t>
                </a:r>
              </a:p>
            </p:txBody>
          </p:sp>
        </p:grpSp>
      </p:grpSp>
    </p:spTree>
    <p:extLst>
      <p:ext uri="{BB962C8B-B14F-4D97-AF65-F5344CB8AC3E}">
        <p14:creationId xmlns:p14="http://schemas.microsoft.com/office/powerpoint/2010/main" val="256630214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3371" y="1316104"/>
            <a:ext cx="449152" cy="786830"/>
          </a:xfrm>
          <a:prstGeom prst="rect">
            <a:avLst/>
          </a:prstGeom>
          <a:ln>
            <a:noFill/>
          </a:ln>
          <a:effectLst>
            <a:outerShdw blurRad="292100" dist="139700" dir="2700000" algn="tl" rotWithShape="0">
              <a:srgbClr val="333333">
                <a:alpha val="65000"/>
              </a:srgbClr>
            </a:outerShdw>
          </a:effectLst>
        </p:spPr>
      </p:pic>
      <p:sp>
        <p:nvSpPr>
          <p:cNvPr id="2" name="标题 1"/>
          <p:cNvSpPr>
            <a:spLocks noGrp="1"/>
          </p:cNvSpPr>
          <p:nvPr>
            <p:ph type="title"/>
          </p:nvPr>
        </p:nvSpPr>
        <p:spPr/>
        <p:txBody>
          <a:bodyPr/>
          <a:lstStyle/>
          <a:p>
            <a:r>
              <a:rPr lang="en-US" altLang="zh-CN" dirty="0"/>
              <a:t>PTZ </a:t>
            </a:r>
            <a:r>
              <a:rPr lang="en-US" altLang="zh-CN" dirty="0" smtClean="0"/>
              <a:t>IPC</a:t>
            </a:r>
            <a:r>
              <a:rPr lang="zh-CN" altLang="en-US" dirty="0" smtClean="0"/>
              <a:t>产品定位分布</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cxnSp>
        <p:nvCxnSpPr>
          <p:cNvPr id="46" name="直接连接符 45"/>
          <p:cNvCxnSpPr/>
          <p:nvPr/>
        </p:nvCxnSpPr>
        <p:spPr>
          <a:xfrm flipH="1">
            <a:off x="468314" y="4220439"/>
            <a:ext cx="8280399"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5" name="Rectangle 19"/>
          <p:cNvSpPr>
            <a:spLocks noChangeArrowheads="1"/>
          </p:cNvSpPr>
          <p:nvPr/>
        </p:nvSpPr>
        <p:spPr bwMode="auto">
          <a:xfrm>
            <a:off x="1907704" y="4299942"/>
            <a:ext cx="129614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a:t>
            </a:r>
            <a:r>
              <a:rPr lang="zh-CN" altLang="en-US" sz="1400" dirty="0" smtClean="0">
                <a:latin typeface="微软雅黑" pitchFamily="34" charset="-122"/>
                <a:ea typeface="微软雅黑" pitchFamily="34" charset="-122"/>
              </a:rPr>
              <a:t>项目</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LC</a:t>
            </a:r>
            <a:endParaRPr lang="en-US" altLang="zh-CN" sz="1400" i="0" dirty="0">
              <a:latin typeface="微软雅黑" pitchFamily="34" charset="-122"/>
              <a:ea typeface="微软雅黑" pitchFamily="34" charset="-122"/>
            </a:endParaRPr>
          </a:p>
        </p:txBody>
      </p:sp>
      <p:sp>
        <p:nvSpPr>
          <p:cNvPr id="61" name="Rectangle 19"/>
          <p:cNvSpPr>
            <a:spLocks noChangeArrowheads="1"/>
          </p:cNvSpPr>
          <p:nvPr/>
        </p:nvSpPr>
        <p:spPr bwMode="auto">
          <a:xfrm>
            <a:off x="3779912" y="4299942"/>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62" name="Rectangle 19"/>
          <p:cNvSpPr>
            <a:spLocks noChangeArrowheads="1"/>
          </p:cNvSpPr>
          <p:nvPr/>
        </p:nvSpPr>
        <p:spPr bwMode="auto">
          <a:xfrm>
            <a:off x="5508104" y="4299942"/>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a:latin typeface="微软雅黑" pitchFamily="34" charset="-122"/>
                <a:ea typeface="微软雅黑" pitchFamily="34" charset="-122"/>
              </a:rPr>
              <a:t>功能</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63" name="Rectangle 19"/>
          <p:cNvSpPr>
            <a:spLocks noChangeArrowheads="1"/>
          </p:cNvSpPr>
          <p:nvPr/>
        </p:nvSpPr>
        <p:spPr bwMode="auto">
          <a:xfrm>
            <a:off x="7408414" y="4299942"/>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a:latin typeface="微软雅黑" pitchFamily="34" charset="-122"/>
                <a:ea typeface="微软雅黑" pitchFamily="34" charset="-122"/>
              </a:rPr>
              <a:t>专业</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38" name="Rectangle 19"/>
          <p:cNvSpPr>
            <a:spLocks noChangeArrowheads="1"/>
          </p:cNvSpPr>
          <p:nvPr/>
        </p:nvSpPr>
        <p:spPr bwMode="auto">
          <a:xfrm>
            <a:off x="409084" y="4299942"/>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经济分销型</a:t>
            </a:r>
            <a:endParaRPr lang="en-US" altLang="zh-CN" sz="1400" i="0" dirty="0" smtClean="0">
              <a:latin typeface="微软雅黑" pitchFamily="34" charset="-122"/>
              <a:ea typeface="微软雅黑" pitchFamily="34" charset="-122"/>
            </a:endParaRPr>
          </a:p>
        </p:txBody>
      </p:sp>
      <p:sp>
        <p:nvSpPr>
          <p:cNvPr id="28" name="圆角矩形标注 27"/>
          <p:cNvSpPr/>
          <p:nvPr/>
        </p:nvSpPr>
        <p:spPr bwMode="gray">
          <a:xfrm>
            <a:off x="1691680" y="1900437"/>
            <a:ext cx="1405254" cy="800708"/>
          </a:xfrm>
          <a:prstGeom prst="wedgeRoundRectCallout">
            <a:avLst/>
          </a:prstGeom>
          <a:solidFill>
            <a:srgbClr val="0070C0">
              <a:alpha val="70000"/>
            </a:srgbClr>
          </a:solidFill>
          <a:ln>
            <a:noFill/>
          </a:ln>
          <a:effectLst/>
          <a:extLst/>
        </p:spPr>
        <p:txBody>
          <a:bodyPr rtlCol="0" anchor="ctr">
            <a:flatTx/>
          </a:bodyPr>
          <a:lstStyle/>
          <a:p>
            <a:pPr algn="ctr" defTabSz="914400">
              <a:lnSpc>
                <a:spcPts val="1900"/>
              </a:lnSpc>
            </a:pPr>
            <a:r>
              <a:rPr lang="en-US" altLang="zh-CN" sz="1200" kern="0" dirty="0">
                <a:solidFill>
                  <a:schemeClr val="bg1"/>
                </a:solidFill>
                <a:latin typeface="+mn-ea"/>
              </a:rPr>
              <a:t>1080P/720P</a:t>
            </a:r>
            <a:r>
              <a:rPr lang="zh-CN" altLang="en-US" sz="1200" kern="0" dirty="0">
                <a:solidFill>
                  <a:schemeClr val="bg1"/>
                </a:solidFill>
                <a:latin typeface="+mn-ea"/>
              </a:rPr>
              <a:t>，含</a:t>
            </a:r>
            <a:r>
              <a:rPr lang="en-US" altLang="zh-CN" sz="1200" kern="0" dirty="0">
                <a:solidFill>
                  <a:schemeClr val="bg1"/>
                </a:solidFill>
                <a:latin typeface="+mn-ea"/>
              </a:rPr>
              <a:t>TF</a:t>
            </a:r>
            <a:r>
              <a:rPr lang="zh-CN" altLang="en-US" sz="1200" kern="0" dirty="0">
                <a:solidFill>
                  <a:schemeClr val="bg1"/>
                </a:solidFill>
                <a:latin typeface="+mn-ea"/>
              </a:rPr>
              <a:t>卡，无音频告警</a:t>
            </a:r>
          </a:p>
        </p:txBody>
      </p:sp>
      <p:sp>
        <p:nvSpPr>
          <p:cNvPr id="29" name="圆角矩形标注 28"/>
          <p:cNvSpPr/>
          <p:nvPr/>
        </p:nvSpPr>
        <p:spPr bwMode="gray">
          <a:xfrm>
            <a:off x="3535175" y="1398093"/>
            <a:ext cx="1405254" cy="800708"/>
          </a:xfrm>
          <a:prstGeom prst="wedgeRoundRectCallout">
            <a:avLst/>
          </a:prstGeom>
          <a:solidFill>
            <a:srgbClr val="0070C0">
              <a:alpha val="70000"/>
            </a:srgbClr>
          </a:solidFill>
          <a:ln>
            <a:noFill/>
          </a:ln>
          <a:effectLst/>
          <a:extLst/>
        </p:spPr>
        <p:txBody>
          <a:bodyPr rtlCol="0" anchor="ctr">
            <a:flatTx/>
          </a:bodyPr>
          <a:lstStyle/>
          <a:p>
            <a:pPr algn="ctr" defTabSz="914400">
              <a:lnSpc>
                <a:spcPts val="1900"/>
              </a:lnSpc>
            </a:pPr>
            <a:r>
              <a:rPr lang="en-US" altLang="zh-CN" sz="1200" kern="0" dirty="0">
                <a:solidFill>
                  <a:schemeClr val="bg1"/>
                </a:solidFill>
                <a:latin typeface="+mn-ea"/>
              </a:rPr>
              <a:t>1080P/720P</a:t>
            </a:r>
            <a:r>
              <a:rPr lang="zh-CN" altLang="en-US" sz="1200" kern="0" dirty="0">
                <a:solidFill>
                  <a:schemeClr val="bg1"/>
                </a:solidFill>
                <a:latin typeface="+mn-ea"/>
              </a:rPr>
              <a:t>，含</a:t>
            </a:r>
            <a:r>
              <a:rPr lang="en-US" altLang="zh-CN" sz="1200" kern="0" dirty="0">
                <a:solidFill>
                  <a:schemeClr val="bg1"/>
                </a:solidFill>
                <a:latin typeface="+mn-ea"/>
              </a:rPr>
              <a:t>TF</a:t>
            </a:r>
            <a:r>
              <a:rPr lang="zh-CN" altLang="en-US" sz="1200" kern="0" dirty="0">
                <a:solidFill>
                  <a:schemeClr val="bg1"/>
                </a:solidFill>
                <a:latin typeface="+mn-ea"/>
              </a:rPr>
              <a:t>卡，有音频告警</a:t>
            </a:r>
          </a:p>
        </p:txBody>
      </p:sp>
      <p:sp>
        <p:nvSpPr>
          <p:cNvPr id="30" name="圆角矩形标注 29"/>
          <p:cNvSpPr/>
          <p:nvPr/>
        </p:nvSpPr>
        <p:spPr bwMode="gray">
          <a:xfrm>
            <a:off x="5346132" y="3075806"/>
            <a:ext cx="1405254" cy="800708"/>
          </a:xfrm>
          <a:prstGeom prst="wedgeRoundRectCallout">
            <a:avLst>
              <a:gd name="adj1" fmla="val -14102"/>
              <a:gd name="adj2" fmla="val -81233"/>
              <a:gd name="adj3" fmla="val 16667"/>
            </a:avLst>
          </a:prstGeom>
          <a:solidFill>
            <a:srgbClr val="0070C0">
              <a:alpha val="70000"/>
            </a:srgbClr>
          </a:solidFill>
          <a:ln>
            <a:noFill/>
          </a:ln>
          <a:effectLst/>
          <a:extLst/>
        </p:spPr>
        <p:txBody>
          <a:bodyPr rtlCol="0" anchor="ctr">
            <a:flatTx/>
          </a:bodyPr>
          <a:lstStyle/>
          <a:p>
            <a:pPr algn="ctr" defTabSz="914400">
              <a:lnSpc>
                <a:spcPts val="1900"/>
              </a:lnSpc>
            </a:pPr>
            <a:r>
              <a:rPr lang="en-US" altLang="zh-CN" sz="1200" kern="0" dirty="0">
                <a:solidFill>
                  <a:schemeClr val="bg1"/>
                </a:solidFill>
                <a:latin typeface="+mn-ea"/>
              </a:rPr>
              <a:t>1080P/720P</a:t>
            </a:r>
            <a:r>
              <a:rPr lang="zh-CN" altLang="en-US" sz="1200" kern="0" dirty="0">
                <a:solidFill>
                  <a:schemeClr val="bg1"/>
                </a:solidFill>
                <a:latin typeface="+mn-ea"/>
              </a:rPr>
              <a:t>，简单智能，超低</a:t>
            </a:r>
            <a:r>
              <a:rPr lang="zh-CN" altLang="en-US" sz="1200" kern="0" dirty="0" smtClean="0">
                <a:solidFill>
                  <a:schemeClr val="bg1"/>
                </a:solidFill>
                <a:latin typeface="+mn-ea"/>
              </a:rPr>
              <a:t>照度，</a:t>
            </a:r>
            <a:r>
              <a:rPr lang="zh-CN" altLang="en-US" sz="1200" kern="0" dirty="0">
                <a:solidFill>
                  <a:schemeClr val="bg1"/>
                </a:solidFill>
                <a:latin typeface="+mn-ea"/>
              </a:rPr>
              <a:t>超宽动态</a:t>
            </a:r>
          </a:p>
        </p:txBody>
      </p:sp>
      <p:sp>
        <p:nvSpPr>
          <p:cNvPr id="31" name="圆角矩形标注 30"/>
          <p:cNvSpPr/>
          <p:nvPr/>
        </p:nvSpPr>
        <p:spPr bwMode="gray">
          <a:xfrm>
            <a:off x="7321852" y="2542852"/>
            <a:ext cx="1405254" cy="800708"/>
          </a:xfrm>
          <a:prstGeom prst="wedgeRoundRectCallout">
            <a:avLst>
              <a:gd name="adj1" fmla="val -14102"/>
              <a:gd name="adj2" fmla="val -81233"/>
              <a:gd name="adj3" fmla="val 16667"/>
            </a:avLst>
          </a:prstGeom>
          <a:solidFill>
            <a:srgbClr val="0070C0">
              <a:alpha val="70000"/>
            </a:srgbClr>
          </a:solidFill>
          <a:ln>
            <a:noFill/>
          </a:ln>
          <a:effectLst/>
          <a:extLst/>
        </p:spPr>
        <p:txBody>
          <a:bodyPr rtlCol="0" anchor="ctr">
            <a:flatTx/>
          </a:bodyPr>
          <a:lstStyle/>
          <a:p>
            <a:pPr algn="ctr" defTabSz="914400">
              <a:lnSpc>
                <a:spcPts val="1900"/>
              </a:lnSpc>
            </a:pPr>
            <a:r>
              <a:rPr lang="zh-CN" altLang="en-US" sz="1200" kern="0" dirty="0">
                <a:solidFill>
                  <a:schemeClr val="bg1"/>
                </a:solidFill>
                <a:latin typeface="+mn-ea"/>
              </a:rPr>
              <a:t>专业</a:t>
            </a:r>
            <a:r>
              <a:rPr lang="zh-CN" altLang="en-US" sz="1200" kern="0" dirty="0" smtClean="0">
                <a:solidFill>
                  <a:schemeClr val="bg1"/>
                </a:solidFill>
                <a:latin typeface="+mn-ea"/>
              </a:rPr>
              <a:t>智能</a:t>
            </a:r>
            <a:r>
              <a:rPr lang="zh-CN" altLang="en-US" sz="1200" kern="0" dirty="0">
                <a:solidFill>
                  <a:schemeClr val="bg1"/>
                </a:solidFill>
                <a:latin typeface="+mn-ea"/>
              </a:rPr>
              <a:t>、透雾、防抖，激光。</a:t>
            </a:r>
          </a:p>
        </p:txBody>
      </p:sp>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3769" y="2962223"/>
            <a:ext cx="510330" cy="686961"/>
          </a:xfrm>
          <a:prstGeom prst="rect">
            <a:avLst/>
          </a:prstGeom>
          <a:ln>
            <a:noFill/>
          </a:ln>
          <a:effectLst>
            <a:outerShdw blurRad="292100" dist="139700" dir="2700000" algn="tl" rotWithShape="0">
              <a:srgbClr val="333333">
                <a:alpha val="65000"/>
              </a:srgbClr>
            </a:outerShdw>
          </a:effectLst>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0567" y="2446859"/>
            <a:ext cx="510330" cy="686961"/>
          </a:xfrm>
          <a:prstGeom prst="rect">
            <a:avLst/>
          </a:prstGeom>
          <a:ln>
            <a:noFill/>
          </a:ln>
          <a:effectLst>
            <a:outerShdw blurRad="292100" dist="139700" dir="2700000" algn="tl" rotWithShape="0">
              <a:srgbClr val="333333">
                <a:alpha val="65000"/>
              </a:srgbClr>
            </a:outerShdw>
          </a:effectLst>
        </p:spPr>
      </p:pic>
      <p:pic>
        <p:nvPicPr>
          <p:cNvPr id="34" name="图片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160" y="1499550"/>
            <a:ext cx="510330" cy="686961"/>
          </a:xfrm>
          <a:prstGeom prst="rect">
            <a:avLst/>
          </a:prstGeom>
          <a:ln>
            <a:noFill/>
          </a:ln>
          <a:effectLst>
            <a:outerShdw blurRad="292100" dist="139700" dir="2700000" algn="tl" rotWithShape="0">
              <a:srgbClr val="333333">
                <a:alpha val="65000"/>
              </a:srgbClr>
            </a:outerShdw>
          </a:effectLst>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8540" y="1623918"/>
            <a:ext cx="730574" cy="483233"/>
          </a:xfrm>
          <a:prstGeom prst="rect">
            <a:avLst/>
          </a:prstGeom>
          <a:ln>
            <a:noFill/>
          </a:ln>
          <a:effectLst>
            <a:outerShdw blurRad="292100" dist="139700" dir="2700000" algn="tl" rotWithShape="0">
              <a:srgbClr val="333333">
                <a:alpha val="65000"/>
              </a:srgbClr>
            </a:outerShdw>
          </a:effectLst>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2763" y="911487"/>
            <a:ext cx="510330" cy="686961"/>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50101" y="2396924"/>
            <a:ext cx="449044" cy="786830"/>
          </a:xfrm>
          <a:prstGeom prst="rect">
            <a:avLst/>
          </a:prstGeom>
          <a:ln>
            <a:noFill/>
          </a:ln>
          <a:effectLst>
            <a:outerShdw blurRad="292100" dist="139700" dir="2700000" algn="tl" rotWithShape="0">
              <a:srgbClr val="333333">
                <a:alpha val="65000"/>
              </a:srgbClr>
            </a:outerShdw>
          </a:effectLst>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98752" y="1465554"/>
            <a:ext cx="449873" cy="787653"/>
          </a:xfrm>
          <a:prstGeom prst="rect">
            <a:avLst/>
          </a:prstGeom>
          <a:ln>
            <a:noFill/>
          </a:ln>
          <a:effectLst>
            <a:outerShdw blurRad="292100" dist="139700" dir="2700000" algn="tl" rotWithShape="0">
              <a:srgbClr val="333333">
                <a:alpha val="65000"/>
              </a:srgbClr>
            </a:outerShdw>
          </a:effectLst>
        </p:spPr>
      </p:pic>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42319" y="2962223"/>
            <a:ext cx="449044" cy="7868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5738592"/>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zh-CN" altLang="en-US" dirty="0"/>
              <a:t>高速球</a:t>
            </a:r>
            <a:r>
              <a:rPr lang="zh-CN" altLang="en-US" dirty="0" smtClean="0"/>
              <a:t>明细</a:t>
            </a:r>
            <a:endParaRPr lang="zh-CN" altLang="en-US" dirty="0"/>
          </a:p>
        </p:txBody>
      </p:sp>
      <p:cxnSp>
        <p:nvCxnSpPr>
          <p:cNvPr id="40" name="直接连接符 39"/>
          <p:cNvCxnSpPr/>
          <p:nvPr/>
        </p:nvCxnSpPr>
        <p:spPr>
          <a:xfrm flipH="1">
            <a:off x="395536" y="4227934"/>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19"/>
          <p:cNvSpPr>
            <a:spLocks noChangeArrowheads="1"/>
          </p:cNvSpPr>
          <p:nvPr/>
        </p:nvSpPr>
        <p:spPr bwMode="auto">
          <a:xfrm>
            <a:off x="1043608" y="4280778"/>
            <a:ext cx="12877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a:t>
            </a:r>
            <a:r>
              <a:rPr lang="zh-CN" altLang="en-US" sz="1400" dirty="0" smtClean="0">
                <a:latin typeface="微软雅黑" pitchFamily="34" charset="-122"/>
                <a:ea typeface="微软雅黑" pitchFamily="34" charset="-122"/>
              </a:rPr>
              <a:t>项目</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LC</a:t>
            </a:r>
            <a:endParaRPr lang="en-US" altLang="zh-CN" sz="1400" i="0" dirty="0">
              <a:latin typeface="微软雅黑" pitchFamily="34" charset="-122"/>
              <a:ea typeface="微软雅黑" pitchFamily="34" charset="-122"/>
            </a:endParaRPr>
          </a:p>
        </p:txBody>
      </p:sp>
      <p:sp>
        <p:nvSpPr>
          <p:cNvPr id="25" name="Rectangle 19"/>
          <p:cNvSpPr>
            <a:spLocks noChangeArrowheads="1"/>
          </p:cNvSpPr>
          <p:nvPr/>
        </p:nvSpPr>
        <p:spPr bwMode="auto">
          <a:xfrm>
            <a:off x="3131887" y="4280778"/>
            <a:ext cx="10337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26" name="Rectangle 19"/>
          <p:cNvSpPr>
            <a:spLocks noChangeArrowheads="1"/>
          </p:cNvSpPr>
          <p:nvPr/>
        </p:nvSpPr>
        <p:spPr bwMode="auto">
          <a:xfrm>
            <a:off x="6732240" y="4280778"/>
            <a:ext cx="10070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FF0066"/>
              </a:buClr>
              <a:buSzPct val="75000"/>
              <a:buFont typeface="Arial" charset="0"/>
              <a:buNone/>
            </a:pPr>
            <a:r>
              <a:rPr lang="zh-CN" altLang="en-US" sz="1400" dirty="0" smtClean="0">
                <a:latin typeface="微软雅黑" pitchFamily="34" charset="-122"/>
                <a:ea typeface="微软雅黑" pitchFamily="34" charset="-122"/>
              </a:rPr>
              <a:t>功能</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sp>
        <p:nvSpPr>
          <p:cNvPr id="59" name="矩形 58"/>
          <p:cNvSpPr/>
          <p:nvPr/>
        </p:nvSpPr>
        <p:spPr>
          <a:xfrm>
            <a:off x="1111832" y="2713466"/>
            <a:ext cx="1151277" cy="400110"/>
          </a:xfrm>
          <a:prstGeom prst="rect">
            <a:avLst/>
          </a:prstGeom>
        </p:spPr>
        <p:txBody>
          <a:bodyPr wrap="none">
            <a:spAutoFit/>
          </a:bodyPr>
          <a:lstStyle/>
          <a:p>
            <a:r>
              <a:rPr lang="en-US" altLang="zh-CN" sz="1000" dirty="0" smtClean="0">
                <a:latin typeface="+mn-ea"/>
              </a:rPr>
              <a:t>LC411-E020-N1</a:t>
            </a:r>
          </a:p>
          <a:p>
            <a:r>
              <a:rPr lang="en-US" altLang="zh-CN" sz="1000" dirty="0" smtClean="0">
                <a:latin typeface="+mn-ea"/>
              </a:rPr>
              <a:t>960P</a:t>
            </a:r>
            <a:endParaRPr lang="zh-CN" altLang="en-US" sz="1000" dirty="0">
              <a:latin typeface="+mn-ea"/>
            </a:endParaRPr>
          </a:p>
        </p:txBody>
      </p:sp>
      <p:sp>
        <p:nvSpPr>
          <p:cNvPr id="60" name="矩形 59"/>
          <p:cNvSpPr/>
          <p:nvPr/>
        </p:nvSpPr>
        <p:spPr>
          <a:xfrm>
            <a:off x="1111832" y="3721578"/>
            <a:ext cx="1151277" cy="400110"/>
          </a:xfrm>
          <a:prstGeom prst="rect">
            <a:avLst/>
          </a:prstGeom>
        </p:spPr>
        <p:txBody>
          <a:bodyPr wrap="none">
            <a:spAutoFit/>
          </a:bodyPr>
          <a:lstStyle/>
          <a:p>
            <a:r>
              <a:rPr lang="en-US" altLang="zh-CN" sz="1000" dirty="0" smtClean="0">
                <a:latin typeface="+mn-ea"/>
              </a:rPr>
              <a:t>LC421-E020-N1</a:t>
            </a:r>
          </a:p>
          <a:p>
            <a:r>
              <a:rPr lang="en-US" altLang="zh-CN" sz="1000" dirty="0" smtClean="0">
                <a:latin typeface="+mn-ea"/>
              </a:rPr>
              <a:t>1080P</a:t>
            </a:r>
            <a:endParaRPr lang="zh-CN" altLang="en-US" sz="1000" dirty="0">
              <a:latin typeface="+mn-ea"/>
            </a:endParaRPr>
          </a:p>
        </p:txBody>
      </p:sp>
      <p:sp>
        <p:nvSpPr>
          <p:cNvPr id="89" name="矩形 88"/>
          <p:cNvSpPr/>
          <p:nvPr/>
        </p:nvSpPr>
        <p:spPr>
          <a:xfrm>
            <a:off x="6708175" y="2774698"/>
            <a:ext cx="1838965" cy="400110"/>
          </a:xfrm>
          <a:prstGeom prst="rect">
            <a:avLst/>
          </a:prstGeom>
        </p:spPr>
        <p:txBody>
          <a:bodyPr wrap="none">
            <a:spAutoFit/>
          </a:bodyPr>
          <a:lstStyle/>
          <a:p>
            <a:r>
              <a:rPr lang="en-US" altLang="zh-CN" sz="1000" dirty="0" smtClean="0">
                <a:latin typeface="+mn-ea"/>
              </a:rPr>
              <a:t>IPC421-E120-N1</a:t>
            </a:r>
          </a:p>
          <a:p>
            <a:r>
              <a:rPr lang="en-US" altLang="zh-CN" sz="1000" dirty="0" smtClean="0">
                <a:latin typeface="+mn-ea"/>
              </a:rPr>
              <a:t>1080P</a:t>
            </a:r>
            <a:r>
              <a:rPr lang="en-US" altLang="zh-CN" sz="1000" dirty="0">
                <a:latin typeface="+mn-ea"/>
              </a:rPr>
              <a:t>/IP66/</a:t>
            </a:r>
            <a:r>
              <a:rPr lang="zh-CN" altLang="en-US" sz="1000" dirty="0">
                <a:latin typeface="+mn-ea"/>
              </a:rPr>
              <a:t>无模拟输出接口</a:t>
            </a:r>
          </a:p>
        </p:txBody>
      </p:sp>
      <p:sp>
        <p:nvSpPr>
          <p:cNvPr id="62" name="矩形 61"/>
          <p:cNvSpPr/>
          <p:nvPr/>
        </p:nvSpPr>
        <p:spPr>
          <a:xfrm>
            <a:off x="6772295" y="1775079"/>
            <a:ext cx="1710725" cy="400110"/>
          </a:xfrm>
          <a:prstGeom prst="rect">
            <a:avLst/>
          </a:prstGeom>
        </p:spPr>
        <p:txBody>
          <a:bodyPr wrap="none">
            <a:spAutoFit/>
          </a:bodyPr>
          <a:lstStyle/>
          <a:p>
            <a:r>
              <a:rPr lang="en-US" altLang="zh-CN" sz="1000" dirty="0" smtClean="0">
                <a:latin typeface="+mn-ea"/>
              </a:rPr>
              <a:t>IPC421-E020-N1</a:t>
            </a:r>
          </a:p>
          <a:p>
            <a:r>
              <a:rPr lang="en-US" altLang="zh-CN" sz="1000" dirty="0" smtClean="0">
                <a:latin typeface="+mn-ea"/>
              </a:rPr>
              <a:t>1080P</a:t>
            </a:r>
            <a:r>
              <a:rPr lang="en-US" altLang="zh-CN" sz="1000" dirty="0">
                <a:latin typeface="+mn-ea"/>
              </a:rPr>
              <a:t>/IP67/</a:t>
            </a:r>
            <a:r>
              <a:rPr lang="zh-CN" altLang="en-US" sz="1000" dirty="0">
                <a:latin typeface="+mn-ea"/>
              </a:rPr>
              <a:t>模拟输出</a:t>
            </a:r>
            <a:r>
              <a:rPr lang="zh-CN" altLang="en-US" sz="1000" dirty="0" smtClean="0">
                <a:latin typeface="+mn-ea"/>
              </a:rPr>
              <a:t>接口</a:t>
            </a:r>
            <a:endParaRPr lang="zh-CN" altLang="en-US" sz="1000" dirty="0">
              <a:latin typeface="+mn-ea"/>
            </a:endParaRPr>
          </a:p>
        </p:txBody>
      </p:sp>
      <p:pic>
        <p:nvPicPr>
          <p:cNvPr id="55" name="图片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842" y="3161985"/>
            <a:ext cx="401257" cy="540137"/>
          </a:xfrm>
          <a:prstGeom prst="rect">
            <a:avLst/>
          </a:prstGeom>
          <a:ln>
            <a:noFill/>
          </a:ln>
          <a:effectLst>
            <a:outerShdw blurRad="292100" dist="139700" dir="2700000" algn="tl" rotWithShape="0">
              <a:srgbClr val="333333">
                <a:alpha val="65000"/>
              </a:srgbClr>
            </a:outerShdw>
          </a:effectLst>
        </p:spPr>
      </p:pic>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6842" y="2152894"/>
            <a:ext cx="401257" cy="540137"/>
          </a:xfrm>
          <a:prstGeom prst="rect">
            <a:avLst/>
          </a:prstGeom>
          <a:ln>
            <a:noFill/>
          </a:ln>
          <a:effectLst>
            <a:outerShdw blurRad="292100" dist="139700" dir="2700000" algn="tl" rotWithShape="0">
              <a:srgbClr val="333333">
                <a:alpha val="65000"/>
              </a:srgbClr>
            </a:outerShdw>
          </a:effectLst>
        </p:spPr>
      </p:pic>
      <p:sp>
        <p:nvSpPr>
          <p:cNvPr id="45" name="矩形 44"/>
          <p:cNvSpPr/>
          <p:nvPr/>
        </p:nvSpPr>
        <p:spPr>
          <a:xfrm>
            <a:off x="2904683" y="2765963"/>
            <a:ext cx="1426994" cy="400110"/>
          </a:xfrm>
          <a:prstGeom prst="rect">
            <a:avLst/>
          </a:prstGeom>
        </p:spPr>
        <p:txBody>
          <a:bodyPr wrap="none">
            <a:spAutoFit/>
          </a:bodyPr>
          <a:lstStyle/>
          <a:p>
            <a:r>
              <a:rPr lang="en-US" altLang="zh-CN" sz="1000" dirty="0" smtClean="0">
                <a:latin typeface="+mn-ea"/>
              </a:rPr>
              <a:t>IPC421-E020-N0</a:t>
            </a:r>
          </a:p>
          <a:p>
            <a:r>
              <a:rPr lang="en-US" altLang="zh-CN" sz="1000" dirty="0" smtClean="0">
                <a:latin typeface="+mn-ea"/>
              </a:rPr>
              <a:t>1080P/</a:t>
            </a:r>
            <a:r>
              <a:rPr lang="zh-CN" altLang="en-US" sz="1000" dirty="0" smtClean="0">
                <a:latin typeface="+mn-ea"/>
              </a:rPr>
              <a:t>模拟输出接口</a:t>
            </a:r>
            <a:endParaRPr lang="zh-CN" altLang="en-US" sz="1000" dirty="0">
              <a:latin typeface="+mn-ea"/>
            </a:endParaRPr>
          </a:p>
        </p:txBody>
      </p:sp>
      <p:pic>
        <p:nvPicPr>
          <p:cNvPr id="4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77889" y="1299724"/>
            <a:ext cx="280582" cy="426972"/>
          </a:xfrm>
          <a:prstGeom prst="rect">
            <a:avLst/>
          </a:prstGeom>
          <a:ln>
            <a:noFill/>
          </a:ln>
          <a:effectLst>
            <a:outerShdw blurRad="292100" dist="139700" dir="2700000" algn="tl" rotWithShape="0">
              <a:srgbClr val="333333">
                <a:alpha val="65000"/>
              </a:srgbClr>
            </a:outerShdw>
          </a:effectLst>
        </p:spPr>
      </p:pic>
      <p:sp>
        <p:nvSpPr>
          <p:cNvPr id="47" name="矩形 46"/>
          <p:cNvSpPr/>
          <p:nvPr/>
        </p:nvSpPr>
        <p:spPr>
          <a:xfrm>
            <a:off x="2942354" y="1766704"/>
            <a:ext cx="1351652" cy="400110"/>
          </a:xfrm>
          <a:prstGeom prst="rect">
            <a:avLst/>
          </a:prstGeom>
        </p:spPr>
        <p:txBody>
          <a:bodyPr wrap="none">
            <a:spAutoFit/>
          </a:bodyPr>
          <a:lstStyle/>
          <a:p>
            <a:r>
              <a:rPr lang="en-US" altLang="zh-CN" sz="1000" dirty="0" smtClean="0">
                <a:latin typeface="+mn-ea"/>
              </a:rPr>
              <a:t>IPC411-E020-N0</a:t>
            </a:r>
          </a:p>
          <a:p>
            <a:r>
              <a:rPr lang="en-US" altLang="zh-CN" sz="1000" dirty="0" smtClean="0">
                <a:latin typeface="+mn-ea"/>
              </a:rPr>
              <a:t>720P/</a:t>
            </a:r>
            <a:r>
              <a:rPr lang="zh-CN" altLang="en-US" sz="1000" dirty="0" smtClean="0">
                <a:latin typeface="+mn-ea"/>
              </a:rPr>
              <a:t>模拟输出接口</a:t>
            </a:r>
            <a:endParaRPr lang="zh-CN" altLang="en-US" sz="1000" dirty="0">
              <a:latin typeface="+mn-ea"/>
            </a:endParaRPr>
          </a:p>
        </p:txBody>
      </p:sp>
      <p:sp>
        <p:nvSpPr>
          <p:cNvPr id="49" name="矩形 48"/>
          <p:cNvSpPr/>
          <p:nvPr/>
        </p:nvSpPr>
        <p:spPr>
          <a:xfrm>
            <a:off x="5083523" y="2751052"/>
            <a:ext cx="1558440" cy="400110"/>
          </a:xfrm>
          <a:prstGeom prst="rect">
            <a:avLst/>
          </a:prstGeom>
        </p:spPr>
        <p:txBody>
          <a:bodyPr wrap="none">
            <a:spAutoFit/>
          </a:bodyPr>
          <a:lstStyle/>
          <a:p>
            <a:r>
              <a:rPr lang="en-US" altLang="zh-CN" sz="1000" dirty="0" smtClean="0">
                <a:latin typeface="+mn-ea"/>
              </a:rPr>
              <a:t>IPC421-E220-N0</a:t>
            </a:r>
          </a:p>
          <a:p>
            <a:r>
              <a:rPr lang="en-US" altLang="zh-CN" sz="1000" dirty="0" smtClean="0">
                <a:latin typeface="+mn-ea"/>
              </a:rPr>
              <a:t>1080P/60FPS/</a:t>
            </a:r>
            <a:r>
              <a:rPr lang="zh-CN" altLang="en-US" sz="1000" dirty="0" smtClean="0">
                <a:latin typeface="+mn-ea"/>
              </a:rPr>
              <a:t>超宽动态</a:t>
            </a:r>
            <a:endParaRPr lang="zh-CN" altLang="en-US" sz="1000" dirty="0">
              <a:latin typeface="+mn-ea"/>
            </a:endParaRPr>
          </a:p>
        </p:txBody>
      </p:sp>
      <p:pic>
        <p:nvPicPr>
          <p:cNvPr id="50"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77889" y="2252902"/>
            <a:ext cx="280582" cy="426972"/>
          </a:xfrm>
          <a:prstGeom prst="rect">
            <a:avLst/>
          </a:prstGeom>
          <a:ln>
            <a:noFill/>
          </a:ln>
          <a:effectLst>
            <a:outerShdw blurRad="292100" dist="139700" dir="2700000" algn="tl" rotWithShape="0">
              <a:srgbClr val="333333">
                <a:alpha val="65000"/>
              </a:srgbClr>
            </a:outerShdw>
          </a:effectLst>
        </p:spPr>
      </p:pic>
      <p:pic>
        <p:nvPicPr>
          <p:cNvPr id="51"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22452" y="2289193"/>
            <a:ext cx="280582" cy="426972"/>
          </a:xfrm>
          <a:prstGeom prst="rect">
            <a:avLst/>
          </a:prstGeom>
          <a:ln>
            <a:noFill/>
          </a:ln>
          <a:effectLst>
            <a:outerShdw blurRad="292100" dist="139700" dir="2700000" algn="tl" rotWithShape="0">
              <a:srgbClr val="333333">
                <a:alpha val="65000"/>
              </a:srgbClr>
            </a:outerShdw>
          </a:effectLst>
        </p:spPr>
      </p:pic>
      <p:pic>
        <p:nvPicPr>
          <p:cNvPr id="53" name="图片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2115" y="1201462"/>
            <a:ext cx="401257" cy="540137"/>
          </a:xfrm>
          <a:prstGeom prst="rect">
            <a:avLst/>
          </a:prstGeom>
          <a:ln>
            <a:noFill/>
          </a:ln>
          <a:effectLst>
            <a:outerShdw blurRad="292100" dist="139700" dir="2700000" algn="tl" rotWithShape="0">
              <a:srgbClr val="333333">
                <a:alpha val="65000"/>
              </a:srgbClr>
            </a:outerShdw>
          </a:effectLst>
        </p:spPr>
      </p:pic>
      <p:pic>
        <p:nvPicPr>
          <p:cNvPr id="66" name="图片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7029" y="1174130"/>
            <a:ext cx="401257" cy="540137"/>
          </a:xfrm>
          <a:prstGeom prst="rect">
            <a:avLst/>
          </a:prstGeom>
          <a:ln>
            <a:noFill/>
          </a:ln>
          <a:effectLst>
            <a:outerShdw blurRad="292100" dist="139700" dir="2700000" algn="tl" rotWithShape="0">
              <a:srgbClr val="333333">
                <a:alpha val="65000"/>
              </a:srgbClr>
            </a:outerShdw>
          </a:effectLst>
        </p:spPr>
      </p:pic>
      <p:pic>
        <p:nvPicPr>
          <p:cNvPr id="67" name="图片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7552" y="3202828"/>
            <a:ext cx="401257" cy="540137"/>
          </a:xfrm>
          <a:prstGeom prst="rect">
            <a:avLst/>
          </a:prstGeom>
          <a:ln>
            <a:noFill/>
          </a:ln>
          <a:effectLst>
            <a:outerShdw blurRad="292100" dist="139700" dir="2700000" algn="tl" rotWithShape="0">
              <a:srgbClr val="333333">
                <a:alpha val="65000"/>
              </a:srgbClr>
            </a:outerShdw>
          </a:effectLst>
        </p:spPr>
      </p:pic>
      <p:pic>
        <p:nvPicPr>
          <p:cNvPr id="68" name="图片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7029" y="2242294"/>
            <a:ext cx="401257" cy="540137"/>
          </a:xfrm>
          <a:prstGeom prst="rect">
            <a:avLst/>
          </a:prstGeom>
          <a:ln>
            <a:noFill/>
          </a:ln>
          <a:effectLst>
            <a:outerShdw blurRad="292100" dist="139700" dir="2700000" algn="tl" rotWithShape="0">
              <a:srgbClr val="333333">
                <a:alpha val="65000"/>
              </a:srgbClr>
            </a:outerShdw>
          </a:effectLst>
        </p:spPr>
      </p:pic>
      <p:pic>
        <p:nvPicPr>
          <p:cNvPr id="69" name="图片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2115" y="3234180"/>
            <a:ext cx="401257" cy="540137"/>
          </a:xfrm>
          <a:prstGeom prst="rect">
            <a:avLst/>
          </a:prstGeom>
          <a:ln>
            <a:noFill/>
          </a:ln>
          <a:effectLst>
            <a:outerShdw blurRad="292100" dist="139700" dir="2700000" algn="tl" rotWithShape="0">
              <a:srgbClr val="333333">
                <a:alpha val="65000"/>
              </a:srgbClr>
            </a:outerShdw>
          </a:effectLst>
        </p:spPr>
      </p:pic>
      <p:sp>
        <p:nvSpPr>
          <p:cNvPr id="70" name="矩形 69"/>
          <p:cNvSpPr/>
          <p:nvPr/>
        </p:nvSpPr>
        <p:spPr>
          <a:xfrm>
            <a:off x="2736368" y="3791069"/>
            <a:ext cx="1763624" cy="400110"/>
          </a:xfrm>
          <a:prstGeom prst="rect">
            <a:avLst/>
          </a:prstGeom>
        </p:spPr>
        <p:txBody>
          <a:bodyPr wrap="none">
            <a:spAutoFit/>
          </a:bodyPr>
          <a:lstStyle/>
          <a:p>
            <a:r>
              <a:rPr lang="en-US" altLang="zh-CN" sz="1000" dirty="0" smtClean="0">
                <a:latin typeface="+mn-ea"/>
              </a:rPr>
              <a:t>IPC411-E120-N1</a:t>
            </a:r>
          </a:p>
          <a:p>
            <a:r>
              <a:rPr lang="en-US" altLang="zh-CN" sz="1000" dirty="0" smtClean="0">
                <a:latin typeface="+mn-ea"/>
              </a:rPr>
              <a:t>720P/IP66/</a:t>
            </a:r>
            <a:r>
              <a:rPr lang="zh-CN" altLang="en-US" sz="1000" dirty="0" smtClean="0">
                <a:latin typeface="+mn-ea"/>
              </a:rPr>
              <a:t>无模拟输出接口</a:t>
            </a:r>
            <a:endParaRPr lang="zh-CN" altLang="en-US" sz="1000" dirty="0">
              <a:latin typeface="+mn-ea"/>
            </a:endParaRPr>
          </a:p>
        </p:txBody>
      </p:sp>
      <p:sp>
        <p:nvSpPr>
          <p:cNvPr id="71" name="矩形 70"/>
          <p:cNvSpPr/>
          <p:nvPr/>
        </p:nvSpPr>
        <p:spPr>
          <a:xfrm>
            <a:off x="5045051" y="1755785"/>
            <a:ext cx="1635384" cy="400110"/>
          </a:xfrm>
          <a:prstGeom prst="rect">
            <a:avLst/>
          </a:prstGeom>
        </p:spPr>
        <p:txBody>
          <a:bodyPr wrap="none">
            <a:spAutoFit/>
          </a:bodyPr>
          <a:lstStyle/>
          <a:p>
            <a:r>
              <a:rPr lang="en-US" altLang="zh-CN" sz="1000" dirty="0" smtClean="0">
                <a:latin typeface="+mn-ea"/>
              </a:rPr>
              <a:t>IPC411-E020-N1</a:t>
            </a:r>
          </a:p>
          <a:p>
            <a:r>
              <a:rPr lang="en-US" altLang="zh-CN" sz="1000" dirty="0" smtClean="0">
                <a:latin typeface="+mn-ea"/>
              </a:rPr>
              <a:t>720P/IP67/</a:t>
            </a:r>
            <a:r>
              <a:rPr lang="zh-CN" altLang="en-US" sz="1000" dirty="0" smtClean="0">
                <a:latin typeface="+mn-ea"/>
              </a:rPr>
              <a:t>模拟输出接口</a:t>
            </a:r>
            <a:endParaRPr lang="zh-CN" altLang="en-US" sz="1000" dirty="0">
              <a:latin typeface="+mn-ea"/>
            </a:endParaRPr>
          </a:p>
        </p:txBody>
      </p:sp>
      <p:sp>
        <p:nvSpPr>
          <p:cNvPr id="83" name="矩形 82"/>
          <p:cNvSpPr/>
          <p:nvPr/>
        </p:nvSpPr>
        <p:spPr>
          <a:xfrm>
            <a:off x="4932040" y="3744897"/>
            <a:ext cx="1861407" cy="369332"/>
          </a:xfrm>
          <a:prstGeom prst="rect">
            <a:avLst/>
          </a:prstGeom>
        </p:spPr>
        <p:txBody>
          <a:bodyPr wrap="none">
            <a:spAutoFit/>
          </a:bodyPr>
          <a:lstStyle/>
          <a:p>
            <a:r>
              <a:rPr lang="en-US" altLang="zh-CN" sz="1000" dirty="0" smtClean="0">
                <a:latin typeface="+mn-ea"/>
              </a:rPr>
              <a:t>IPC421-A020-N1</a:t>
            </a:r>
          </a:p>
          <a:p>
            <a:r>
              <a:rPr lang="en-US" altLang="zh-CN" sz="800" dirty="0" smtClean="0">
                <a:latin typeface="+mn-ea"/>
              </a:rPr>
              <a:t>1080P/IP67/</a:t>
            </a:r>
            <a:r>
              <a:rPr lang="zh-CN" altLang="en-US" sz="800" dirty="0" smtClean="0">
                <a:latin typeface="+mn-ea"/>
              </a:rPr>
              <a:t>模拟输出接口</a:t>
            </a:r>
            <a:r>
              <a:rPr lang="en-US" altLang="zh-CN" sz="800" dirty="0" smtClean="0">
                <a:latin typeface="+mn-ea"/>
              </a:rPr>
              <a:t>/</a:t>
            </a:r>
            <a:r>
              <a:rPr lang="zh-CN" altLang="en-US" sz="800" dirty="0" smtClean="0">
                <a:latin typeface="+mn-ea"/>
              </a:rPr>
              <a:t>日立机芯</a:t>
            </a:r>
            <a:endParaRPr lang="zh-CN" altLang="en-US" sz="800" dirty="0">
              <a:latin typeface="+mn-ea"/>
            </a:endParaRPr>
          </a:p>
        </p:txBody>
      </p:sp>
    </p:spTree>
    <p:extLst>
      <p:ext uri="{BB962C8B-B14F-4D97-AF65-F5344CB8AC3E}">
        <p14:creationId xmlns:p14="http://schemas.microsoft.com/office/powerpoint/2010/main" val="2739394346"/>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7279158" cy="369332"/>
          </a:xfrm>
        </p:spPr>
        <p:txBody>
          <a:bodyPr/>
          <a:lstStyle/>
          <a:p>
            <a:r>
              <a:rPr lang="zh-CN" altLang="en-US" dirty="0"/>
              <a:t>红外</a:t>
            </a:r>
            <a:r>
              <a:rPr lang="zh-CN" altLang="en-US" dirty="0" smtClean="0"/>
              <a:t>摄像机及云台、一体机明细</a:t>
            </a:r>
            <a:endParaRPr lang="zh-CN" altLang="en-US" dirty="0"/>
          </a:p>
        </p:txBody>
      </p:sp>
      <p:sp>
        <p:nvSpPr>
          <p:cNvPr id="72" name="标题 1"/>
          <p:cNvSpPr txBox="1">
            <a:spLocks/>
          </p:cNvSpPr>
          <p:nvPr/>
        </p:nvSpPr>
        <p:spPr>
          <a:xfrm>
            <a:off x="468311" y="50800"/>
            <a:ext cx="8675687" cy="660736"/>
          </a:xfrm>
          <a:prstGeom prst="rect">
            <a:avLst/>
          </a:prstGeom>
        </p:spPr>
        <p:txBody>
          <a:bodyPr vert="horz" lIns="91403" tIns="45702" rIns="91403" bIns="45702" rtlCol="0" anchor="ctr">
            <a:normAutofit/>
          </a:bodyPr>
          <a:lstStyle>
            <a:defPPr>
              <a:defRPr lang="zh-CN"/>
            </a:defPPr>
            <a:lvl1pPr defTabSz="914400">
              <a:spcBef>
                <a:spcPct val="0"/>
              </a:spcBef>
              <a:buNone/>
              <a:defRPr sz="2600" b="1">
                <a:latin typeface="微软雅黑" pitchFamily="34" charset="-122"/>
                <a:ea typeface="微软雅黑" pitchFamily="34" charset="-122"/>
                <a:cs typeface="+mj-cs"/>
              </a:defRPr>
            </a:lvl1pPr>
          </a:lstStyle>
          <a:p>
            <a:endParaRPr lang="zh-CN" altLang="en-US" dirty="0"/>
          </a:p>
        </p:txBody>
      </p:sp>
      <p:cxnSp>
        <p:nvCxnSpPr>
          <p:cNvPr id="40" name="直接连接符 39"/>
          <p:cNvCxnSpPr/>
          <p:nvPr/>
        </p:nvCxnSpPr>
        <p:spPr>
          <a:xfrm flipH="1">
            <a:off x="395536" y="4221180"/>
            <a:ext cx="8280000" cy="0"/>
          </a:xfrm>
          <a:prstGeom prst="line">
            <a:avLst/>
          </a:prstGeom>
          <a:ln>
            <a:solidFill>
              <a:srgbClr val="AACD06"/>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19"/>
          <p:cNvSpPr>
            <a:spLocks noChangeArrowheads="1"/>
          </p:cNvSpPr>
          <p:nvPr/>
        </p:nvSpPr>
        <p:spPr bwMode="auto">
          <a:xfrm>
            <a:off x="755576" y="4299942"/>
            <a:ext cx="136815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经济</a:t>
            </a:r>
            <a:r>
              <a:rPr lang="zh-CN" altLang="en-US" sz="1400" dirty="0" smtClean="0">
                <a:latin typeface="微软雅黑" pitchFamily="34" charset="-122"/>
                <a:ea typeface="微软雅黑" pitchFamily="34" charset="-122"/>
              </a:rPr>
              <a:t>项目</a:t>
            </a:r>
            <a:r>
              <a:rPr lang="zh-CN" altLang="en-US" sz="1400" i="0" dirty="0" smtClean="0">
                <a:latin typeface="微软雅黑" pitchFamily="34" charset="-122"/>
                <a:ea typeface="微软雅黑" pitchFamily="34" charset="-122"/>
              </a:rPr>
              <a:t>型</a:t>
            </a:r>
            <a:r>
              <a:rPr lang="en-US" altLang="zh-CN" sz="1400" i="0" dirty="0" smtClean="0">
                <a:latin typeface="微软雅黑" pitchFamily="34" charset="-122"/>
                <a:ea typeface="微软雅黑" pitchFamily="34" charset="-122"/>
              </a:rPr>
              <a:t>LC</a:t>
            </a:r>
            <a:endParaRPr lang="en-US" altLang="zh-CN" sz="1400" i="0" dirty="0">
              <a:latin typeface="微软雅黑" pitchFamily="34" charset="-122"/>
              <a:ea typeface="微软雅黑" pitchFamily="34" charset="-122"/>
            </a:endParaRPr>
          </a:p>
        </p:txBody>
      </p:sp>
      <p:sp>
        <p:nvSpPr>
          <p:cNvPr id="25" name="Rectangle 19"/>
          <p:cNvSpPr>
            <a:spLocks noChangeArrowheads="1"/>
          </p:cNvSpPr>
          <p:nvPr/>
        </p:nvSpPr>
        <p:spPr bwMode="auto">
          <a:xfrm>
            <a:off x="3979287" y="4299942"/>
            <a:ext cx="10371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i="0" dirty="0" smtClean="0">
                <a:latin typeface="微软雅黑" pitchFamily="34" charset="-122"/>
                <a:ea typeface="微软雅黑" pitchFamily="34" charset="-122"/>
              </a:rPr>
              <a:t>普及型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pic>
        <p:nvPicPr>
          <p:cNvPr id="56" name="图片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505" y="3241133"/>
            <a:ext cx="352295" cy="598186"/>
          </a:xfrm>
          <a:prstGeom prst="rect">
            <a:avLst/>
          </a:prstGeom>
          <a:ln>
            <a:noFill/>
          </a:ln>
          <a:effectLst>
            <a:outerShdw blurRad="292100" dist="139700" dir="2700000" algn="tl" rotWithShape="0">
              <a:srgbClr val="333333">
                <a:alpha val="65000"/>
              </a:srgbClr>
            </a:outerShdw>
          </a:effectLst>
        </p:spPr>
      </p:pic>
      <p:pic>
        <p:nvPicPr>
          <p:cNvPr id="80" name="图片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505" y="2161013"/>
            <a:ext cx="352295" cy="598186"/>
          </a:xfrm>
          <a:prstGeom prst="rect">
            <a:avLst/>
          </a:prstGeom>
          <a:ln>
            <a:noFill/>
          </a:ln>
          <a:effectLst>
            <a:outerShdw blurRad="292100" dist="139700" dir="2700000" algn="tl" rotWithShape="0">
              <a:srgbClr val="333333">
                <a:alpha val="65000"/>
              </a:srgbClr>
            </a:outerShdw>
          </a:effectLst>
        </p:spPr>
      </p:pic>
      <p:sp>
        <p:nvSpPr>
          <p:cNvPr id="81" name="矩形 80"/>
          <p:cNvSpPr/>
          <p:nvPr/>
        </p:nvSpPr>
        <p:spPr>
          <a:xfrm>
            <a:off x="862411" y="2747704"/>
            <a:ext cx="1154483" cy="400110"/>
          </a:xfrm>
          <a:prstGeom prst="rect">
            <a:avLst/>
          </a:prstGeom>
        </p:spPr>
        <p:txBody>
          <a:bodyPr wrap="none">
            <a:spAutoFit/>
          </a:bodyPr>
          <a:lstStyle/>
          <a:p>
            <a:r>
              <a:rPr lang="en-US" altLang="zh-CN" sz="1000" dirty="0" smtClean="0">
                <a:latin typeface="+mn-ea"/>
              </a:rPr>
              <a:t>LC415-E020-N</a:t>
            </a:r>
          </a:p>
          <a:p>
            <a:r>
              <a:rPr lang="en-US" altLang="zh-CN" sz="1000" dirty="0" smtClean="0">
                <a:latin typeface="+mn-ea"/>
              </a:rPr>
              <a:t>960P/150</a:t>
            </a:r>
            <a:r>
              <a:rPr lang="zh-CN" altLang="en-US" sz="1000" dirty="0" smtClean="0">
                <a:latin typeface="+mn-ea"/>
              </a:rPr>
              <a:t>米红外</a:t>
            </a:r>
            <a:endParaRPr lang="zh-CN" altLang="en-US" sz="1000" dirty="0">
              <a:latin typeface="+mn-ea"/>
            </a:endParaRPr>
          </a:p>
        </p:txBody>
      </p:sp>
      <p:sp>
        <p:nvSpPr>
          <p:cNvPr id="82" name="矩形 81"/>
          <p:cNvSpPr/>
          <p:nvPr/>
        </p:nvSpPr>
        <p:spPr>
          <a:xfrm>
            <a:off x="824740" y="3818795"/>
            <a:ext cx="1229824" cy="400110"/>
          </a:xfrm>
          <a:prstGeom prst="rect">
            <a:avLst/>
          </a:prstGeom>
        </p:spPr>
        <p:txBody>
          <a:bodyPr wrap="none">
            <a:spAutoFit/>
          </a:bodyPr>
          <a:lstStyle/>
          <a:p>
            <a:r>
              <a:rPr lang="en-US" altLang="zh-CN" sz="1000" dirty="0" smtClean="0">
                <a:latin typeface="+mn-ea"/>
              </a:rPr>
              <a:t>LC425-E020-N</a:t>
            </a:r>
          </a:p>
          <a:p>
            <a:r>
              <a:rPr lang="en-US" altLang="zh-CN" sz="1000" dirty="0" smtClean="0">
                <a:latin typeface="+mn-ea"/>
              </a:rPr>
              <a:t>1080P/150</a:t>
            </a:r>
            <a:r>
              <a:rPr lang="zh-CN" altLang="en-US" sz="1000" dirty="0" smtClean="0">
                <a:latin typeface="+mn-ea"/>
              </a:rPr>
              <a:t>米红外</a:t>
            </a:r>
            <a:endParaRPr lang="zh-CN" altLang="en-US" sz="1000" dirty="0">
              <a:latin typeface="+mn-ea"/>
            </a:endParaRPr>
          </a:p>
        </p:txBody>
      </p:sp>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7582" y="2281100"/>
            <a:ext cx="330606" cy="578837"/>
          </a:xfrm>
          <a:prstGeom prst="rect">
            <a:avLst/>
          </a:prstGeom>
          <a:ln>
            <a:noFill/>
          </a:ln>
          <a:effectLst>
            <a:outerShdw blurRad="292100" dist="139700" dir="2700000" algn="tl" rotWithShape="0">
              <a:srgbClr val="333333">
                <a:alpha val="65000"/>
              </a:srgbClr>
            </a:outerShdw>
          </a:effectLst>
        </p:spPr>
      </p:pic>
      <p:sp>
        <p:nvSpPr>
          <p:cNvPr id="22" name="矩形 21"/>
          <p:cNvSpPr/>
          <p:nvPr/>
        </p:nvSpPr>
        <p:spPr>
          <a:xfrm>
            <a:off x="4706872" y="1875325"/>
            <a:ext cx="1552028" cy="400110"/>
          </a:xfrm>
          <a:prstGeom prst="rect">
            <a:avLst/>
          </a:prstGeom>
        </p:spPr>
        <p:txBody>
          <a:bodyPr wrap="none">
            <a:spAutoFit/>
          </a:bodyPr>
          <a:lstStyle/>
          <a:p>
            <a:pPr algn="ctr"/>
            <a:r>
              <a:rPr lang="en-US" altLang="zh-CN" sz="1000" dirty="0" smtClean="0">
                <a:latin typeface="+mn-ea"/>
              </a:rPr>
              <a:t>IPC425-E130-N</a:t>
            </a:r>
          </a:p>
          <a:p>
            <a:pPr algn="ctr"/>
            <a:r>
              <a:rPr lang="en-US" altLang="zh-CN" sz="1000" dirty="0">
                <a:latin typeface="+mn-ea"/>
              </a:rPr>
              <a:t>1080P/IP66/180</a:t>
            </a:r>
            <a:r>
              <a:rPr lang="zh-CN" altLang="en-US" sz="1000" dirty="0" smtClean="0">
                <a:latin typeface="+mn-ea"/>
              </a:rPr>
              <a:t>米红外</a:t>
            </a:r>
            <a:endParaRPr lang="zh-CN" altLang="en-US" sz="1000" dirty="0">
              <a:latin typeface="+mn-ea"/>
            </a:endParaRPr>
          </a:p>
        </p:txBody>
      </p:sp>
      <p:sp>
        <p:nvSpPr>
          <p:cNvPr id="31" name="矩形 30"/>
          <p:cNvSpPr/>
          <p:nvPr/>
        </p:nvSpPr>
        <p:spPr>
          <a:xfrm>
            <a:off x="2591980" y="3836820"/>
            <a:ext cx="1552028" cy="400110"/>
          </a:xfrm>
          <a:prstGeom prst="rect">
            <a:avLst/>
          </a:prstGeom>
        </p:spPr>
        <p:txBody>
          <a:bodyPr wrap="none">
            <a:spAutoFit/>
          </a:bodyPr>
          <a:lstStyle/>
          <a:p>
            <a:pPr algn="ctr"/>
            <a:r>
              <a:rPr lang="en-US" altLang="zh-CN" sz="1000" dirty="0" smtClean="0">
                <a:latin typeface="+mn-ea"/>
              </a:rPr>
              <a:t>IPC425-E120-N</a:t>
            </a:r>
          </a:p>
          <a:p>
            <a:pPr algn="ctr"/>
            <a:r>
              <a:rPr lang="en-US" altLang="zh-CN" sz="1000" dirty="0" smtClean="0">
                <a:latin typeface="+mn-ea"/>
              </a:rPr>
              <a:t>1080P/IP66/150</a:t>
            </a:r>
            <a:r>
              <a:rPr lang="zh-CN" altLang="en-US" sz="1000" dirty="0" smtClean="0">
                <a:latin typeface="+mn-ea"/>
              </a:rPr>
              <a:t>米红外</a:t>
            </a:r>
            <a:endParaRPr lang="zh-CN" altLang="en-US" sz="1000" dirty="0">
              <a:latin typeface="+mn-ea"/>
            </a:endParaRPr>
          </a:p>
        </p:txBody>
      </p:sp>
      <p:sp>
        <p:nvSpPr>
          <p:cNvPr id="32" name="矩形 31"/>
          <p:cNvSpPr/>
          <p:nvPr/>
        </p:nvSpPr>
        <p:spPr>
          <a:xfrm>
            <a:off x="2629649" y="2804290"/>
            <a:ext cx="1476687" cy="400110"/>
          </a:xfrm>
          <a:prstGeom prst="rect">
            <a:avLst/>
          </a:prstGeom>
        </p:spPr>
        <p:txBody>
          <a:bodyPr wrap="none">
            <a:spAutoFit/>
          </a:bodyPr>
          <a:lstStyle/>
          <a:p>
            <a:pPr algn="ctr"/>
            <a:r>
              <a:rPr lang="en-US" altLang="zh-CN" sz="1000" dirty="0" smtClean="0">
                <a:latin typeface="+mn-ea"/>
              </a:rPr>
              <a:t>IPC415-E120-N</a:t>
            </a:r>
          </a:p>
          <a:p>
            <a:pPr algn="ctr"/>
            <a:r>
              <a:rPr lang="en-US" altLang="zh-CN" sz="1000" dirty="0">
                <a:latin typeface="+mn-ea"/>
              </a:rPr>
              <a:t>720P/IP66/</a:t>
            </a:r>
            <a:r>
              <a:rPr lang="en-US" altLang="zh-CN" sz="1000" dirty="0" smtClean="0">
                <a:latin typeface="+mn-ea"/>
              </a:rPr>
              <a:t>150</a:t>
            </a:r>
            <a:r>
              <a:rPr lang="zh-CN" altLang="en-US" sz="1000" dirty="0" smtClean="0">
                <a:latin typeface="+mn-ea"/>
              </a:rPr>
              <a:t>米红外</a:t>
            </a:r>
            <a:endParaRPr lang="zh-CN" altLang="en-US" sz="1000" dirty="0">
              <a:latin typeface="+mn-ea"/>
            </a:endParaRPr>
          </a:p>
        </p:txBody>
      </p:sp>
      <p:sp>
        <p:nvSpPr>
          <p:cNvPr id="34" name="矩形 33"/>
          <p:cNvSpPr/>
          <p:nvPr/>
        </p:nvSpPr>
        <p:spPr>
          <a:xfrm>
            <a:off x="4423140" y="2941591"/>
            <a:ext cx="2119491" cy="400110"/>
          </a:xfrm>
          <a:prstGeom prst="rect">
            <a:avLst/>
          </a:prstGeom>
        </p:spPr>
        <p:txBody>
          <a:bodyPr wrap="none">
            <a:spAutoFit/>
          </a:bodyPr>
          <a:lstStyle/>
          <a:p>
            <a:pPr algn="ctr"/>
            <a:r>
              <a:rPr lang="en-US" altLang="zh-CN" sz="1000" dirty="0" smtClean="0">
                <a:latin typeface="+mn-ea"/>
              </a:rPr>
              <a:t>IPC425-E230-NL</a:t>
            </a:r>
          </a:p>
          <a:p>
            <a:pPr algn="ctr"/>
            <a:r>
              <a:rPr lang="en-US" altLang="zh-CN" sz="1000" dirty="0" smtClean="0">
                <a:latin typeface="+mn-ea"/>
              </a:rPr>
              <a:t>1080P/IP66/500</a:t>
            </a:r>
            <a:r>
              <a:rPr lang="zh-CN" altLang="en-US" sz="1000" dirty="0" smtClean="0">
                <a:latin typeface="+mn-ea"/>
              </a:rPr>
              <a:t>米激光</a:t>
            </a:r>
            <a:r>
              <a:rPr lang="en-US" altLang="zh-CN" sz="1000" dirty="0" smtClean="0">
                <a:latin typeface="+mn-ea"/>
              </a:rPr>
              <a:t>/</a:t>
            </a:r>
            <a:r>
              <a:rPr lang="zh-CN" altLang="en-US" sz="1000" dirty="0">
                <a:latin typeface="+mn-ea"/>
              </a:rPr>
              <a:t>超宽动态</a:t>
            </a:r>
          </a:p>
        </p:txBody>
      </p:sp>
      <p:sp>
        <p:nvSpPr>
          <p:cNvPr id="35" name="矩形 34"/>
          <p:cNvSpPr/>
          <p:nvPr/>
        </p:nvSpPr>
        <p:spPr>
          <a:xfrm>
            <a:off x="4423140" y="3839335"/>
            <a:ext cx="2119491" cy="400110"/>
          </a:xfrm>
          <a:prstGeom prst="rect">
            <a:avLst/>
          </a:prstGeom>
        </p:spPr>
        <p:txBody>
          <a:bodyPr wrap="none">
            <a:spAutoFit/>
          </a:bodyPr>
          <a:lstStyle/>
          <a:p>
            <a:pPr algn="ctr"/>
            <a:r>
              <a:rPr lang="en-US" altLang="zh-CN" sz="1000" dirty="0" smtClean="0">
                <a:latin typeface="+mn-ea"/>
              </a:rPr>
              <a:t>IPC425-E220-N</a:t>
            </a:r>
          </a:p>
          <a:p>
            <a:pPr algn="ctr"/>
            <a:r>
              <a:rPr lang="en-US" altLang="zh-CN" sz="1000" dirty="0" smtClean="0">
                <a:latin typeface="+mn-ea"/>
              </a:rPr>
              <a:t>1080P/IP66/180</a:t>
            </a:r>
            <a:r>
              <a:rPr lang="zh-CN" altLang="en-US" sz="1000" dirty="0" smtClean="0">
                <a:latin typeface="+mn-ea"/>
              </a:rPr>
              <a:t>米红外</a:t>
            </a:r>
            <a:r>
              <a:rPr lang="en-US" altLang="zh-CN" sz="1000" dirty="0" smtClean="0">
                <a:latin typeface="+mn-ea"/>
              </a:rPr>
              <a:t>/</a:t>
            </a:r>
            <a:r>
              <a:rPr lang="zh-CN" altLang="en-US" sz="1000" dirty="0" smtClean="0">
                <a:latin typeface="+mn-ea"/>
              </a:rPr>
              <a:t>超宽动态</a:t>
            </a:r>
            <a:endParaRPr lang="zh-CN" altLang="en-US" sz="1000" dirty="0">
              <a:latin typeface="+mn-ea"/>
            </a:endParaRPr>
          </a:p>
        </p:txBody>
      </p:sp>
      <p:pic>
        <p:nvPicPr>
          <p:cNvPr id="38" name="图片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847" y="2166303"/>
            <a:ext cx="352295" cy="598186"/>
          </a:xfrm>
          <a:prstGeom prst="rect">
            <a:avLst/>
          </a:prstGeom>
          <a:ln>
            <a:noFill/>
          </a:ln>
          <a:effectLst>
            <a:outerShdw blurRad="292100" dist="139700" dir="2700000" algn="tl" rotWithShape="0">
              <a:srgbClr val="333333">
                <a:alpha val="65000"/>
              </a:srgbClr>
            </a:outerShdw>
          </a:effectLst>
        </p:spPr>
      </p:pic>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1847" y="3225492"/>
            <a:ext cx="352295" cy="598186"/>
          </a:xfrm>
          <a:prstGeom prst="rect">
            <a:avLst/>
          </a:prstGeom>
          <a:ln>
            <a:noFill/>
          </a:ln>
          <a:effectLst>
            <a:outerShdw blurRad="292100" dist="139700" dir="2700000" algn="tl" rotWithShape="0">
              <a:srgbClr val="333333">
                <a:alpha val="65000"/>
              </a:srgbClr>
            </a:outerShdw>
          </a:effectLst>
        </p:spPr>
      </p:pic>
      <p:pic>
        <p:nvPicPr>
          <p:cNvPr id="27" name="Picture 2"/>
          <p:cNvPicPr>
            <a:picLocks noChangeAspect="1" noChangeArrowheads="1"/>
          </p:cNvPicPr>
          <p:nvPr/>
        </p:nvPicPr>
        <p:blipFill>
          <a:blip r:embed="rId5"/>
          <a:srcRect/>
          <a:stretch>
            <a:fillRect/>
          </a:stretch>
        </p:blipFill>
        <p:spPr bwMode="auto">
          <a:xfrm>
            <a:off x="7389141" y="2224704"/>
            <a:ext cx="408071" cy="691629"/>
          </a:xfrm>
          <a:prstGeom prst="rect">
            <a:avLst/>
          </a:prstGeom>
          <a:ln>
            <a:noFill/>
          </a:ln>
          <a:effectLst>
            <a:outerShdw blurRad="292100" dist="139700" dir="2700000" algn="tl" rotWithShape="0">
              <a:srgbClr val="333333">
                <a:alpha val="65000"/>
              </a:srgbClr>
            </a:outerShdw>
          </a:effectLst>
        </p:spPr>
      </p:pic>
      <p:sp>
        <p:nvSpPr>
          <p:cNvPr id="28" name="矩形 27"/>
          <p:cNvSpPr/>
          <p:nvPr/>
        </p:nvSpPr>
        <p:spPr>
          <a:xfrm>
            <a:off x="6854833" y="2882753"/>
            <a:ext cx="1476686" cy="400110"/>
          </a:xfrm>
          <a:prstGeom prst="rect">
            <a:avLst/>
          </a:prstGeom>
        </p:spPr>
        <p:txBody>
          <a:bodyPr wrap="none">
            <a:spAutoFit/>
          </a:bodyPr>
          <a:lstStyle/>
          <a:p>
            <a:pPr algn="ctr"/>
            <a:r>
              <a:rPr lang="en-US" altLang="zh-CN" sz="1000" dirty="0" smtClean="0">
                <a:latin typeface="+mn-ea"/>
              </a:rPr>
              <a:t>IPC520-E020-N</a:t>
            </a:r>
          </a:p>
          <a:p>
            <a:pPr algn="ctr"/>
            <a:r>
              <a:rPr lang="en-US" altLang="zh-CN" sz="1000" dirty="0" smtClean="0">
                <a:latin typeface="+mn-ea"/>
              </a:rPr>
              <a:t>1080P/IP66/20</a:t>
            </a:r>
            <a:r>
              <a:rPr lang="zh-CN" altLang="en-US" sz="1000" dirty="0" smtClean="0">
                <a:latin typeface="+mn-ea"/>
              </a:rPr>
              <a:t>倍光变</a:t>
            </a:r>
            <a:endParaRPr lang="zh-CN" altLang="en-US" sz="1000" dirty="0">
              <a:latin typeface="+mn-ea"/>
            </a:endParaRPr>
          </a:p>
        </p:txBody>
      </p:sp>
      <p:sp>
        <p:nvSpPr>
          <p:cNvPr id="29" name="矩形 28"/>
          <p:cNvSpPr/>
          <p:nvPr/>
        </p:nvSpPr>
        <p:spPr>
          <a:xfrm>
            <a:off x="7015935" y="3839335"/>
            <a:ext cx="1154483" cy="400110"/>
          </a:xfrm>
          <a:prstGeom prst="rect">
            <a:avLst/>
          </a:prstGeom>
        </p:spPr>
        <p:txBody>
          <a:bodyPr wrap="none">
            <a:spAutoFit/>
          </a:bodyPr>
          <a:lstStyle/>
          <a:p>
            <a:pPr algn="ctr"/>
            <a:r>
              <a:rPr lang="en-US" altLang="zh-CN" sz="1000" dirty="0" smtClean="0">
                <a:latin typeface="+mn-ea"/>
              </a:rPr>
              <a:t>IPC820-E020-N</a:t>
            </a:r>
          </a:p>
          <a:p>
            <a:pPr algn="ctr"/>
            <a:r>
              <a:rPr lang="en-US" altLang="zh-CN" sz="1000" dirty="0" smtClean="0">
                <a:latin typeface="+mn-ea"/>
              </a:rPr>
              <a:t>1080P/20</a:t>
            </a:r>
            <a:r>
              <a:rPr lang="zh-CN" altLang="en-US" sz="1000" dirty="0" smtClean="0">
                <a:latin typeface="+mn-ea"/>
              </a:rPr>
              <a:t>倍光变</a:t>
            </a:r>
            <a:endParaRPr lang="zh-CN" altLang="en-US" sz="1000" dirty="0">
              <a:latin typeface="+mn-ea"/>
            </a:endParaRPr>
          </a:p>
        </p:txBody>
      </p:sp>
      <p:sp>
        <p:nvSpPr>
          <p:cNvPr id="33" name="矩形 32"/>
          <p:cNvSpPr/>
          <p:nvPr/>
        </p:nvSpPr>
        <p:spPr>
          <a:xfrm>
            <a:off x="6817163" y="1850223"/>
            <a:ext cx="1552028" cy="400110"/>
          </a:xfrm>
          <a:prstGeom prst="rect">
            <a:avLst/>
          </a:prstGeom>
        </p:spPr>
        <p:txBody>
          <a:bodyPr wrap="none">
            <a:spAutoFit/>
          </a:bodyPr>
          <a:lstStyle/>
          <a:p>
            <a:pPr algn="ctr"/>
            <a:r>
              <a:rPr lang="en-US" altLang="zh-CN" sz="1000" dirty="0" smtClean="0">
                <a:latin typeface="+mn-ea"/>
              </a:rPr>
              <a:t>IPC521-C030-L</a:t>
            </a:r>
          </a:p>
          <a:p>
            <a:pPr algn="ctr"/>
            <a:r>
              <a:rPr lang="en-US" altLang="zh-CN" sz="1000" dirty="0" smtClean="0">
                <a:latin typeface="+mn-ea"/>
              </a:rPr>
              <a:t>1080P/IP66/500</a:t>
            </a:r>
            <a:r>
              <a:rPr lang="zh-CN" altLang="en-US" sz="1000" dirty="0" smtClean="0">
                <a:latin typeface="+mn-ea"/>
              </a:rPr>
              <a:t>米激光</a:t>
            </a:r>
            <a:endParaRPr lang="zh-CN" altLang="en-US" sz="1000" dirty="0">
              <a:latin typeface="+mn-ea"/>
            </a:endParaRPr>
          </a:p>
        </p:txBody>
      </p:sp>
      <p:pic>
        <p:nvPicPr>
          <p:cNvPr id="36" name="Picture 2"/>
          <p:cNvPicPr>
            <a:picLocks noChangeAspect="1" noChangeArrowheads="1"/>
          </p:cNvPicPr>
          <p:nvPr/>
        </p:nvPicPr>
        <p:blipFill>
          <a:blip r:embed="rId6" cstate="print"/>
          <a:srcRect/>
          <a:stretch>
            <a:fillRect/>
          </a:stretch>
        </p:blipFill>
        <p:spPr bwMode="auto">
          <a:xfrm>
            <a:off x="7340360" y="3369723"/>
            <a:ext cx="505633" cy="342537"/>
          </a:xfrm>
          <a:prstGeom prst="rect">
            <a:avLst/>
          </a:prstGeom>
          <a:ln>
            <a:noFill/>
          </a:ln>
          <a:effectLst>
            <a:outerShdw blurRad="292100" dist="139700" dir="2700000" algn="tl" rotWithShape="0">
              <a:srgbClr val="333333">
                <a:alpha val="65000"/>
              </a:srgbClr>
            </a:outerShdw>
          </a:effectLst>
        </p:spPr>
      </p:pic>
      <p:pic>
        <p:nvPicPr>
          <p:cNvPr id="42" name="图片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7690" y="1247553"/>
            <a:ext cx="850971" cy="562869"/>
          </a:xfrm>
          <a:prstGeom prst="rect">
            <a:avLst/>
          </a:prstGeom>
          <a:ln>
            <a:noFill/>
          </a:ln>
          <a:effectLst>
            <a:outerShdw blurRad="292100" dist="139700" dir="2700000" algn="tl" rotWithShape="0">
              <a:srgbClr val="333333">
                <a:alpha val="65000"/>
              </a:srgbClr>
            </a:outerShdw>
          </a:effectLst>
        </p:spPr>
      </p:pic>
      <p:sp>
        <p:nvSpPr>
          <p:cNvPr id="43" name="Rectangle 19"/>
          <p:cNvSpPr>
            <a:spLocks noChangeArrowheads="1"/>
          </p:cNvSpPr>
          <p:nvPr/>
        </p:nvSpPr>
        <p:spPr bwMode="auto">
          <a:xfrm>
            <a:off x="7145367" y="4299942"/>
            <a:ext cx="10371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Clr>
                <a:srgbClr val="FF0066"/>
              </a:buClr>
              <a:buSzPct val="75000"/>
              <a:buFont typeface="Arial" charset="0"/>
              <a:buNone/>
            </a:pPr>
            <a:r>
              <a:rPr lang="zh-CN" altLang="en-US" sz="1400" dirty="0">
                <a:latin typeface="微软雅黑" pitchFamily="34" charset="-122"/>
                <a:ea typeface="微软雅黑" pitchFamily="34" charset="-122"/>
              </a:rPr>
              <a:t>专业型</a:t>
            </a:r>
            <a:r>
              <a:rPr lang="en-US" altLang="zh-CN" sz="1400" i="0" dirty="0" smtClean="0">
                <a:latin typeface="微软雅黑" pitchFamily="34" charset="-122"/>
                <a:ea typeface="微软雅黑" pitchFamily="34" charset="-122"/>
              </a:rPr>
              <a:t>IPC</a:t>
            </a:r>
            <a:endParaRPr lang="en-US" altLang="zh-CN" sz="1400" i="0" dirty="0">
              <a:latin typeface="微软雅黑" pitchFamily="34" charset="-122"/>
              <a:ea typeface="微软雅黑" pitchFamily="34" charset="-122"/>
            </a:endParaRPr>
          </a:p>
        </p:txBody>
      </p:sp>
      <p:pic>
        <p:nvPicPr>
          <p:cNvPr id="44" name="图片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7674" y="3281325"/>
            <a:ext cx="330422" cy="578837"/>
          </a:xfrm>
          <a:prstGeom prst="rect">
            <a:avLst/>
          </a:prstGeom>
          <a:ln>
            <a:noFill/>
          </a:ln>
          <a:effectLst>
            <a:outerShdw blurRad="292100" dist="139700" dir="2700000" algn="tl" rotWithShape="0">
              <a:srgbClr val="333333">
                <a:alpha val="65000"/>
              </a:srgbClr>
            </a:outerShdw>
          </a:effectLst>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7582" y="1209169"/>
            <a:ext cx="330606" cy="5788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1545223"/>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云台机一体化摄像机特性</a:t>
            </a:r>
            <a:endParaRPr lang="zh-CN" altLang="en-US" dirty="0"/>
          </a:p>
        </p:txBody>
      </p:sp>
      <p:pic>
        <p:nvPicPr>
          <p:cNvPr id="21" name="Picture 2"/>
          <p:cNvPicPr>
            <a:picLocks noChangeAspect="1" noChangeArrowheads="1"/>
          </p:cNvPicPr>
          <p:nvPr/>
        </p:nvPicPr>
        <p:blipFill>
          <a:blip r:embed="rId3"/>
          <a:srcRect/>
          <a:stretch>
            <a:fillRect/>
          </a:stretch>
        </p:blipFill>
        <p:spPr bwMode="auto">
          <a:xfrm>
            <a:off x="4021877" y="1216633"/>
            <a:ext cx="1283300" cy="2175030"/>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3617847" y="3607386"/>
            <a:ext cx="2250297" cy="1052596"/>
          </a:xfrm>
          <a:prstGeom prst="rect">
            <a:avLst/>
          </a:prstGeom>
          <a:noFill/>
        </p:spPr>
        <p:txBody>
          <a:bodyPr wrap="square" rtlCol="0">
            <a:spAutoFit/>
          </a:bodyPr>
          <a:lstStyle/>
          <a:p>
            <a:pPr algn="ctr"/>
            <a:r>
              <a:rPr lang="zh-CN" altLang="en-US" sz="1620" dirty="0">
                <a:solidFill>
                  <a:srgbClr val="FFC000"/>
                </a:solidFill>
              </a:rPr>
              <a:t>一体化云台网络摄像机</a:t>
            </a:r>
            <a:endParaRPr lang="en-US" altLang="zh-CN" sz="1620" dirty="0">
              <a:solidFill>
                <a:srgbClr val="FFC000"/>
              </a:solidFill>
            </a:endParaRPr>
          </a:p>
          <a:p>
            <a:pPr algn="ctr"/>
            <a:r>
              <a:rPr lang="en-US" altLang="zh-CN" sz="1620" dirty="0" smtClean="0">
                <a:solidFill>
                  <a:srgbClr val="FFC000"/>
                </a:solidFill>
              </a:rPr>
              <a:t>IPC520-E020-N</a:t>
            </a:r>
          </a:p>
          <a:p>
            <a:pPr algn="ctr"/>
            <a:r>
              <a:rPr lang="zh-CN" altLang="en-US" sz="1000" dirty="0">
                <a:solidFill>
                  <a:srgbClr val="2A82B0"/>
                </a:solidFill>
              </a:rPr>
              <a:t>水平：</a:t>
            </a:r>
            <a:r>
              <a:rPr lang="en-US" altLang="zh-CN" sz="1000" dirty="0">
                <a:solidFill>
                  <a:srgbClr val="2A82B0"/>
                </a:solidFill>
              </a:rPr>
              <a:t>0 ° ~360°</a:t>
            </a:r>
            <a:r>
              <a:rPr lang="zh-CN" altLang="en-US" sz="1000" dirty="0">
                <a:solidFill>
                  <a:srgbClr val="2A82B0"/>
                </a:solidFill>
              </a:rPr>
              <a:t>连续旋转</a:t>
            </a:r>
            <a:r>
              <a:rPr lang="zh-CN" altLang="en-US" sz="1000" dirty="0" smtClean="0">
                <a:solidFill>
                  <a:srgbClr val="2A82B0"/>
                </a:solidFill>
              </a:rPr>
              <a:t>；</a:t>
            </a:r>
            <a:endParaRPr lang="en-US" altLang="zh-CN" sz="1000" dirty="0" smtClean="0">
              <a:solidFill>
                <a:srgbClr val="2A82B0"/>
              </a:solidFill>
            </a:endParaRPr>
          </a:p>
          <a:p>
            <a:pPr algn="ctr"/>
            <a:r>
              <a:rPr lang="zh-CN" altLang="en-US" sz="1000" dirty="0" smtClean="0">
                <a:solidFill>
                  <a:srgbClr val="2A82B0"/>
                </a:solidFill>
              </a:rPr>
              <a:t>垂直</a:t>
            </a:r>
            <a:r>
              <a:rPr lang="zh-CN" altLang="en-US" sz="1000" dirty="0">
                <a:solidFill>
                  <a:srgbClr val="2A82B0"/>
                </a:solidFill>
              </a:rPr>
              <a:t>：</a:t>
            </a:r>
            <a:r>
              <a:rPr lang="en-US" altLang="zh-CN" sz="1000" dirty="0">
                <a:solidFill>
                  <a:srgbClr val="2A82B0"/>
                </a:solidFill>
              </a:rPr>
              <a:t>-90 ° ~+40 °</a:t>
            </a:r>
          </a:p>
          <a:p>
            <a:pPr algn="ctr"/>
            <a:r>
              <a:rPr lang="zh-CN" altLang="en-US" sz="1000" dirty="0">
                <a:solidFill>
                  <a:srgbClr val="2A82B0"/>
                </a:solidFill>
              </a:rPr>
              <a:t>防护罩为整体铝</a:t>
            </a:r>
            <a:r>
              <a:rPr lang="zh-CN" altLang="en-US" sz="1000" dirty="0" smtClean="0">
                <a:solidFill>
                  <a:srgbClr val="2A82B0"/>
                </a:solidFill>
              </a:rPr>
              <a:t>压铸，</a:t>
            </a:r>
            <a:r>
              <a:rPr lang="en-US" altLang="zh-CN" sz="1000" dirty="0" smtClean="0">
                <a:solidFill>
                  <a:srgbClr val="2A82B0"/>
                </a:solidFill>
              </a:rPr>
              <a:t>IP66</a:t>
            </a:r>
            <a:endParaRPr lang="zh-CN" altLang="en-US" sz="1620" dirty="0">
              <a:solidFill>
                <a:srgbClr val="2A82B0"/>
              </a:solidFill>
            </a:endParaRPr>
          </a:p>
        </p:txBody>
      </p:sp>
      <p:pic>
        <p:nvPicPr>
          <p:cNvPr id="2050" name="Picture 2"/>
          <p:cNvPicPr>
            <a:picLocks noChangeAspect="1" noChangeArrowheads="1"/>
          </p:cNvPicPr>
          <p:nvPr/>
        </p:nvPicPr>
        <p:blipFill>
          <a:blip r:embed="rId4" cstate="print"/>
          <a:srcRect/>
          <a:stretch>
            <a:fillRect/>
          </a:stretch>
        </p:blipFill>
        <p:spPr bwMode="auto">
          <a:xfrm>
            <a:off x="6680789" y="1897746"/>
            <a:ext cx="1615070" cy="1094116"/>
          </a:xfrm>
          <a:prstGeom prst="rect">
            <a:avLst/>
          </a:prstGeom>
          <a:ln>
            <a:noFill/>
          </a:ln>
          <a:effectLst>
            <a:outerShdw blurRad="292100" dist="139700" dir="2700000" algn="tl" rotWithShape="0">
              <a:srgbClr val="333333">
                <a:alpha val="65000"/>
              </a:srgbClr>
            </a:outerShdw>
          </a:effectLst>
        </p:spPr>
      </p:pic>
      <p:sp>
        <p:nvSpPr>
          <p:cNvPr id="23" name="TextBox 22"/>
          <p:cNvSpPr txBox="1"/>
          <p:nvPr/>
        </p:nvSpPr>
        <p:spPr>
          <a:xfrm>
            <a:off x="6516216" y="3607386"/>
            <a:ext cx="1944216" cy="1052596"/>
          </a:xfrm>
          <a:prstGeom prst="rect">
            <a:avLst/>
          </a:prstGeom>
          <a:noFill/>
        </p:spPr>
        <p:txBody>
          <a:bodyPr wrap="square" rtlCol="0">
            <a:spAutoFit/>
          </a:bodyPr>
          <a:lstStyle/>
          <a:p>
            <a:pPr algn="ctr"/>
            <a:r>
              <a:rPr lang="zh-CN" altLang="en-US" sz="1620" dirty="0">
                <a:solidFill>
                  <a:srgbClr val="FFC000"/>
                </a:solidFill>
              </a:rPr>
              <a:t>一体化网络摄像机</a:t>
            </a:r>
            <a:endParaRPr lang="en-US" altLang="zh-CN" sz="1620" dirty="0">
              <a:solidFill>
                <a:srgbClr val="FFC000"/>
              </a:solidFill>
            </a:endParaRPr>
          </a:p>
          <a:p>
            <a:pPr algn="ctr"/>
            <a:r>
              <a:rPr lang="en-US" altLang="zh-CN" sz="1620" dirty="0" smtClean="0">
                <a:solidFill>
                  <a:srgbClr val="FFC000"/>
                </a:solidFill>
              </a:rPr>
              <a:t>IPC820-E020-N</a:t>
            </a:r>
          </a:p>
          <a:p>
            <a:pPr algn="ctr"/>
            <a:r>
              <a:rPr lang="zh-CN" altLang="en-US" sz="1000" dirty="0">
                <a:solidFill>
                  <a:srgbClr val="2A82B0"/>
                </a:solidFill>
              </a:rPr>
              <a:t>使用方式灵活，可单独使用，亦可搭配护罩室外</a:t>
            </a:r>
            <a:r>
              <a:rPr lang="zh-CN" altLang="en-US" sz="1000" dirty="0" smtClean="0">
                <a:solidFill>
                  <a:srgbClr val="2A82B0"/>
                </a:solidFill>
              </a:rPr>
              <a:t>使用</a:t>
            </a:r>
            <a:endParaRPr lang="en-US" altLang="zh-CN" sz="1000" dirty="0" smtClean="0">
              <a:solidFill>
                <a:srgbClr val="2A82B0"/>
              </a:solidFill>
            </a:endParaRPr>
          </a:p>
          <a:p>
            <a:pPr algn="ctr"/>
            <a:r>
              <a:rPr lang="zh-CN" altLang="en-US" sz="1000" dirty="0">
                <a:solidFill>
                  <a:srgbClr val="2A82B0"/>
                </a:solidFill>
              </a:rPr>
              <a:t>音频、告警、</a:t>
            </a:r>
            <a:r>
              <a:rPr lang="en-US" altLang="zh-CN" sz="1000" dirty="0">
                <a:solidFill>
                  <a:srgbClr val="2A82B0"/>
                </a:solidFill>
              </a:rPr>
              <a:t>RS485</a:t>
            </a:r>
            <a:r>
              <a:rPr lang="zh-CN" altLang="en-US" sz="1000" dirty="0">
                <a:solidFill>
                  <a:srgbClr val="2A82B0"/>
                </a:solidFill>
              </a:rPr>
              <a:t>、模拟</a:t>
            </a:r>
            <a:r>
              <a:rPr lang="zh-CN" altLang="en-US" sz="1000" dirty="0" smtClean="0">
                <a:solidFill>
                  <a:srgbClr val="2A82B0"/>
                </a:solidFill>
              </a:rPr>
              <a:t>视频</a:t>
            </a:r>
            <a:endParaRPr lang="zh-CN" altLang="en-US" sz="1620" dirty="0">
              <a:solidFill>
                <a:srgbClr val="2A82B0"/>
              </a:solidFill>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257" y="1689431"/>
            <a:ext cx="2198934" cy="1454470"/>
          </a:xfrm>
          <a:prstGeom prst="rect">
            <a:avLst/>
          </a:prstGeom>
          <a:ln>
            <a:noFill/>
          </a:ln>
          <a:effectLst>
            <a:outerShdw blurRad="292100" dist="139700" dir="2700000" algn="tl" rotWithShape="0">
              <a:srgbClr val="333333">
                <a:alpha val="65000"/>
              </a:srgbClr>
            </a:outerShdw>
          </a:effectLst>
        </p:spPr>
      </p:pic>
      <p:sp>
        <p:nvSpPr>
          <p:cNvPr id="10" name="TextBox 21"/>
          <p:cNvSpPr txBox="1"/>
          <p:nvPr/>
        </p:nvSpPr>
        <p:spPr>
          <a:xfrm>
            <a:off x="755576" y="3607386"/>
            <a:ext cx="2250297" cy="1052596"/>
          </a:xfrm>
          <a:prstGeom prst="rect">
            <a:avLst/>
          </a:prstGeom>
          <a:noFill/>
        </p:spPr>
        <p:txBody>
          <a:bodyPr wrap="square" rtlCol="0">
            <a:spAutoFit/>
          </a:bodyPr>
          <a:lstStyle/>
          <a:p>
            <a:pPr algn="ctr"/>
            <a:r>
              <a:rPr lang="zh-CN" altLang="en-US" sz="1620" dirty="0">
                <a:solidFill>
                  <a:srgbClr val="FFC000"/>
                </a:solidFill>
              </a:rPr>
              <a:t>一体化云台网络摄像机</a:t>
            </a:r>
            <a:endParaRPr lang="en-US" altLang="zh-CN" sz="1620" dirty="0">
              <a:solidFill>
                <a:srgbClr val="FFC000"/>
              </a:solidFill>
            </a:endParaRPr>
          </a:p>
          <a:p>
            <a:pPr algn="ctr"/>
            <a:r>
              <a:rPr lang="en-US" altLang="zh-CN" sz="1620" dirty="0" smtClean="0">
                <a:solidFill>
                  <a:srgbClr val="FFC000"/>
                </a:solidFill>
              </a:rPr>
              <a:t>IPC521-C030-L</a:t>
            </a:r>
          </a:p>
          <a:p>
            <a:pPr algn="ctr"/>
            <a:r>
              <a:rPr lang="en-US" altLang="zh-CN" sz="1000" dirty="0" smtClean="0">
                <a:solidFill>
                  <a:srgbClr val="2A82B0"/>
                </a:solidFill>
              </a:rPr>
              <a:t>30</a:t>
            </a:r>
            <a:r>
              <a:rPr lang="zh-CN" altLang="en-US" sz="1000" dirty="0" smtClean="0">
                <a:solidFill>
                  <a:srgbClr val="2A82B0"/>
                </a:solidFill>
              </a:rPr>
              <a:t>倍光变，双向音频，</a:t>
            </a:r>
            <a:endParaRPr lang="en-US" altLang="zh-CN" sz="1000" dirty="0" smtClean="0">
              <a:solidFill>
                <a:srgbClr val="2A82B0"/>
              </a:solidFill>
            </a:endParaRPr>
          </a:p>
          <a:p>
            <a:pPr algn="ctr"/>
            <a:r>
              <a:rPr lang="zh-CN" altLang="en-US" sz="1000" dirty="0" smtClean="0">
                <a:solidFill>
                  <a:srgbClr val="2A82B0"/>
                </a:solidFill>
              </a:rPr>
              <a:t>告警输入输出，内置</a:t>
            </a:r>
            <a:r>
              <a:rPr lang="en-US" altLang="zh-CN" sz="1000" dirty="0" smtClean="0">
                <a:solidFill>
                  <a:srgbClr val="2A82B0"/>
                </a:solidFill>
              </a:rPr>
              <a:t>TF</a:t>
            </a:r>
            <a:r>
              <a:rPr lang="zh-CN" altLang="en-US" sz="1000" dirty="0" smtClean="0">
                <a:solidFill>
                  <a:srgbClr val="2A82B0"/>
                </a:solidFill>
              </a:rPr>
              <a:t>卡插槽</a:t>
            </a:r>
            <a:endParaRPr lang="en-US" altLang="zh-CN" sz="1000" dirty="0">
              <a:solidFill>
                <a:srgbClr val="2A82B0"/>
              </a:solidFill>
            </a:endParaRPr>
          </a:p>
          <a:p>
            <a:pPr algn="ctr"/>
            <a:r>
              <a:rPr lang="zh-CN" altLang="en-US" sz="1000" dirty="0" smtClean="0">
                <a:solidFill>
                  <a:srgbClr val="2A82B0"/>
                </a:solidFill>
              </a:rPr>
              <a:t>宽动态、透雾</a:t>
            </a:r>
            <a:endParaRPr lang="zh-CN" altLang="en-US" sz="1000" dirty="0">
              <a:solidFill>
                <a:srgbClr val="2A82B0"/>
              </a:solidFill>
            </a:endParaRPr>
          </a:p>
        </p:txBody>
      </p:sp>
    </p:spTree>
    <p:extLst>
      <p:ext uri="{BB962C8B-B14F-4D97-AF65-F5344CB8AC3E}">
        <p14:creationId xmlns:p14="http://schemas.microsoft.com/office/powerpoint/2010/main" val="40467045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395288" y="272416"/>
            <a:ext cx="8229600" cy="369332"/>
          </a:xfrm>
          <a:prstGeom prst="rect">
            <a:avLst/>
          </a:prstGeom>
          <a:noFill/>
          <a:ln w="9525">
            <a:noFill/>
            <a:miter lim="800000"/>
            <a:headEnd/>
            <a:tailEnd/>
          </a:ln>
        </p:spPr>
        <p:txBody>
          <a:bodyPr vert="horz" wrap="square" lIns="90000" tIns="0" rIns="90000" bIns="0" rtlCol="0" anchor="ctr">
            <a:spAutoFit/>
          </a:bodyPr>
          <a:lstStyle/>
          <a:p>
            <a:r>
              <a:rPr lang="zh-CN" altLang="en-US" dirty="0"/>
              <a:t>应用场景</a:t>
            </a:r>
            <a:r>
              <a:rPr lang="en-US" altLang="zh-CN" dirty="0" smtClean="0"/>
              <a:t>——</a:t>
            </a:r>
            <a:r>
              <a:rPr lang="zh-CN" altLang="en-US" dirty="0" smtClean="0"/>
              <a:t>高清枪型</a:t>
            </a:r>
            <a:r>
              <a:rPr lang="en-US" altLang="zh-CN" dirty="0" smtClean="0"/>
              <a:t>IPC</a:t>
            </a:r>
            <a:endParaRPr lang="zh-CN" altLang="en-US" dirty="0"/>
          </a:p>
        </p:txBody>
      </p:sp>
      <p:sp>
        <p:nvSpPr>
          <p:cNvPr id="15" name="内容占位符 2"/>
          <p:cNvSpPr txBox="1">
            <a:spLocks/>
          </p:cNvSpPr>
          <p:nvPr/>
        </p:nvSpPr>
        <p:spPr>
          <a:xfrm>
            <a:off x="395288" y="774836"/>
            <a:ext cx="8229600" cy="590611"/>
          </a:xfrm>
          <a:prstGeom prst="rect">
            <a:avLst/>
          </a:prstGeom>
          <a:noFill/>
        </p:spPr>
        <p:txBody>
          <a:bodyPr vert="horz" wrap="square" lIns="68580" tIns="34290" rIns="68580" bIns="34290" rtlCol="0">
            <a:spAutoFit/>
          </a:bodyPr>
          <a:lstStyle>
            <a:lvl1pPr indent="0">
              <a:spcBef>
                <a:spcPct val="20000"/>
              </a:spcBef>
              <a:buFont typeface="Arial" pitchFamily="34" charset="0"/>
              <a:buNone/>
              <a:defRPr lang="zh-CN" altLang="en-US" sz="1600" smtClean="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pPr>
              <a:lnSpc>
                <a:spcPct val="150000"/>
              </a:lnSpc>
            </a:pPr>
            <a:r>
              <a:rPr lang="zh-CN" altLang="en-US" sz="1200" dirty="0"/>
              <a:t>适用于</a:t>
            </a:r>
            <a:r>
              <a:rPr lang="zh-CN" altLang="zh-CN" sz="1200" dirty="0"/>
              <a:t>工厂，厂区，楼宇，宾馆，店铺，学校</a:t>
            </a:r>
            <a:r>
              <a:rPr lang="zh-CN" altLang="en-US" sz="1200" dirty="0"/>
              <a:t>，应用场景一般有光源，无夜视的需求，优势是可选配各种镜头实现大小视场的监控。</a:t>
            </a:r>
          </a:p>
        </p:txBody>
      </p:sp>
      <p:pic>
        <p:nvPicPr>
          <p:cNvPr id="16" name="Picture 2" descr="http://www.nbyihe.cn/pics/20057281718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0229" y="1446232"/>
            <a:ext cx="2664296" cy="163565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7" name="Picture 4" descr="http://news.xinhuanet.com/auto/2011-06/23/121572339_61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1446232"/>
            <a:ext cx="2657935" cy="163565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8" name="Picture 8" descr="http://images.ctrip.com/i/hotel/47000/46297/E75B59EC-B360-4067-9B38-B17189E9B61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690" b="8975"/>
          <a:stretch/>
        </p:blipFill>
        <p:spPr bwMode="auto">
          <a:xfrm>
            <a:off x="4957529" y="3339574"/>
            <a:ext cx="2657934" cy="1621386"/>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9"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875"/>
          <a:stretch/>
        </p:blipFill>
        <p:spPr bwMode="auto">
          <a:xfrm>
            <a:off x="1530229" y="3339574"/>
            <a:ext cx="2669731" cy="163565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7944" y="2841425"/>
            <a:ext cx="1314860" cy="738608"/>
          </a:xfrm>
          <a:prstGeom prst="rect">
            <a:avLst/>
          </a:prstGeom>
        </p:spPr>
      </p:pic>
      <p:sp>
        <p:nvSpPr>
          <p:cNvPr id="11" name="Text Box 11"/>
          <p:cNvSpPr txBox="1">
            <a:spLocks noChangeArrowheads="1"/>
          </p:cNvSpPr>
          <p:nvPr/>
        </p:nvSpPr>
        <p:spPr bwMode="auto">
          <a:xfrm>
            <a:off x="611560" y="2795231"/>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写字楼</a:t>
            </a:r>
            <a:endParaRPr lang="zh-CN" altLang="en-US" dirty="0">
              <a:solidFill>
                <a:schemeClr val="tx1"/>
              </a:solidFill>
            </a:endParaRPr>
          </a:p>
        </p:txBody>
      </p:sp>
      <p:sp>
        <p:nvSpPr>
          <p:cNvPr id="12" name="Text Box 11"/>
          <p:cNvSpPr txBox="1">
            <a:spLocks noChangeArrowheads="1"/>
          </p:cNvSpPr>
          <p:nvPr/>
        </p:nvSpPr>
        <p:spPr bwMode="auto">
          <a:xfrm>
            <a:off x="611560" y="4674307"/>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超市</a:t>
            </a:r>
            <a:endParaRPr lang="zh-CN" altLang="en-US" dirty="0">
              <a:solidFill>
                <a:schemeClr val="tx1"/>
              </a:solidFill>
            </a:endParaRPr>
          </a:p>
        </p:txBody>
      </p:sp>
      <p:sp>
        <p:nvSpPr>
          <p:cNvPr id="13" name="Text Box 11"/>
          <p:cNvSpPr txBox="1">
            <a:spLocks noChangeArrowheads="1"/>
          </p:cNvSpPr>
          <p:nvPr/>
        </p:nvSpPr>
        <p:spPr bwMode="auto">
          <a:xfrm>
            <a:off x="7827984" y="2795231"/>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车间</a:t>
            </a:r>
            <a:endParaRPr lang="zh-CN" altLang="en-US" dirty="0">
              <a:solidFill>
                <a:schemeClr val="tx1"/>
              </a:solidFill>
            </a:endParaRPr>
          </a:p>
        </p:txBody>
      </p:sp>
      <p:sp>
        <p:nvSpPr>
          <p:cNvPr id="20" name="Text Box 11"/>
          <p:cNvSpPr txBox="1">
            <a:spLocks noChangeArrowheads="1"/>
          </p:cNvSpPr>
          <p:nvPr/>
        </p:nvSpPr>
        <p:spPr bwMode="auto">
          <a:xfrm>
            <a:off x="7827984" y="4674307"/>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酒店</a:t>
            </a:r>
            <a:endParaRPr lang="zh-CN" altLang="en-US" dirty="0">
              <a:solidFill>
                <a:schemeClr val="tx1"/>
              </a:solidFill>
            </a:endParaRPr>
          </a:p>
        </p:txBody>
      </p:sp>
    </p:spTree>
    <p:extLst>
      <p:ext uri="{BB962C8B-B14F-4D97-AF65-F5344CB8AC3E}">
        <p14:creationId xmlns:p14="http://schemas.microsoft.com/office/powerpoint/2010/main" val="23488714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381368" y="257510"/>
            <a:ext cx="8229600" cy="369332"/>
          </a:xfrm>
          <a:prstGeom prst="rect">
            <a:avLst/>
          </a:prstGeom>
          <a:noFill/>
          <a:ln w="9525">
            <a:noFill/>
            <a:miter lim="800000"/>
            <a:headEnd/>
            <a:tailEnd/>
          </a:ln>
        </p:spPr>
        <p:txBody>
          <a:bodyPr vert="horz" wrap="square" lIns="90000" tIns="0" rIns="90000" bIns="0" rtlCol="0" anchor="ctr">
            <a:spAutoFit/>
          </a:bodyPr>
          <a:lstStyle>
            <a:lvl1pPr>
              <a:spcBef>
                <a:spcPct val="0"/>
              </a:spcBef>
              <a:buNone/>
              <a:defRPr lang="zh-CN" altLang="en-US" sz="2400" b="1">
                <a:latin typeface="+mj-ea"/>
                <a:ea typeface="+mj-ea"/>
              </a:defRPr>
            </a:lvl1pPr>
          </a:lstStyle>
          <a:p>
            <a:r>
              <a:rPr lang="zh-CN" altLang="en-US" dirty="0"/>
              <a:t>应用场景</a:t>
            </a:r>
            <a:r>
              <a:rPr lang="en-US" altLang="zh-CN" dirty="0"/>
              <a:t>——</a:t>
            </a:r>
            <a:r>
              <a:rPr lang="zh-CN" altLang="en-US" dirty="0"/>
              <a:t>高清红外枪</a:t>
            </a:r>
            <a:r>
              <a:rPr lang="zh-CN" altLang="en-US" dirty="0" smtClean="0"/>
              <a:t>型</a:t>
            </a:r>
            <a:r>
              <a:rPr lang="en-US" altLang="zh-CN" dirty="0" smtClean="0"/>
              <a:t>IPC</a:t>
            </a:r>
            <a:endParaRPr lang="zh-CN" altLang="en-US" dirty="0"/>
          </a:p>
        </p:txBody>
      </p:sp>
      <p:sp>
        <p:nvSpPr>
          <p:cNvPr id="11" name="内容占位符 2"/>
          <p:cNvSpPr txBox="1">
            <a:spLocks/>
          </p:cNvSpPr>
          <p:nvPr/>
        </p:nvSpPr>
        <p:spPr>
          <a:xfrm>
            <a:off x="381368" y="773767"/>
            <a:ext cx="8229600" cy="253916"/>
          </a:xfrm>
          <a:prstGeom prst="rect">
            <a:avLst/>
          </a:prstGeom>
          <a:noFill/>
        </p:spPr>
        <p:txBody>
          <a:bodyPr vert="horz" wrap="square" lIns="68580" tIns="34290" rIns="68580" bIns="34290" rtlCol="0">
            <a:spAutoFit/>
          </a:bodyPr>
          <a:lstStyle>
            <a:defPPr>
              <a:defRPr lang="zh-CN"/>
            </a:defPPr>
            <a:lvl1pPr indent="0">
              <a:spcBef>
                <a:spcPct val="20000"/>
              </a:spcBef>
              <a:buFont typeface="Arial" pitchFamily="34" charset="0"/>
              <a:buNone/>
              <a:defRPr sz="160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zh-CN" altLang="en-US" sz="1200" dirty="0"/>
              <a:t>适用于</a:t>
            </a:r>
            <a:r>
              <a:rPr lang="zh-CN" altLang="zh-CN" sz="1200" dirty="0"/>
              <a:t>道路、仓库、地下停车场、酒吧、园区等光线较暗或无光照环境且要求高清画质的场所</a:t>
            </a:r>
            <a:r>
              <a:rPr lang="zh-CN" altLang="en-US" sz="1200" dirty="0"/>
              <a:t>，可</a:t>
            </a:r>
            <a:r>
              <a:rPr lang="en-US" altLang="zh-CN" sz="1200" dirty="0"/>
              <a:t>7×24</a:t>
            </a:r>
            <a:r>
              <a:rPr lang="zh-CN" altLang="en-US" sz="1200" dirty="0"/>
              <a:t>小时户外监控。</a:t>
            </a:r>
          </a:p>
        </p:txBody>
      </p:sp>
      <p:pic>
        <p:nvPicPr>
          <p:cNvPr id="12" name="Picture 2" descr="http://pic4.nipic.com/20091023/2685384_092459382796_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179"/>
          <a:stretch/>
        </p:blipFill>
        <p:spPr bwMode="auto">
          <a:xfrm>
            <a:off x="1403648" y="1491630"/>
            <a:ext cx="2758421" cy="168441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3" name="Picture 4" descr="http://pic17.nipic.com/20111022/8658871_173048531141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521" b="11396"/>
          <a:stretch/>
        </p:blipFill>
        <p:spPr bwMode="auto">
          <a:xfrm>
            <a:off x="4868031" y="1491630"/>
            <a:ext cx="2758421" cy="167236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4"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580" b="7580"/>
          <a:stretch/>
        </p:blipFill>
        <p:spPr bwMode="auto">
          <a:xfrm>
            <a:off x="1403648" y="3310917"/>
            <a:ext cx="2758421" cy="170298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7" descr="http://img12.3lian.com/gaoqing02/01/47/4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68031" y="3310917"/>
            <a:ext cx="2758422" cy="170298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
        <p:nvSpPr>
          <p:cNvPr id="17" name="Text Box 11"/>
          <p:cNvSpPr txBox="1">
            <a:spLocks noChangeArrowheads="1"/>
          </p:cNvSpPr>
          <p:nvPr/>
        </p:nvSpPr>
        <p:spPr bwMode="auto">
          <a:xfrm>
            <a:off x="611560" y="2795231"/>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走廊</a:t>
            </a:r>
            <a:endParaRPr lang="zh-CN" altLang="en-US" dirty="0">
              <a:solidFill>
                <a:schemeClr val="tx1"/>
              </a:solidFill>
            </a:endParaRPr>
          </a:p>
        </p:txBody>
      </p:sp>
      <p:sp>
        <p:nvSpPr>
          <p:cNvPr id="18" name="Text Box 11"/>
          <p:cNvSpPr txBox="1">
            <a:spLocks noChangeArrowheads="1"/>
          </p:cNvSpPr>
          <p:nvPr/>
        </p:nvSpPr>
        <p:spPr bwMode="auto">
          <a:xfrm>
            <a:off x="7668096" y="2875614"/>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咖啡厅</a:t>
            </a:r>
            <a:endParaRPr lang="zh-CN" altLang="en-US" dirty="0">
              <a:solidFill>
                <a:schemeClr val="tx1"/>
              </a:solidFill>
            </a:endParaRPr>
          </a:p>
        </p:txBody>
      </p:sp>
      <p:sp>
        <p:nvSpPr>
          <p:cNvPr id="19" name="Text Box 11"/>
          <p:cNvSpPr txBox="1">
            <a:spLocks noChangeArrowheads="1"/>
          </p:cNvSpPr>
          <p:nvPr/>
        </p:nvSpPr>
        <p:spPr bwMode="auto">
          <a:xfrm>
            <a:off x="7668096" y="4723545"/>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停车场</a:t>
            </a:r>
            <a:endParaRPr lang="zh-CN" altLang="en-US" dirty="0">
              <a:solidFill>
                <a:schemeClr val="tx1"/>
              </a:solidFill>
            </a:endParaRPr>
          </a:p>
        </p:txBody>
      </p:sp>
      <p:sp>
        <p:nvSpPr>
          <p:cNvPr id="20" name="Text Box 11"/>
          <p:cNvSpPr txBox="1">
            <a:spLocks noChangeArrowheads="1"/>
          </p:cNvSpPr>
          <p:nvPr/>
        </p:nvSpPr>
        <p:spPr bwMode="auto">
          <a:xfrm>
            <a:off x="556737" y="4723545"/>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过道</a:t>
            </a:r>
            <a:endParaRPr lang="zh-CN" altLang="en-US" dirty="0">
              <a:solidFill>
                <a:schemeClr val="tx1"/>
              </a:solidFill>
            </a:endParaRPr>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1920" y="2859023"/>
            <a:ext cx="1386038" cy="749259"/>
          </a:xfrm>
          <a:prstGeom prst="rect">
            <a:avLst/>
          </a:prstGeom>
        </p:spPr>
      </p:pic>
    </p:spTree>
    <p:extLst>
      <p:ext uri="{BB962C8B-B14F-4D97-AF65-F5344CB8AC3E}">
        <p14:creationId xmlns:p14="http://schemas.microsoft.com/office/powerpoint/2010/main" val="4323736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395288" y="280825"/>
            <a:ext cx="8229600" cy="369332"/>
          </a:xfrm>
          <a:prstGeom prst="rect">
            <a:avLst/>
          </a:prstGeom>
          <a:noFill/>
          <a:ln w="9525">
            <a:noFill/>
            <a:miter lim="800000"/>
            <a:headEnd/>
            <a:tailEnd/>
          </a:ln>
        </p:spPr>
        <p:txBody>
          <a:bodyPr vert="horz" wrap="square" lIns="90000" tIns="0" rIns="90000" bIns="0" rtlCol="0" anchor="ctr">
            <a:spAutoFit/>
          </a:bodyPr>
          <a:lstStyle>
            <a:defPPr>
              <a:defRPr lang="zh-CN"/>
            </a:defPPr>
            <a:lvl1pPr>
              <a:spcBef>
                <a:spcPct val="0"/>
              </a:spcBef>
              <a:buNone/>
              <a:defRPr sz="2400" b="1">
                <a:latin typeface="+mj-ea"/>
                <a:ea typeface="+mj-ea"/>
              </a:defRPr>
            </a:lvl1pPr>
          </a:lstStyle>
          <a:p>
            <a:r>
              <a:rPr lang="zh-CN" altLang="en-US" dirty="0"/>
              <a:t>应用场景</a:t>
            </a:r>
            <a:r>
              <a:rPr lang="en-US" altLang="zh-CN" dirty="0"/>
              <a:t>——</a:t>
            </a:r>
            <a:r>
              <a:rPr lang="zh-CN" altLang="en-US" dirty="0"/>
              <a:t>高清半球型网络</a:t>
            </a:r>
            <a:r>
              <a:rPr lang="zh-CN" altLang="en-US" dirty="0" smtClean="0"/>
              <a:t>摄像机</a:t>
            </a:r>
            <a:endParaRPr lang="zh-CN" altLang="en-US" dirty="0"/>
          </a:p>
        </p:txBody>
      </p:sp>
      <p:sp>
        <p:nvSpPr>
          <p:cNvPr id="11" name="内容占位符 2"/>
          <p:cNvSpPr txBox="1">
            <a:spLocks/>
          </p:cNvSpPr>
          <p:nvPr/>
        </p:nvSpPr>
        <p:spPr>
          <a:xfrm>
            <a:off x="421616" y="842227"/>
            <a:ext cx="8229600" cy="438582"/>
          </a:xfrm>
          <a:prstGeom prst="rect">
            <a:avLst/>
          </a:prstGeom>
          <a:noFill/>
        </p:spPr>
        <p:txBody>
          <a:bodyPr vert="horz" wrap="square" lIns="68580" tIns="34290" rIns="68580" bIns="34290" rtlCol="0">
            <a:spAutoFit/>
          </a:bodyPr>
          <a:lstStyle>
            <a:defPPr>
              <a:defRPr lang="zh-CN"/>
            </a:defPPr>
            <a:lvl1pPr indent="0">
              <a:spcBef>
                <a:spcPct val="20000"/>
              </a:spcBef>
              <a:buFont typeface="Arial" pitchFamily="34" charset="0"/>
              <a:buNone/>
              <a:defRPr sz="160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zh-CN" altLang="en-US" sz="1200" dirty="0"/>
              <a:t>适用于</a:t>
            </a:r>
            <a:r>
              <a:rPr lang="zh-CN" altLang="zh-CN" sz="1200" dirty="0"/>
              <a:t>酒店、超市、办公室、走廊、楼梯等要求高清画质</a:t>
            </a:r>
            <a:r>
              <a:rPr lang="zh-CN" altLang="en-US" sz="1200" dirty="0"/>
              <a:t>并对隐蔽性和美观均有要求</a:t>
            </a:r>
            <a:r>
              <a:rPr lang="zh-CN" altLang="zh-CN" sz="1200" dirty="0"/>
              <a:t>的场所</a:t>
            </a:r>
            <a:r>
              <a:rPr lang="zh-CN" altLang="en-US" sz="1200" dirty="0"/>
              <a:t>，红外半球可在夜间无任何光源下监控。</a:t>
            </a:r>
          </a:p>
        </p:txBody>
      </p:sp>
      <p:pic>
        <p:nvPicPr>
          <p:cNvPr id="12" name="Picture 2" descr="http://i.okmk.com/hotel/10/8274_0_1_4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5188"/>
          <a:stretch/>
        </p:blipFill>
        <p:spPr bwMode="auto">
          <a:xfrm>
            <a:off x="4944137" y="1509471"/>
            <a:ext cx="2664296" cy="162693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3" name="Picture 6" descr="http://t0.fansimg.com/uploads2009/12/userid98283time20091206150930at4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849" b="-840"/>
          <a:stretch/>
        </p:blipFill>
        <p:spPr bwMode="auto">
          <a:xfrm>
            <a:off x="1619672" y="3336100"/>
            <a:ext cx="2664296" cy="162693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pic>
        <p:nvPicPr>
          <p:cNvPr id="14"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4" t="3888" r="-254" b="6687"/>
          <a:stretch/>
        </p:blipFill>
        <p:spPr bwMode="auto">
          <a:xfrm>
            <a:off x="4944136" y="3347974"/>
            <a:ext cx="2664295" cy="162693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 r="1982" b="14517"/>
          <a:stretch/>
        </p:blipFill>
        <p:spPr bwMode="auto">
          <a:xfrm>
            <a:off x="1619400" y="1491630"/>
            <a:ext cx="2664295" cy="162693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 Box 11"/>
          <p:cNvSpPr txBox="1">
            <a:spLocks noChangeArrowheads="1"/>
          </p:cNvSpPr>
          <p:nvPr/>
        </p:nvSpPr>
        <p:spPr bwMode="auto">
          <a:xfrm>
            <a:off x="857334" y="2795231"/>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商场</a:t>
            </a:r>
            <a:endParaRPr lang="zh-CN" altLang="en-US" dirty="0">
              <a:solidFill>
                <a:schemeClr val="tx1"/>
              </a:solidFill>
            </a:endParaRPr>
          </a:p>
        </p:txBody>
      </p:sp>
      <p:sp>
        <p:nvSpPr>
          <p:cNvPr id="17" name="Text Box 11"/>
          <p:cNvSpPr txBox="1">
            <a:spLocks noChangeArrowheads="1"/>
          </p:cNvSpPr>
          <p:nvPr/>
        </p:nvSpPr>
        <p:spPr bwMode="auto">
          <a:xfrm>
            <a:off x="802511" y="4723545"/>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楼梯</a:t>
            </a:r>
            <a:endParaRPr lang="zh-CN" altLang="en-US" dirty="0">
              <a:solidFill>
                <a:schemeClr val="tx1"/>
              </a:solidFill>
            </a:endParaRPr>
          </a:p>
        </p:txBody>
      </p:sp>
      <p:sp>
        <p:nvSpPr>
          <p:cNvPr id="18" name="Text Box 11"/>
          <p:cNvSpPr txBox="1">
            <a:spLocks noChangeArrowheads="1"/>
          </p:cNvSpPr>
          <p:nvPr/>
        </p:nvSpPr>
        <p:spPr bwMode="auto">
          <a:xfrm>
            <a:off x="7637252" y="2847696"/>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宾馆</a:t>
            </a:r>
            <a:endParaRPr lang="zh-CN" altLang="en-US" dirty="0">
              <a:solidFill>
                <a:schemeClr val="tx1"/>
              </a:solidFill>
            </a:endParaRPr>
          </a:p>
        </p:txBody>
      </p:sp>
      <p:sp>
        <p:nvSpPr>
          <p:cNvPr id="19" name="Text Box 11"/>
          <p:cNvSpPr txBox="1">
            <a:spLocks noChangeArrowheads="1"/>
          </p:cNvSpPr>
          <p:nvPr/>
        </p:nvSpPr>
        <p:spPr bwMode="auto">
          <a:xfrm>
            <a:off x="7691246" y="4701236"/>
            <a:ext cx="792336" cy="286653"/>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办公室</a:t>
            </a:r>
            <a:endParaRPr lang="zh-CN" altLang="en-US" dirty="0">
              <a:solidFill>
                <a:schemeClr val="tx1"/>
              </a:solidFill>
            </a:endParaRPr>
          </a:p>
        </p:txBody>
      </p:sp>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5776" y="2847696"/>
            <a:ext cx="1047066" cy="915074"/>
          </a:xfrm>
          <a:prstGeom prst="rect">
            <a:avLst/>
          </a:prstGeom>
        </p:spPr>
      </p:pic>
    </p:spTree>
    <p:extLst>
      <p:ext uri="{BB962C8B-B14F-4D97-AF65-F5344CB8AC3E}">
        <p14:creationId xmlns:p14="http://schemas.microsoft.com/office/powerpoint/2010/main" val="10291938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288" y="268288"/>
            <a:ext cx="6408712" cy="369332"/>
          </a:xfrm>
        </p:spPr>
        <p:txBody>
          <a:bodyPr/>
          <a:lstStyle/>
          <a:p>
            <a:r>
              <a:rPr lang="zh-CN" altLang="en-US" dirty="0" smtClean="0"/>
              <a:t>应用场景</a:t>
            </a:r>
            <a:r>
              <a:rPr lang="en-US" altLang="zh-CN" dirty="0" smtClean="0"/>
              <a:t>——</a:t>
            </a:r>
            <a:r>
              <a:rPr lang="zh-CN" altLang="en-US" dirty="0" smtClean="0"/>
              <a:t>球型</a:t>
            </a:r>
            <a:r>
              <a:rPr lang="en-US" altLang="zh-CN" dirty="0" smtClean="0"/>
              <a:t>IPC</a:t>
            </a:r>
            <a:endParaRPr lang="zh-CN" altLang="en-US" dirty="0"/>
          </a:p>
        </p:txBody>
      </p:sp>
      <p:sp>
        <p:nvSpPr>
          <p:cNvPr id="20" name="内容占位符 2"/>
          <p:cNvSpPr txBox="1">
            <a:spLocks/>
          </p:cNvSpPr>
          <p:nvPr/>
        </p:nvSpPr>
        <p:spPr>
          <a:xfrm>
            <a:off x="417244" y="773104"/>
            <a:ext cx="8096113" cy="253916"/>
          </a:xfrm>
          <a:prstGeom prst="rect">
            <a:avLst/>
          </a:prstGeom>
          <a:noFill/>
        </p:spPr>
        <p:txBody>
          <a:bodyPr vert="horz" wrap="square" lIns="68580" tIns="34290" rIns="68580" bIns="34290" rtlCol="0">
            <a:spAutoFit/>
          </a:bodyPr>
          <a:lstStyle>
            <a:defPPr>
              <a:defRPr lang="zh-CN"/>
            </a:defPPr>
            <a:lvl1pPr indent="0">
              <a:spcBef>
                <a:spcPct val="20000"/>
              </a:spcBef>
              <a:buFont typeface="Arial" pitchFamily="34" charset="0"/>
              <a:buNone/>
              <a:defRPr sz="1600">
                <a:solidFill>
                  <a:schemeClr val="tx1"/>
                </a:solidFill>
                <a:latin typeface="+mn-ea"/>
              </a:defRPr>
            </a:lvl1pPr>
            <a:lvl2pPr indent="0">
              <a:spcBef>
                <a:spcPct val="20000"/>
              </a:spcBef>
              <a:buFont typeface="Arial" pitchFamily="34" charset="0"/>
              <a:buNone/>
              <a:defRPr sz="2800">
                <a:solidFill>
                  <a:schemeClr val="tx1"/>
                </a:solidFill>
              </a:defRPr>
            </a:lvl2pPr>
            <a:lvl3pPr indent="0">
              <a:spcBef>
                <a:spcPct val="20000"/>
              </a:spcBef>
              <a:buFont typeface="Arial" pitchFamily="34" charset="0"/>
              <a:buNone/>
              <a:defRPr sz="2400">
                <a:solidFill>
                  <a:schemeClr val="tx1"/>
                </a:solidFill>
              </a:defRPr>
            </a:lvl3pPr>
            <a:lvl4pPr indent="0">
              <a:spcBef>
                <a:spcPct val="20000"/>
              </a:spcBef>
              <a:buFont typeface="Arial" pitchFamily="34" charset="0"/>
              <a:buNone/>
              <a:defRPr sz="2000">
                <a:solidFill>
                  <a:schemeClr val="tx1"/>
                </a:solidFill>
              </a:defRPr>
            </a:lvl4pPr>
            <a:lvl5pPr indent="0">
              <a:spcBef>
                <a:spcPct val="20000"/>
              </a:spcBef>
              <a:buFont typeface="Arial" pitchFamily="34" charset="0"/>
              <a:buNone/>
              <a:defRPr sz="2000">
                <a:solidFill>
                  <a:schemeClr val="tx1"/>
                </a:solidFill>
              </a:defRPr>
            </a:lvl5pPr>
            <a:lvl6pPr marL="2514600" indent="-228600">
              <a:spcBef>
                <a:spcPct val="20000"/>
              </a:spcBef>
              <a:buFont typeface="Arial" pitchFamily="34" charset="0"/>
              <a:buChar char="•"/>
              <a:defRPr sz="2000">
                <a:solidFill>
                  <a:schemeClr val="tx1"/>
                </a:solidFill>
              </a:defRPr>
            </a:lvl6pPr>
            <a:lvl7pPr marL="2971800" indent="-228600">
              <a:spcBef>
                <a:spcPct val="20000"/>
              </a:spcBef>
              <a:buFont typeface="Arial" pitchFamily="34" charset="0"/>
              <a:buChar char="•"/>
              <a:defRPr sz="2000">
                <a:solidFill>
                  <a:schemeClr val="tx1"/>
                </a:solidFill>
              </a:defRPr>
            </a:lvl7pPr>
            <a:lvl8pPr marL="3429000" indent="-228600">
              <a:spcBef>
                <a:spcPct val="20000"/>
              </a:spcBef>
              <a:buFont typeface="Arial" pitchFamily="34" charset="0"/>
              <a:buChar char="•"/>
              <a:defRPr sz="2000">
                <a:solidFill>
                  <a:schemeClr val="tx1"/>
                </a:solidFill>
              </a:defRPr>
            </a:lvl8pPr>
            <a:lvl9pPr marL="3886200" indent="-228600">
              <a:spcBef>
                <a:spcPct val="20000"/>
              </a:spcBef>
              <a:buFont typeface="Arial" pitchFamily="34" charset="0"/>
              <a:buChar char="•"/>
              <a:defRPr sz="2000">
                <a:solidFill>
                  <a:schemeClr val="tx1"/>
                </a:solidFill>
              </a:defRPr>
            </a:lvl9pPr>
          </a:lstStyle>
          <a:p>
            <a:r>
              <a:rPr lang="zh-CN" altLang="en-US" sz="1200" dirty="0"/>
              <a:t>球机一般应用在需要大范围、远距离监控的应用场景中。</a:t>
            </a:r>
          </a:p>
        </p:txBody>
      </p:sp>
      <p:pic>
        <p:nvPicPr>
          <p:cNvPr id="2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3148" b="10920"/>
          <a:stretch/>
        </p:blipFill>
        <p:spPr bwMode="auto">
          <a:xfrm>
            <a:off x="3364393" y="1246026"/>
            <a:ext cx="2413596" cy="1573084"/>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内容占位符 2"/>
          <p:cNvSpPr txBox="1">
            <a:spLocks/>
          </p:cNvSpPr>
          <p:nvPr/>
        </p:nvSpPr>
        <p:spPr>
          <a:xfrm>
            <a:off x="4266763" y="2840731"/>
            <a:ext cx="608856"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smtClean="0">
                <a:ln>
                  <a:noFill/>
                </a:ln>
                <a:effectLst/>
                <a:uLnTx/>
                <a:uFillTx/>
                <a:latin typeface="微软雅黑" pitchFamily="34" charset="-122"/>
                <a:ea typeface="微软雅黑" pitchFamily="34" charset="-122"/>
                <a:cs typeface="+mn-cs"/>
              </a:rPr>
              <a:t>厂区</a:t>
            </a:r>
            <a:endPar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endParaRPr>
          </a:p>
        </p:txBody>
      </p:sp>
      <p:pic>
        <p:nvPicPr>
          <p:cNvPr id="23"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0" b="8673"/>
          <a:stretch/>
        </p:blipFill>
        <p:spPr bwMode="auto">
          <a:xfrm>
            <a:off x="569481" y="1246026"/>
            <a:ext cx="2387746" cy="1594705"/>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内容占位符 2"/>
          <p:cNvSpPr txBox="1">
            <a:spLocks/>
          </p:cNvSpPr>
          <p:nvPr/>
        </p:nvSpPr>
        <p:spPr>
          <a:xfrm>
            <a:off x="1439318" y="2843022"/>
            <a:ext cx="648072"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rPr>
              <a:t>机场</a:t>
            </a:r>
          </a:p>
        </p:txBody>
      </p:sp>
      <p:pic>
        <p:nvPicPr>
          <p:cNvPr id="25"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38" b="5213"/>
          <a:stretch/>
        </p:blipFill>
        <p:spPr bwMode="auto">
          <a:xfrm>
            <a:off x="569481" y="3153366"/>
            <a:ext cx="2387746" cy="161088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内容占位符 2"/>
          <p:cNvSpPr txBox="1">
            <a:spLocks/>
          </p:cNvSpPr>
          <p:nvPr/>
        </p:nvSpPr>
        <p:spPr>
          <a:xfrm>
            <a:off x="1305563" y="4730540"/>
            <a:ext cx="915583"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smtClean="0">
                <a:ln>
                  <a:noFill/>
                </a:ln>
                <a:effectLst/>
                <a:uLnTx/>
                <a:uFillTx/>
                <a:latin typeface="微软雅黑" pitchFamily="34" charset="-122"/>
                <a:ea typeface="微软雅黑" pitchFamily="34" charset="-122"/>
                <a:cs typeface="+mn-cs"/>
              </a:rPr>
              <a:t>银行大厅</a:t>
            </a:r>
            <a:endPar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endParaRPr>
          </a:p>
        </p:txBody>
      </p:sp>
      <p:pic>
        <p:nvPicPr>
          <p:cNvPr id="27"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486"/>
          <a:stretch/>
        </p:blipFill>
        <p:spPr bwMode="auto">
          <a:xfrm>
            <a:off x="3383780" y="3146364"/>
            <a:ext cx="2374822" cy="161088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内容占位符 2"/>
          <p:cNvSpPr txBox="1">
            <a:spLocks/>
          </p:cNvSpPr>
          <p:nvPr/>
        </p:nvSpPr>
        <p:spPr>
          <a:xfrm>
            <a:off x="4103697" y="4748768"/>
            <a:ext cx="934988"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smtClean="0">
                <a:ln>
                  <a:noFill/>
                </a:ln>
                <a:effectLst/>
                <a:uLnTx/>
                <a:uFillTx/>
                <a:latin typeface="微软雅黑" pitchFamily="34" charset="-122"/>
                <a:ea typeface="微软雅黑" pitchFamily="34" charset="-122"/>
                <a:cs typeface="+mn-cs"/>
              </a:rPr>
              <a:t>智能建筑</a:t>
            </a:r>
            <a:endPar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endParaRPr>
          </a:p>
        </p:txBody>
      </p:sp>
      <p:sp>
        <p:nvSpPr>
          <p:cNvPr id="29" name="内容占位符 2"/>
          <p:cNvSpPr txBox="1">
            <a:spLocks/>
          </p:cNvSpPr>
          <p:nvPr/>
        </p:nvSpPr>
        <p:spPr>
          <a:xfrm>
            <a:off x="6975306" y="4730540"/>
            <a:ext cx="934011"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smtClean="0">
                <a:ln>
                  <a:noFill/>
                </a:ln>
                <a:effectLst/>
                <a:uLnTx/>
                <a:uFillTx/>
                <a:latin typeface="微软雅黑" pitchFamily="34" charset="-122"/>
                <a:ea typeface="微软雅黑" pitchFamily="34" charset="-122"/>
                <a:cs typeface="+mn-cs"/>
              </a:rPr>
              <a:t>商场门店</a:t>
            </a:r>
            <a:endPar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endParaRPr>
          </a:p>
        </p:txBody>
      </p:sp>
      <p:pic>
        <p:nvPicPr>
          <p:cNvPr id="3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38" y="3183582"/>
            <a:ext cx="2387746" cy="158067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35514" y="1203598"/>
            <a:ext cx="2413595" cy="161551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内容占位符 2"/>
          <p:cNvSpPr txBox="1">
            <a:spLocks/>
          </p:cNvSpPr>
          <p:nvPr/>
        </p:nvSpPr>
        <p:spPr>
          <a:xfrm>
            <a:off x="7118275" y="2829198"/>
            <a:ext cx="648072" cy="345790"/>
          </a:xfrm>
          <a:prstGeom prst="rect">
            <a:avLst/>
          </a:prstGeom>
        </p:spPr>
        <p:txBody>
          <a:bodyPr lIns="145134" tIns="72567" rIns="145134" bIns="72567"/>
          <a:lstStyle>
            <a:lvl1pPr marL="0" indent="0" algn="l" defTabSz="849031" rtl="0" eaLnBrk="1" latinLnBrk="0" hangingPunct="1">
              <a:spcBef>
                <a:spcPct val="20000"/>
              </a:spcBef>
              <a:buFont typeface="Arial" pitchFamily="34" charset="0"/>
              <a:buNone/>
              <a:defRPr sz="1400" kern="1200">
                <a:solidFill>
                  <a:schemeClr val="tx1"/>
                </a:solidFill>
                <a:latin typeface="微软雅黑" pitchFamily="34" charset="-122"/>
                <a:ea typeface="微软雅黑" pitchFamily="34" charset="-122"/>
                <a:cs typeface="+mn-cs"/>
              </a:defRPr>
            </a:lvl1pPr>
            <a:lvl2pPr marL="689838" indent="-265323" algn="l" defTabSz="849031"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61289" indent="-212258" algn="l" defTabSz="849031"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85805"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4pPr>
            <a:lvl5pPr marL="1910321"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5pPr>
            <a:lvl6pPr marL="2334836"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59352"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83868"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08383" indent="-212258" algn="l" defTabSz="849031"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pPr marL="0" marR="0" lvl="0" indent="0" algn="l" defTabSz="849031" rtl="0" eaLnBrk="1" fontAlgn="auto" latinLnBrk="0" hangingPunct="1">
              <a:lnSpc>
                <a:spcPct val="100000"/>
              </a:lnSpc>
              <a:spcBef>
                <a:spcPct val="20000"/>
              </a:spcBef>
              <a:spcAft>
                <a:spcPts val="0"/>
              </a:spcAft>
              <a:buClrTx/>
              <a:buSzTx/>
              <a:buFont typeface="Arial" pitchFamily="34" charset="0"/>
              <a:buNone/>
              <a:tabLst/>
              <a:defRPr/>
            </a:pPr>
            <a:r>
              <a:rPr kumimoji="0" lang="zh-CN" altLang="en-US" sz="1200" b="0" i="0" u="none" strike="noStrike" kern="1200" cap="none" normalizeH="0" baseline="0" noProof="0" dirty="0">
                <a:ln>
                  <a:noFill/>
                </a:ln>
                <a:effectLst/>
                <a:uLnTx/>
                <a:uFillTx/>
                <a:latin typeface="微软雅黑" pitchFamily="34" charset="-122"/>
                <a:ea typeface="微软雅黑" pitchFamily="34" charset="-122"/>
                <a:cs typeface="+mn-cs"/>
              </a:rPr>
              <a:t>能源</a:t>
            </a: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0196" y="2249782"/>
            <a:ext cx="967385" cy="1450731"/>
          </a:xfrm>
          <a:prstGeom prst="rect">
            <a:avLst/>
          </a:prstGeom>
        </p:spPr>
      </p:pic>
      <p:pic>
        <p:nvPicPr>
          <p:cNvPr id="19" name="Picture 2" descr="E:\产品照片\425\IPC425-E130-NL平面视窗球--高空瞭望.g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84" t="19440" r="15854" b="16499"/>
          <a:stretch/>
        </p:blipFill>
        <p:spPr bwMode="auto">
          <a:xfrm>
            <a:off x="5436097" y="2139701"/>
            <a:ext cx="1152128" cy="172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649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应用场景</a:t>
            </a:r>
            <a:r>
              <a:rPr lang="en-US" altLang="zh-CN" dirty="0" smtClean="0"/>
              <a:t>——</a:t>
            </a:r>
            <a:r>
              <a:rPr lang="zh-CN" altLang="en-US" dirty="0" smtClean="0"/>
              <a:t>云台</a:t>
            </a:r>
            <a:r>
              <a:rPr lang="en-US" altLang="zh-CN" dirty="0" smtClean="0"/>
              <a:t>IPC</a:t>
            </a:r>
            <a:endParaRPr lang="zh-CN" altLang="en-US" dirty="0"/>
          </a:p>
        </p:txBody>
      </p:sp>
      <p:sp>
        <p:nvSpPr>
          <p:cNvPr id="3" name="文本占位符 2"/>
          <p:cNvSpPr>
            <a:spLocks noGrp="1"/>
          </p:cNvSpPr>
          <p:nvPr>
            <p:ph type="body" sz="half" idx="13"/>
          </p:nvPr>
        </p:nvSpPr>
        <p:spPr>
          <a:xfrm>
            <a:off x="389186" y="807524"/>
            <a:ext cx="8188392" cy="590611"/>
          </a:xfrm>
          <a:noFill/>
        </p:spPr>
        <p:txBody>
          <a:bodyPr vert="horz" wrap="square" lIns="68580" tIns="34290" rIns="68580" bIns="34290" rtlCol="0">
            <a:spAutoFit/>
          </a:bodyPr>
          <a:lstStyle/>
          <a:p>
            <a:pPr>
              <a:lnSpc>
                <a:spcPct val="150000"/>
              </a:lnSpc>
            </a:pPr>
            <a:r>
              <a:rPr lang="zh-CN" altLang="en-US" dirty="0">
                <a:solidFill>
                  <a:schemeClr val="tx1"/>
                </a:solidFill>
              </a:rPr>
              <a:t>高清激光云台网络摄像机是为远距离夜视监控需求而研发，可广泛应用于城市制高点、森林防火、边防海防、能源采矿等场景。</a:t>
            </a:r>
          </a:p>
        </p:txBody>
      </p:sp>
      <p:sp>
        <p:nvSpPr>
          <p:cNvPr id="4" name="Text Box 11"/>
          <p:cNvSpPr txBox="1">
            <a:spLocks noChangeArrowheads="1"/>
          </p:cNvSpPr>
          <p:nvPr/>
        </p:nvSpPr>
        <p:spPr bwMode="auto">
          <a:xfrm>
            <a:off x="3894623" y="4299401"/>
            <a:ext cx="1003472" cy="276999"/>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森林</a:t>
            </a:r>
            <a:endParaRPr lang="zh-CN" altLang="en-US" dirty="0">
              <a:solidFill>
                <a:schemeClr val="tx1"/>
              </a:solidFill>
            </a:endParaRPr>
          </a:p>
        </p:txBody>
      </p:sp>
      <p:sp>
        <p:nvSpPr>
          <p:cNvPr id="5" name="Text Box 11"/>
          <p:cNvSpPr txBox="1">
            <a:spLocks noChangeArrowheads="1"/>
          </p:cNvSpPr>
          <p:nvPr/>
        </p:nvSpPr>
        <p:spPr bwMode="auto">
          <a:xfrm>
            <a:off x="6948264" y="4310975"/>
            <a:ext cx="967250" cy="276999"/>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r>
              <a:rPr lang="zh-CN" altLang="en-US" dirty="0">
                <a:solidFill>
                  <a:schemeClr val="tx1"/>
                </a:solidFill>
              </a:rPr>
              <a:t>边防海防</a:t>
            </a:r>
          </a:p>
        </p:txBody>
      </p:sp>
      <p:sp>
        <p:nvSpPr>
          <p:cNvPr id="6" name="Text Box 11"/>
          <p:cNvSpPr txBox="1">
            <a:spLocks noChangeArrowheads="1"/>
          </p:cNvSpPr>
          <p:nvPr/>
        </p:nvSpPr>
        <p:spPr bwMode="auto">
          <a:xfrm>
            <a:off x="975325" y="4296227"/>
            <a:ext cx="1290522" cy="276999"/>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r>
              <a:rPr lang="zh-CN" altLang="en-US" dirty="0">
                <a:solidFill>
                  <a:schemeClr val="tx1"/>
                </a:solidFill>
              </a:rPr>
              <a:t>城市制高点</a:t>
            </a:r>
          </a:p>
        </p:txBody>
      </p:sp>
      <p:pic>
        <p:nvPicPr>
          <p:cNvPr id="7" name="图片 6" descr="2007116193346420_2.jpg"/>
          <p:cNvPicPr>
            <a:picLocks noChangeAspect="1"/>
          </p:cNvPicPr>
          <p:nvPr/>
        </p:nvPicPr>
        <p:blipFill>
          <a:blip r:embed="rId2" cstate="print"/>
          <a:stretch>
            <a:fillRect/>
          </a:stretch>
        </p:blipFill>
        <p:spPr>
          <a:xfrm>
            <a:off x="479302" y="2418503"/>
            <a:ext cx="2250550" cy="18000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8" name="图片 7" descr="20071227221629938_2.jpg"/>
          <p:cNvPicPr>
            <a:picLocks noChangeAspect="1"/>
          </p:cNvPicPr>
          <p:nvPr/>
        </p:nvPicPr>
        <p:blipFill>
          <a:blip r:embed="rId3" cstate="print"/>
          <a:stretch>
            <a:fillRect/>
          </a:stretch>
        </p:blipFill>
        <p:spPr>
          <a:xfrm>
            <a:off x="3196359" y="2418503"/>
            <a:ext cx="2400000" cy="18000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图片 8" descr="W020120104367823549072.jpg"/>
          <p:cNvPicPr>
            <a:picLocks noChangeAspect="1"/>
          </p:cNvPicPr>
          <p:nvPr/>
        </p:nvPicPr>
        <p:blipFill>
          <a:blip r:embed="rId4" cstate="print"/>
          <a:stretch>
            <a:fillRect/>
          </a:stretch>
        </p:blipFill>
        <p:spPr>
          <a:xfrm>
            <a:off x="6062866" y="2430078"/>
            <a:ext cx="2571768" cy="1800000"/>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7612" y="1568878"/>
            <a:ext cx="1547539" cy="1023608"/>
          </a:xfrm>
          <a:prstGeom prst="rect">
            <a:avLst/>
          </a:prstGeom>
        </p:spPr>
      </p:pic>
    </p:spTree>
    <p:extLst>
      <p:ext uri="{BB962C8B-B14F-4D97-AF65-F5344CB8AC3E}">
        <p14:creationId xmlns:p14="http://schemas.microsoft.com/office/powerpoint/2010/main" val="1445100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186" y="267450"/>
            <a:ext cx="6408712" cy="369332"/>
          </a:xfrm>
        </p:spPr>
        <p:txBody>
          <a:bodyPr/>
          <a:lstStyle/>
          <a:p>
            <a:r>
              <a:rPr lang="zh-CN" altLang="en-US" dirty="0" smtClean="0"/>
              <a:t>应用场景</a:t>
            </a:r>
            <a:r>
              <a:rPr lang="en-US" altLang="zh-CN" dirty="0" smtClean="0"/>
              <a:t>—</a:t>
            </a:r>
            <a:r>
              <a:rPr lang="zh-CN" altLang="en-US" dirty="0" smtClean="0"/>
              <a:t>一体型</a:t>
            </a:r>
            <a:r>
              <a:rPr lang="en-US" altLang="zh-CN" dirty="0" smtClean="0"/>
              <a:t>IPC</a:t>
            </a:r>
            <a:endParaRPr lang="zh-CN" altLang="en-US" dirty="0"/>
          </a:p>
        </p:txBody>
      </p:sp>
      <p:sp>
        <p:nvSpPr>
          <p:cNvPr id="3" name="文本占位符 2"/>
          <p:cNvSpPr>
            <a:spLocks noGrp="1"/>
          </p:cNvSpPr>
          <p:nvPr>
            <p:ph type="body" sz="half" idx="13"/>
          </p:nvPr>
        </p:nvSpPr>
        <p:spPr>
          <a:xfrm>
            <a:off x="396866" y="732203"/>
            <a:ext cx="8424936" cy="867610"/>
          </a:xfrm>
          <a:noFill/>
        </p:spPr>
        <p:txBody>
          <a:bodyPr vert="horz" wrap="square" lIns="68580" tIns="34290" rIns="68580" bIns="34290" rtlCol="0">
            <a:spAutoFit/>
          </a:bodyPr>
          <a:lstStyle/>
          <a:p>
            <a:pPr>
              <a:lnSpc>
                <a:spcPct val="150000"/>
              </a:lnSpc>
            </a:pPr>
            <a:r>
              <a:rPr lang="zh-CN" altLang="en-US" dirty="0">
                <a:solidFill>
                  <a:schemeClr val="tx1"/>
                </a:solidFill>
              </a:rPr>
              <a:t>一体化摄像机就是使镜头、</a:t>
            </a:r>
            <a:r>
              <a:rPr lang="en-US" altLang="zh-CN" dirty="0">
                <a:solidFill>
                  <a:schemeClr val="tx1"/>
                </a:solidFill>
              </a:rPr>
              <a:t>CCD</a:t>
            </a:r>
            <a:r>
              <a:rPr lang="zh-CN" altLang="en-US" dirty="0">
                <a:solidFill>
                  <a:schemeClr val="tx1"/>
                </a:solidFill>
              </a:rPr>
              <a:t>芯片、视频处理电路、电源、机壳整合为一个整体，可以实现电动变焦、变倍、自动聚焦功能。能否快速、准确的实现自动聚焦是评价一体化摄像机品质的关键。一体型</a:t>
            </a:r>
            <a:r>
              <a:rPr lang="en-US" altLang="zh-CN" dirty="0">
                <a:solidFill>
                  <a:schemeClr val="tx1"/>
                </a:solidFill>
              </a:rPr>
              <a:t>IPC</a:t>
            </a:r>
            <a:r>
              <a:rPr lang="zh-CN" altLang="en-US" dirty="0">
                <a:solidFill>
                  <a:schemeClr val="tx1"/>
                </a:solidFill>
              </a:rPr>
              <a:t>既可单独使用，方便快捷，也可与多种云台组成形成</a:t>
            </a:r>
            <a:r>
              <a:rPr lang="en-US" altLang="zh-CN" dirty="0">
                <a:solidFill>
                  <a:schemeClr val="tx1"/>
                </a:solidFill>
              </a:rPr>
              <a:t>PTZ</a:t>
            </a:r>
            <a:r>
              <a:rPr lang="zh-CN" altLang="en-US" dirty="0">
                <a:solidFill>
                  <a:schemeClr val="tx1"/>
                </a:solidFill>
              </a:rPr>
              <a:t>摄像机，灵活搭配，多种用途。</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265" y="1790126"/>
            <a:ext cx="2223459" cy="1468581"/>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11"/>
          <p:cNvSpPr txBox="1">
            <a:spLocks noChangeArrowheads="1"/>
          </p:cNvSpPr>
          <p:nvPr/>
        </p:nvSpPr>
        <p:spPr bwMode="auto">
          <a:xfrm>
            <a:off x="528736" y="3025278"/>
            <a:ext cx="1087529" cy="228072"/>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便捷审讯</a:t>
            </a:r>
            <a:endParaRPr lang="zh-CN" altLang="en-US" dirty="0">
              <a:solidFill>
                <a:schemeClr val="tx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503" y="1792250"/>
            <a:ext cx="2228841" cy="1472007"/>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11"/>
          <p:cNvSpPr txBox="1">
            <a:spLocks noChangeArrowheads="1"/>
          </p:cNvSpPr>
          <p:nvPr/>
        </p:nvSpPr>
        <p:spPr bwMode="auto">
          <a:xfrm>
            <a:off x="7668344" y="2997527"/>
            <a:ext cx="1087529" cy="228072"/>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医学</a:t>
            </a:r>
            <a:r>
              <a:rPr lang="zh-CN" altLang="en-US" dirty="0">
                <a:solidFill>
                  <a:schemeClr val="tx1"/>
                </a:solidFill>
              </a:rPr>
              <a:t>录播</a:t>
            </a:r>
          </a:p>
        </p:txBody>
      </p:sp>
      <p:sp>
        <p:nvSpPr>
          <p:cNvPr id="10" name="Text Box 11"/>
          <p:cNvSpPr txBox="1">
            <a:spLocks noChangeArrowheads="1"/>
          </p:cNvSpPr>
          <p:nvPr/>
        </p:nvSpPr>
        <p:spPr bwMode="auto">
          <a:xfrm>
            <a:off x="528736" y="4708151"/>
            <a:ext cx="1145883" cy="228072"/>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smtClean="0">
                <a:solidFill>
                  <a:schemeClr val="tx1"/>
                </a:solidFill>
              </a:rPr>
              <a:t>云台搭配</a:t>
            </a:r>
            <a:endParaRPr lang="zh-CN" altLang="en-US" dirty="0">
              <a:solidFill>
                <a:schemeClr val="tx1"/>
              </a:solidFill>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674" y="3520989"/>
            <a:ext cx="2228841" cy="1474359"/>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11"/>
          <p:cNvSpPr txBox="1">
            <a:spLocks noChangeArrowheads="1"/>
          </p:cNvSpPr>
          <p:nvPr/>
        </p:nvSpPr>
        <p:spPr bwMode="auto">
          <a:xfrm>
            <a:off x="7639166" y="4728898"/>
            <a:ext cx="1145883" cy="228072"/>
          </a:xfrm>
          <a:prstGeom prst="rect">
            <a:avLst/>
          </a:prstGeom>
        </p:spPr>
        <p:txBody>
          <a:bodyPr lIns="145134" tIns="72567" rIns="145134" bIns="72567"/>
          <a:lstStyle>
            <a:defPPr>
              <a:defRPr lang="zh-CN"/>
            </a:defPPr>
            <a:lvl1pPr marR="0" lvl="0" indent="0" defTabSz="849031" fontAlgn="auto">
              <a:lnSpc>
                <a:spcPct val="100000"/>
              </a:lnSpc>
              <a:spcBef>
                <a:spcPct val="20000"/>
              </a:spcBef>
              <a:spcAft>
                <a:spcPts val="0"/>
              </a:spcAft>
              <a:buClrTx/>
              <a:buSzTx/>
              <a:buFont typeface="Arial" pitchFamily="34" charset="0"/>
              <a:buNone/>
              <a:tabLst/>
              <a:defRPr kumimoji="0" sz="1200" b="0" i="0" u="none" strike="noStrike" cap="none" normalizeH="0" baseline="0">
                <a:ln>
                  <a:noFill/>
                </a:ln>
                <a:solidFill>
                  <a:schemeClr val="accent1">
                    <a:lumMod val="50000"/>
                  </a:schemeClr>
                </a:solidFill>
                <a:effectLst/>
                <a:uLnTx/>
                <a:uFillTx/>
                <a:latin typeface="微软雅黑" pitchFamily="34" charset="-122"/>
                <a:ea typeface="微软雅黑" pitchFamily="34" charset="-122"/>
              </a:defRPr>
            </a:lvl1pPr>
            <a:lvl2pPr marL="689838" indent="-265323" defTabSz="849031">
              <a:spcBef>
                <a:spcPct val="20000"/>
              </a:spcBef>
              <a:buFont typeface="Arial" pitchFamily="34" charset="0"/>
              <a:buChar char="–"/>
              <a:defRPr sz="2500"/>
            </a:lvl2pPr>
            <a:lvl3pPr marL="1061289" indent="-212258" defTabSz="849031">
              <a:spcBef>
                <a:spcPct val="20000"/>
              </a:spcBef>
              <a:buFont typeface="Arial" pitchFamily="34" charset="0"/>
              <a:buChar char="•"/>
              <a:defRPr sz="2200"/>
            </a:lvl3pPr>
            <a:lvl4pPr marL="1485805" indent="-212258" defTabSz="849031">
              <a:spcBef>
                <a:spcPct val="20000"/>
              </a:spcBef>
              <a:buFont typeface="Arial" pitchFamily="34" charset="0"/>
              <a:buChar char="–"/>
              <a:defRPr sz="1900"/>
            </a:lvl4pPr>
            <a:lvl5pPr marL="1910321" indent="-212258" defTabSz="849031">
              <a:spcBef>
                <a:spcPct val="20000"/>
              </a:spcBef>
              <a:buFont typeface="Arial" pitchFamily="34" charset="0"/>
              <a:buChar char="»"/>
              <a:defRPr sz="1900"/>
            </a:lvl5pPr>
            <a:lvl6pPr marL="2334836" indent="-212258" defTabSz="849031">
              <a:spcBef>
                <a:spcPct val="20000"/>
              </a:spcBef>
              <a:buFont typeface="Arial" pitchFamily="34" charset="0"/>
              <a:buChar char="•"/>
              <a:defRPr sz="1900"/>
            </a:lvl6pPr>
            <a:lvl7pPr marL="2759352" indent="-212258" defTabSz="849031">
              <a:spcBef>
                <a:spcPct val="20000"/>
              </a:spcBef>
              <a:buFont typeface="Arial" pitchFamily="34" charset="0"/>
              <a:buChar char="•"/>
              <a:defRPr sz="1900"/>
            </a:lvl7pPr>
            <a:lvl8pPr marL="3183868" indent="-212258" defTabSz="849031">
              <a:spcBef>
                <a:spcPct val="20000"/>
              </a:spcBef>
              <a:buFont typeface="Arial" pitchFamily="34" charset="0"/>
              <a:buChar char="•"/>
              <a:defRPr sz="1900"/>
            </a:lvl8pPr>
            <a:lvl9pPr marL="3608383" indent="-212258" defTabSz="849031">
              <a:spcBef>
                <a:spcPct val="20000"/>
              </a:spcBef>
              <a:buFont typeface="Arial" pitchFamily="34" charset="0"/>
              <a:buChar char="•"/>
              <a:defRPr sz="1900"/>
            </a:lvl9pPr>
          </a:lstStyle>
          <a:p>
            <a:pPr algn="ctr"/>
            <a:r>
              <a:rPr lang="zh-CN" altLang="en-US" dirty="0">
                <a:solidFill>
                  <a:schemeClr val="tx1"/>
                </a:solidFill>
              </a:rPr>
              <a:t>护罩</a:t>
            </a:r>
            <a:r>
              <a:rPr lang="zh-CN" altLang="en-US" dirty="0" smtClean="0">
                <a:solidFill>
                  <a:schemeClr val="tx1"/>
                </a:solidFill>
              </a:rPr>
              <a:t>搭配</a:t>
            </a:r>
            <a:endParaRPr lang="zh-CN" altLang="en-US" dirty="0">
              <a:solidFill>
                <a:schemeClr val="tx1"/>
              </a:solidFill>
            </a:endParaRPr>
          </a:p>
        </p:txBody>
      </p:sp>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6265" y="3447458"/>
            <a:ext cx="2223459" cy="1509512"/>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8340" y="2643758"/>
            <a:ext cx="981988" cy="131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1365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镜头的参数</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4309467"/>
              </p:ext>
            </p:extLst>
          </p:nvPr>
        </p:nvGraphicFramePr>
        <p:xfrm>
          <a:off x="704116" y="740638"/>
          <a:ext cx="7848872" cy="4255291"/>
        </p:xfrm>
        <a:graphic>
          <a:graphicData uri="http://schemas.openxmlformats.org/drawingml/2006/table">
            <a:tbl>
              <a:tblPr firstRow="1" bandRow="1">
                <a:tableStyleId>{5C22544A-7EE6-4342-B048-85BDC9FD1C3A}</a:tableStyleId>
              </a:tblPr>
              <a:tblGrid>
                <a:gridCol w="1152128"/>
                <a:gridCol w="3456384"/>
                <a:gridCol w="3240360"/>
              </a:tblGrid>
              <a:tr h="396947">
                <a:tc>
                  <a:txBody>
                    <a:bodyPr/>
                    <a:lstStyle/>
                    <a:p>
                      <a:pPr algn="ctr"/>
                      <a:r>
                        <a:rPr lang="zh-CN" altLang="en-US" sz="1400" dirty="0" smtClean="0"/>
                        <a:t>参数</a:t>
                      </a:r>
                      <a:endParaRPr lang="zh-CN" altLang="en-US" sz="1400" dirty="0"/>
                    </a:p>
                  </a:txBody>
                  <a:tcPr anchor="ctr">
                    <a:solidFill>
                      <a:srgbClr val="00B0F0"/>
                    </a:solidFill>
                  </a:tcPr>
                </a:tc>
                <a:tc>
                  <a:txBody>
                    <a:bodyPr/>
                    <a:lstStyle/>
                    <a:p>
                      <a:pPr marL="0" algn="ctr" defTabSz="914400" rtl="0" eaLnBrk="1" latinLnBrk="0" hangingPunct="1"/>
                      <a:r>
                        <a:rPr lang="zh-CN" altLang="en-US" sz="1400" kern="1200" dirty="0" smtClean="0">
                          <a:solidFill>
                            <a:schemeClr val="bg1"/>
                          </a:solidFill>
                          <a:latin typeface="+mn-lt"/>
                          <a:ea typeface="+mn-ea"/>
                          <a:cs typeface="+mn-cs"/>
                        </a:rPr>
                        <a:t>焦距</a:t>
                      </a:r>
                      <a:endParaRPr lang="zh-CN" altLang="en-US" sz="1400" kern="1200" dirty="0">
                        <a:solidFill>
                          <a:schemeClr val="bg1"/>
                        </a:solidFill>
                        <a:latin typeface="+mn-lt"/>
                        <a:ea typeface="+mn-ea"/>
                        <a:cs typeface="+mn-cs"/>
                      </a:endParaRPr>
                    </a:p>
                  </a:txBody>
                  <a:tcPr anchor="ctr">
                    <a:solidFill>
                      <a:srgbClr val="00B0F0"/>
                    </a:solidFill>
                  </a:tcPr>
                </a:tc>
                <a:tc>
                  <a:txBody>
                    <a:bodyPr/>
                    <a:lstStyle/>
                    <a:p>
                      <a:pPr marL="0" algn="ctr" defTabSz="914400" rtl="0" eaLnBrk="1" latinLnBrk="0" hangingPunct="1"/>
                      <a:r>
                        <a:rPr lang="zh-CN" altLang="en-US" sz="1400" b="1" kern="1200" dirty="0" smtClean="0">
                          <a:solidFill>
                            <a:schemeClr val="bg1"/>
                          </a:solidFill>
                          <a:latin typeface="+mn-lt"/>
                          <a:ea typeface="+mn-ea"/>
                          <a:cs typeface="+mn-cs"/>
                        </a:rPr>
                        <a:t>光圈</a:t>
                      </a:r>
                      <a:endParaRPr lang="zh-CN" altLang="en-US" sz="1400" b="1" kern="1200" dirty="0">
                        <a:solidFill>
                          <a:schemeClr val="bg1"/>
                        </a:solidFill>
                        <a:latin typeface="+mn-lt"/>
                        <a:ea typeface="+mn-ea"/>
                        <a:cs typeface="+mn-cs"/>
                      </a:endParaRPr>
                    </a:p>
                  </a:txBody>
                  <a:tcPr anchor="ctr">
                    <a:solidFill>
                      <a:srgbClr val="00B0F0"/>
                    </a:solidFill>
                  </a:tcPr>
                </a:tc>
              </a:tr>
              <a:tr h="504056">
                <a:tc>
                  <a:txBody>
                    <a:bodyPr/>
                    <a:lstStyle/>
                    <a:p>
                      <a:pPr marL="0" algn="ctr" defTabSz="914400" rtl="0" eaLnBrk="1" latinLnBrk="0" hangingPunct="1"/>
                      <a:r>
                        <a:rPr lang="zh-CN" altLang="en-US" sz="1400" b="1" kern="1200" dirty="0" smtClean="0">
                          <a:solidFill>
                            <a:schemeClr val="lt1"/>
                          </a:solidFill>
                          <a:latin typeface="+mn-lt"/>
                          <a:ea typeface="+mn-ea"/>
                          <a:cs typeface="+mn-cs"/>
                        </a:rPr>
                        <a:t>定义</a:t>
                      </a:r>
                      <a:endParaRPr lang="zh-CN" altLang="en-US" sz="1400" b="1" kern="1200" dirty="0">
                        <a:solidFill>
                          <a:schemeClr val="lt1"/>
                        </a:solidFill>
                        <a:latin typeface="+mn-lt"/>
                        <a:ea typeface="+mn-ea"/>
                        <a:cs typeface="+mn-cs"/>
                      </a:endParaRPr>
                    </a:p>
                  </a:txBody>
                  <a:tcPr anchor="ctr">
                    <a:solidFill>
                      <a:schemeClr val="bg1">
                        <a:lumMod val="65000"/>
                      </a:schemeClr>
                    </a:solidFill>
                  </a:tcPr>
                </a:tc>
                <a:tc>
                  <a:txBody>
                    <a:bodyPr/>
                    <a:lstStyle/>
                    <a:p>
                      <a:pPr marL="0" algn="l" defTabSz="914400" rtl="0" eaLnBrk="1" latinLnBrk="0" hangingPunct="1"/>
                      <a:r>
                        <a:rPr lang="zh-CN" altLang="en-US" sz="1200" kern="1200" dirty="0" smtClean="0">
                          <a:solidFill>
                            <a:schemeClr val="bg1"/>
                          </a:solidFill>
                          <a:latin typeface="+mj-ea"/>
                          <a:ea typeface="+mj-ea"/>
                          <a:cs typeface="+mn-cs"/>
                        </a:rPr>
                        <a:t>指从透镜的光心到光聚集之焦点的距离。</a:t>
                      </a:r>
                      <a:endParaRPr lang="zh-CN" altLang="en-US" sz="1200" kern="1200" dirty="0">
                        <a:solidFill>
                          <a:schemeClr val="bg1"/>
                        </a:solidFill>
                        <a:latin typeface="+mj-ea"/>
                        <a:ea typeface="+mj-ea"/>
                        <a:cs typeface="+mn-cs"/>
                      </a:endParaRPr>
                    </a:p>
                  </a:txBody>
                  <a:tcPr anchor="ctr">
                    <a:solidFill>
                      <a:srgbClr val="FF9900"/>
                    </a:solidFill>
                  </a:tcPr>
                </a:tc>
                <a:tc>
                  <a:txBody>
                    <a:bodyPr/>
                    <a:lstStyle/>
                    <a:p>
                      <a:pPr marL="0" algn="l" defTabSz="914400" rtl="0" eaLnBrk="1" latinLnBrk="0" hangingPunct="1"/>
                      <a:r>
                        <a:rPr lang="zh-CN" altLang="en-US" sz="1200" kern="1200" dirty="0" smtClean="0">
                          <a:solidFill>
                            <a:schemeClr val="bg1"/>
                          </a:solidFill>
                          <a:latin typeface="+mj-ea"/>
                          <a:ea typeface="+mj-ea"/>
                          <a:cs typeface="+mn-cs"/>
                        </a:rPr>
                        <a:t>光圈是一个用来控制光线透过镜头，进入机身内感光面的光量的装置，通常是在镜头内。</a:t>
                      </a:r>
                      <a:endParaRPr lang="zh-CN" altLang="en-US" sz="1200" kern="1200" dirty="0">
                        <a:solidFill>
                          <a:schemeClr val="bg1"/>
                        </a:solidFill>
                        <a:latin typeface="+mj-ea"/>
                        <a:ea typeface="+mj-ea"/>
                        <a:cs typeface="+mn-cs"/>
                      </a:endParaRPr>
                    </a:p>
                  </a:txBody>
                  <a:tcPr anchor="ctr">
                    <a:solidFill>
                      <a:srgbClr val="72CF52"/>
                    </a:solidFill>
                  </a:tcPr>
                </a:tc>
              </a:tr>
              <a:tr h="720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lt1"/>
                          </a:solidFill>
                          <a:latin typeface="+mn-lt"/>
                          <a:ea typeface="+mn-ea"/>
                          <a:cs typeface="+mn-cs"/>
                        </a:rPr>
                        <a:t>参数</a:t>
                      </a:r>
                    </a:p>
                  </a:txBody>
                  <a:tcPr anchor="ctr">
                    <a:solidFill>
                      <a:schemeClr val="bg1">
                        <a:lumMod val="65000"/>
                      </a:schemeClr>
                    </a:solidFill>
                  </a:tcPr>
                </a:tc>
                <a:tc>
                  <a:txBody>
                    <a:bodyPr/>
                    <a:lstStyle/>
                    <a:p>
                      <a:pPr marL="0" algn="l" defTabSz="914400" rtl="0" eaLnBrk="1" latinLnBrk="0" hangingPunct="1"/>
                      <a:r>
                        <a:rPr lang="zh-CN" altLang="en-US" sz="1000" kern="1200" dirty="0" smtClean="0">
                          <a:solidFill>
                            <a:schemeClr val="bg1"/>
                          </a:solidFill>
                          <a:latin typeface="+mj-ea"/>
                          <a:ea typeface="+mj-ea"/>
                          <a:cs typeface="+mn-cs"/>
                        </a:rPr>
                        <a:t>典型的变焦规格有</a:t>
                      </a:r>
                      <a:endParaRPr lang="en-US" altLang="zh-CN" sz="1000" kern="1200" dirty="0" smtClean="0">
                        <a:solidFill>
                          <a:schemeClr val="bg1"/>
                        </a:solidFill>
                        <a:latin typeface="+mj-ea"/>
                        <a:ea typeface="+mj-ea"/>
                        <a:cs typeface="+mn-cs"/>
                      </a:endParaRPr>
                    </a:p>
                    <a:p>
                      <a:pPr marL="0" algn="l" defTabSz="914400" rtl="0" eaLnBrk="1" latinLnBrk="0" hangingPunct="1"/>
                      <a:r>
                        <a:rPr lang="zh-CN" altLang="en-US" sz="1000" kern="1200" dirty="0" smtClean="0">
                          <a:solidFill>
                            <a:schemeClr val="bg1"/>
                          </a:solidFill>
                          <a:latin typeface="+mj-ea"/>
                          <a:ea typeface="+mj-ea"/>
                          <a:cs typeface="+mn-cs"/>
                        </a:rPr>
                        <a:t>６倍（</a:t>
                      </a:r>
                      <a:r>
                        <a:rPr lang="en-US" altLang="zh-CN" sz="1000" kern="1200" dirty="0" smtClean="0">
                          <a:solidFill>
                            <a:schemeClr val="bg1"/>
                          </a:solidFill>
                          <a:latin typeface="+mj-ea"/>
                          <a:ea typeface="+mj-ea"/>
                          <a:cs typeface="+mn-cs"/>
                        </a:rPr>
                        <a:t>6.0~36mm,F1.2</a:t>
                      </a:r>
                      <a:r>
                        <a:rPr lang="zh-CN" altLang="en-US" sz="1000" kern="1200" dirty="0" smtClean="0">
                          <a:solidFill>
                            <a:schemeClr val="bg1"/>
                          </a:solidFill>
                          <a:latin typeface="+mj-ea"/>
                          <a:ea typeface="+mj-ea"/>
                          <a:cs typeface="+mn-cs"/>
                        </a:rPr>
                        <a:t>）、８倍（</a:t>
                      </a:r>
                      <a:r>
                        <a:rPr lang="en-US" altLang="zh-CN" sz="1000" kern="1200" dirty="0" smtClean="0">
                          <a:solidFill>
                            <a:schemeClr val="bg1"/>
                          </a:solidFill>
                          <a:latin typeface="+mj-ea"/>
                          <a:ea typeface="+mj-ea"/>
                          <a:cs typeface="+mn-cs"/>
                        </a:rPr>
                        <a:t>4.5~36mm,F1.6</a:t>
                      </a:r>
                      <a:r>
                        <a:rPr lang="zh-CN" altLang="en-US" sz="1000" kern="1200" dirty="0" smtClean="0">
                          <a:solidFill>
                            <a:schemeClr val="bg1"/>
                          </a:solidFill>
                          <a:latin typeface="+mj-ea"/>
                          <a:ea typeface="+mj-ea"/>
                          <a:cs typeface="+mn-cs"/>
                        </a:rPr>
                        <a:t>）、</a:t>
                      </a:r>
                      <a:endParaRPr lang="en-US" altLang="zh-CN" sz="1000" kern="1200" dirty="0" smtClean="0">
                        <a:solidFill>
                          <a:schemeClr val="bg1"/>
                        </a:solidFill>
                        <a:latin typeface="+mj-ea"/>
                        <a:ea typeface="+mj-ea"/>
                        <a:cs typeface="+mn-cs"/>
                      </a:endParaRPr>
                    </a:p>
                    <a:p>
                      <a:pPr marL="0" algn="l" defTabSz="914400" rtl="0" eaLnBrk="1" latinLnBrk="0" hangingPunct="1"/>
                      <a:r>
                        <a:rPr lang="zh-CN" altLang="en-US" sz="1000" kern="1200" dirty="0" smtClean="0">
                          <a:solidFill>
                            <a:schemeClr val="bg1"/>
                          </a:solidFill>
                          <a:latin typeface="+mj-ea"/>
                          <a:ea typeface="+mj-ea"/>
                          <a:cs typeface="+mn-cs"/>
                        </a:rPr>
                        <a:t>１０倍（</a:t>
                      </a:r>
                      <a:r>
                        <a:rPr lang="en-US" altLang="zh-CN" sz="1000" kern="1200" dirty="0" smtClean="0">
                          <a:solidFill>
                            <a:schemeClr val="bg1"/>
                          </a:solidFill>
                          <a:latin typeface="+mj-ea"/>
                          <a:ea typeface="+mj-ea"/>
                          <a:cs typeface="+mn-cs"/>
                        </a:rPr>
                        <a:t>8.0~80mm,F1.2</a:t>
                      </a:r>
                      <a:r>
                        <a:rPr lang="zh-CN" altLang="en-US" sz="1000" kern="1200" dirty="0" smtClean="0">
                          <a:solidFill>
                            <a:schemeClr val="bg1"/>
                          </a:solidFill>
                          <a:latin typeface="+mj-ea"/>
                          <a:ea typeface="+mj-ea"/>
                          <a:cs typeface="+mn-cs"/>
                        </a:rPr>
                        <a:t>）、１２倍（</a:t>
                      </a:r>
                      <a:r>
                        <a:rPr lang="en-US" altLang="zh-CN" sz="1000" kern="1200" dirty="0" smtClean="0">
                          <a:solidFill>
                            <a:schemeClr val="bg1"/>
                          </a:solidFill>
                          <a:latin typeface="+mj-ea"/>
                          <a:ea typeface="+mj-ea"/>
                          <a:cs typeface="+mn-cs"/>
                        </a:rPr>
                        <a:t>6.0~72mm,F1.2</a:t>
                      </a:r>
                      <a:r>
                        <a:rPr lang="zh-CN" altLang="en-US" sz="1000" kern="1200" dirty="0" smtClean="0">
                          <a:solidFill>
                            <a:schemeClr val="bg1"/>
                          </a:solidFill>
                          <a:latin typeface="+mj-ea"/>
                          <a:ea typeface="+mj-ea"/>
                          <a:cs typeface="+mn-cs"/>
                        </a:rPr>
                        <a:t>）、２０倍（</a:t>
                      </a:r>
                      <a:r>
                        <a:rPr lang="en-US" altLang="zh-CN" sz="1000" kern="1200" dirty="0" smtClean="0">
                          <a:solidFill>
                            <a:schemeClr val="bg1"/>
                          </a:solidFill>
                          <a:latin typeface="+mj-ea"/>
                          <a:ea typeface="+mj-ea"/>
                          <a:cs typeface="+mn-cs"/>
                        </a:rPr>
                        <a:t>10~200mm,F1.2</a:t>
                      </a:r>
                      <a:r>
                        <a:rPr lang="zh-CN" altLang="en-US" sz="1000" kern="1200" dirty="0" smtClean="0">
                          <a:solidFill>
                            <a:schemeClr val="bg1"/>
                          </a:solidFill>
                          <a:latin typeface="+mj-ea"/>
                          <a:ea typeface="+mj-ea"/>
                          <a:cs typeface="+mn-cs"/>
                        </a:rPr>
                        <a:t>）等</a:t>
                      </a:r>
                      <a:endParaRPr lang="zh-CN" altLang="en-US" sz="1000" kern="1200" dirty="0">
                        <a:solidFill>
                          <a:schemeClr val="bg1"/>
                        </a:solidFill>
                        <a:latin typeface="+mj-ea"/>
                        <a:ea typeface="+mj-ea"/>
                        <a:cs typeface="+mn-cs"/>
                      </a:endParaRPr>
                    </a:p>
                  </a:txBody>
                  <a:tcPr anchor="ctr">
                    <a:solidFill>
                      <a:srgbClr val="FF9900"/>
                    </a:solidFill>
                  </a:tcPr>
                </a:tc>
                <a:tc>
                  <a:txBody>
                    <a:bodyPr/>
                    <a:lstStyle/>
                    <a:p>
                      <a:pPr marL="0" algn="l" defTabSz="914400" rtl="0" eaLnBrk="1" latinLnBrk="0" hangingPunct="1"/>
                      <a:r>
                        <a:rPr lang="zh-CN" altLang="en-US" sz="1100" kern="1200" dirty="0" smtClean="0">
                          <a:solidFill>
                            <a:schemeClr val="bg1"/>
                          </a:solidFill>
                          <a:latin typeface="+mj-ea"/>
                          <a:ea typeface="+mj-ea"/>
                          <a:cs typeface="+mn-cs"/>
                        </a:rPr>
                        <a:t>光圈</a:t>
                      </a:r>
                      <a:r>
                        <a:rPr lang="en-US" altLang="zh-CN" sz="1100" kern="1200" dirty="0" smtClean="0">
                          <a:solidFill>
                            <a:schemeClr val="bg1"/>
                          </a:solidFill>
                          <a:latin typeface="+mj-ea"/>
                          <a:ea typeface="+mj-ea"/>
                          <a:cs typeface="+mn-cs"/>
                        </a:rPr>
                        <a:t>f</a:t>
                      </a:r>
                      <a:r>
                        <a:rPr lang="zh-CN" altLang="en-US" sz="1100" kern="1200" dirty="0" smtClean="0">
                          <a:solidFill>
                            <a:schemeClr val="bg1"/>
                          </a:solidFill>
                          <a:latin typeface="+mj-ea"/>
                          <a:ea typeface="+mj-ea"/>
                          <a:cs typeface="+mn-cs"/>
                        </a:rPr>
                        <a:t>值</a:t>
                      </a:r>
                      <a:r>
                        <a:rPr lang="en-US" altLang="zh-CN" sz="1100" kern="1200" dirty="0" smtClean="0">
                          <a:solidFill>
                            <a:schemeClr val="bg1"/>
                          </a:solidFill>
                          <a:latin typeface="+mj-ea"/>
                          <a:ea typeface="+mj-ea"/>
                          <a:cs typeface="+mn-cs"/>
                        </a:rPr>
                        <a:t>=</a:t>
                      </a:r>
                      <a:r>
                        <a:rPr lang="zh-CN" altLang="en-US" sz="1100" kern="1200" dirty="0" smtClean="0">
                          <a:solidFill>
                            <a:schemeClr val="bg1"/>
                          </a:solidFill>
                          <a:latin typeface="+mj-ea"/>
                          <a:ea typeface="+mj-ea"/>
                          <a:cs typeface="+mn-cs"/>
                        </a:rPr>
                        <a:t>镜头的焦距</a:t>
                      </a:r>
                      <a:r>
                        <a:rPr lang="en-US" altLang="zh-CN" sz="1100" kern="1200" dirty="0" smtClean="0">
                          <a:solidFill>
                            <a:schemeClr val="bg1"/>
                          </a:solidFill>
                          <a:latin typeface="+mj-ea"/>
                          <a:ea typeface="+mj-ea"/>
                          <a:cs typeface="+mn-cs"/>
                        </a:rPr>
                        <a:t>/</a:t>
                      </a:r>
                      <a:r>
                        <a:rPr lang="zh-CN" altLang="en-US" sz="1100" kern="1200" dirty="0" smtClean="0">
                          <a:solidFill>
                            <a:schemeClr val="bg1"/>
                          </a:solidFill>
                          <a:latin typeface="+mj-ea"/>
                          <a:ea typeface="+mj-ea"/>
                          <a:cs typeface="+mn-cs"/>
                        </a:rPr>
                        <a:t>镜头光圈的直径</a:t>
                      </a:r>
                    </a:p>
                    <a:p>
                      <a:pPr marL="0" algn="l" defTabSz="914400" rtl="0" eaLnBrk="1" latinLnBrk="0" hangingPunct="1"/>
                      <a:r>
                        <a:rPr lang="en-US" altLang="zh-CN" sz="1100" kern="1200" dirty="0" smtClean="0">
                          <a:solidFill>
                            <a:schemeClr val="bg1"/>
                          </a:solidFill>
                          <a:latin typeface="+mj-ea"/>
                          <a:ea typeface="+mj-ea"/>
                          <a:cs typeface="+mn-cs"/>
                        </a:rPr>
                        <a:t>f1.0</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f1.4</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f2.0</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f2.8</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f4.0</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f5.6</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f8.0</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f11</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f16</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f22</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f32</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f44</a:t>
                      </a:r>
                      <a:r>
                        <a:rPr lang="zh-CN" altLang="en-US" sz="1100" kern="1200" dirty="0" smtClean="0">
                          <a:solidFill>
                            <a:schemeClr val="bg1"/>
                          </a:solidFill>
                          <a:latin typeface="+mj-ea"/>
                          <a:ea typeface="+mj-ea"/>
                          <a:cs typeface="+mn-cs"/>
                        </a:rPr>
                        <a:t>，</a:t>
                      </a:r>
                      <a:r>
                        <a:rPr lang="en-US" altLang="zh-CN" sz="1100" kern="1200" dirty="0" smtClean="0">
                          <a:solidFill>
                            <a:schemeClr val="bg1"/>
                          </a:solidFill>
                          <a:latin typeface="+mj-ea"/>
                          <a:ea typeface="+mj-ea"/>
                          <a:cs typeface="+mn-cs"/>
                        </a:rPr>
                        <a:t>f64</a:t>
                      </a:r>
                    </a:p>
                  </a:txBody>
                  <a:tcPr anchor="ctr">
                    <a:solidFill>
                      <a:srgbClr val="72CF52"/>
                    </a:solidFill>
                  </a:tcPr>
                </a:tc>
              </a:tr>
              <a:tr h="720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lt1"/>
                          </a:solidFill>
                          <a:latin typeface="+mn-lt"/>
                          <a:ea typeface="+mn-ea"/>
                          <a:cs typeface="+mn-cs"/>
                        </a:rPr>
                        <a:t>影响</a:t>
                      </a:r>
                    </a:p>
                  </a:txBody>
                  <a:tcPr anchor="ctr">
                    <a:solidFill>
                      <a:schemeClr val="bg1">
                        <a:lumMod val="65000"/>
                      </a:schemeClr>
                    </a:solidFill>
                  </a:tcPr>
                </a:tc>
                <a:tc>
                  <a:txBody>
                    <a:bodyPr/>
                    <a:lstStyle/>
                    <a:p>
                      <a:pPr marL="0" algn="l" defTabSz="914400" rtl="0" eaLnBrk="1" latinLnBrk="0" hangingPunct="1"/>
                      <a:r>
                        <a:rPr lang="zh-CN" altLang="en-US" sz="1200" kern="1200" dirty="0" smtClean="0">
                          <a:solidFill>
                            <a:schemeClr val="bg1"/>
                          </a:solidFill>
                          <a:latin typeface="+mj-ea"/>
                          <a:ea typeface="+mj-ea"/>
                          <a:cs typeface="+mn-cs"/>
                        </a:rPr>
                        <a:t>焦距的大小决定着视场角的大小，焦距数值小，视场角大，所观察的范围也大，焦距数值 大，视场角小，观察范围小。</a:t>
                      </a:r>
                      <a:endParaRPr lang="zh-CN" altLang="en-US" sz="1200" kern="1200" dirty="0">
                        <a:solidFill>
                          <a:schemeClr val="bg1"/>
                        </a:solidFill>
                        <a:latin typeface="+mj-ea"/>
                        <a:ea typeface="+mj-ea"/>
                        <a:cs typeface="+mn-cs"/>
                      </a:endParaRPr>
                    </a:p>
                  </a:txBody>
                  <a:tcPr anchor="ctr">
                    <a:solidFill>
                      <a:srgbClr val="FF9900"/>
                    </a:solidFill>
                  </a:tcPr>
                </a:tc>
                <a:tc>
                  <a:txBody>
                    <a:bodyPr/>
                    <a:lstStyle/>
                    <a:p>
                      <a:pPr marL="0" algn="l" defTabSz="914400" rtl="0" eaLnBrk="1" latinLnBrk="0" hangingPunct="1"/>
                      <a:r>
                        <a:rPr lang="zh-CN" altLang="en-US" sz="1200" dirty="0" smtClean="0">
                          <a:solidFill>
                            <a:schemeClr val="bg1"/>
                          </a:solidFill>
                          <a:latin typeface="+mj-ea"/>
                          <a:ea typeface="+mj-ea"/>
                        </a:rPr>
                        <a:t>在</a:t>
                      </a:r>
                      <a:r>
                        <a:rPr lang="zh-CN" altLang="en-US" sz="1200" kern="1200" dirty="0" smtClean="0">
                          <a:solidFill>
                            <a:schemeClr val="bg1"/>
                          </a:solidFill>
                          <a:latin typeface="+mj-ea"/>
                          <a:ea typeface="+mj-ea"/>
                          <a:cs typeface="+mn-cs"/>
                        </a:rPr>
                        <a:t>快门不变的情况下，光圈越大，进光量越多，画面比较亮；光圈越小，画面比较暗。</a:t>
                      </a:r>
                      <a:endParaRPr lang="zh-CN" altLang="en-US" sz="1200" kern="1200" dirty="0">
                        <a:solidFill>
                          <a:schemeClr val="bg1"/>
                        </a:solidFill>
                        <a:latin typeface="+mj-ea"/>
                        <a:ea typeface="+mj-ea"/>
                        <a:cs typeface="+mn-cs"/>
                      </a:endParaRPr>
                    </a:p>
                  </a:txBody>
                  <a:tcPr anchor="ctr">
                    <a:solidFill>
                      <a:srgbClr val="72CF52"/>
                    </a:solidFill>
                  </a:tcPr>
                </a:tc>
              </a:tr>
              <a:tr h="19141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1" kern="1200" dirty="0" smtClean="0">
                          <a:solidFill>
                            <a:schemeClr val="lt1"/>
                          </a:solidFill>
                          <a:latin typeface="+mn-lt"/>
                          <a:ea typeface="+mn-ea"/>
                          <a:cs typeface="+mn-cs"/>
                        </a:rPr>
                        <a:t>示意图</a:t>
                      </a:r>
                    </a:p>
                  </a:txBody>
                  <a:tcPr anchor="ctr">
                    <a:solidFill>
                      <a:schemeClr val="bg1">
                        <a:lumMod val="65000"/>
                      </a:schemeClr>
                    </a:solidFill>
                  </a:tcPr>
                </a:tc>
                <a:tc>
                  <a:txBody>
                    <a:bodyPr/>
                    <a:lstStyle/>
                    <a:p>
                      <a:pPr marL="0" algn="l" defTabSz="914400" rtl="0" eaLnBrk="1" latinLnBrk="0" hangingPunct="1"/>
                      <a:endParaRPr lang="zh-CN" altLang="en-US" sz="1400" kern="1200" dirty="0">
                        <a:solidFill>
                          <a:schemeClr val="dk1"/>
                        </a:solidFill>
                        <a:latin typeface="+mn-lt"/>
                        <a:ea typeface="+mn-ea"/>
                        <a:cs typeface="+mn-cs"/>
                      </a:endParaRPr>
                    </a:p>
                  </a:txBody>
                  <a:tcPr>
                    <a:solidFill>
                      <a:srgbClr val="FF9900"/>
                    </a:solidFill>
                  </a:tcPr>
                </a:tc>
                <a:tc>
                  <a:txBody>
                    <a:bodyPr/>
                    <a:lstStyle/>
                    <a:p>
                      <a:endParaRPr lang="zh-CN" altLang="en-US" sz="1400" dirty="0"/>
                    </a:p>
                  </a:txBody>
                  <a:tcPr>
                    <a:solidFill>
                      <a:srgbClr val="72CF52"/>
                    </a:solidFill>
                  </a:tcPr>
                </a:tc>
              </a:tr>
            </a:tbl>
          </a:graphicData>
        </a:graphic>
      </p:graphicFrame>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89" t="3835" b="4673"/>
          <a:stretch/>
        </p:blipFill>
        <p:spPr bwMode="auto">
          <a:xfrm>
            <a:off x="1870417" y="3090557"/>
            <a:ext cx="3451596" cy="18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preferRelativeResize="0">
            <a:picLocks noChangeArrowheads="1"/>
          </p:cNvPicPr>
          <p:nvPr/>
        </p:nvPicPr>
        <p:blipFill rotWithShape="1">
          <a:blip r:embed="rId3">
            <a:extLst>
              <a:ext uri="{28A0092B-C50C-407E-A947-70E740481C1C}">
                <a14:useLocalDpi xmlns:a14="http://schemas.microsoft.com/office/drawing/2010/main" val="0"/>
              </a:ext>
            </a:extLst>
          </a:blip>
          <a:srcRect l="209" r="2214"/>
          <a:stretch/>
        </p:blipFill>
        <p:spPr bwMode="auto">
          <a:xfrm>
            <a:off x="5322013" y="3066859"/>
            <a:ext cx="3230975" cy="1912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13513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矩形 1"/>
          <p:cNvSpPr/>
          <p:nvPr/>
        </p:nvSpPr>
        <p:spPr>
          <a:xfrm>
            <a:off x="3406027" y="2382795"/>
            <a:ext cx="2326278" cy="369332"/>
          </a:xfrm>
          <a:prstGeom prst="rect">
            <a:avLst/>
          </a:prstGeom>
        </p:spPr>
        <p:txBody>
          <a:bodyPr wrap="none">
            <a:spAutoFit/>
          </a:bodyPr>
          <a:lstStyle/>
          <a:p>
            <a:r>
              <a:rPr lang="en-US" altLang="zh-CN" dirty="0" smtClean="0">
                <a:solidFill>
                  <a:schemeClr val="bg1"/>
                </a:solidFill>
                <a:effectLst>
                  <a:outerShdw blurRad="38100" dist="38100" dir="2700000" algn="tl">
                    <a:srgbClr val="000000">
                      <a:alpha val="43137"/>
                    </a:srgbClr>
                  </a:outerShdw>
                </a:effectLst>
              </a:rPr>
              <a:t>www.kedacom.com</a:t>
            </a:r>
            <a:endParaRPr lang="zh-CN" altLang="en-US"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010286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镜头的选取</a:t>
            </a:r>
            <a:endParaRPr lang="zh-CN" altLang="en-US" dirty="0"/>
          </a:p>
        </p:txBody>
      </p:sp>
      <p:sp>
        <p:nvSpPr>
          <p:cNvPr id="3" name="文本占位符 2"/>
          <p:cNvSpPr>
            <a:spLocks noGrp="1"/>
          </p:cNvSpPr>
          <p:nvPr>
            <p:ph type="body" sz="half" idx="13"/>
          </p:nvPr>
        </p:nvSpPr>
        <p:spPr>
          <a:xfrm>
            <a:off x="395536" y="1383481"/>
            <a:ext cx="5268624" cy="867610"/>
          </a:xfrm>
          <a:noFill/>
        </p:spPr>
        <p:txBody>
          <a:bodyPr vert="horz" wrap="square" lIns="68580" tIns="34290" rIns="68580" bIns="34290" rtlCol="0">
            <a:spAutoFit/>
          </a:bodyPr>
          <a:lstStyle/>
          <a:p>
            <a:pPr marL="285750" indent="-285750">
              <a:lnSpc>
                <a:spcPct val="150000"/>
              </a:lnSpc>
              <a:buFont typeface="Wingdings" pitchFamily="2" charset="2"/>
              <a:buChar char="Ø"/>
            </a:pPr>
            <a:r>
              <a:rPr lang="zh-CN" altLang="en-US" dirty="0">
                <a:solidFill>
                  <a:schemeClr val="tx1"/>
                </a:solidFill>
              </a:rPr>
              <a:t>对于在环境照度恒定的情况下，</a:t>
            </a:r>
            <a:r>
              <a:rPr lang="zh-CN" altLang="en-US" dirty="0"/>
              <a:t>如电梯轿厢内</a:t>
            </a:r>
            <a:r>
              <a:rPr lang="zh-CN" altLang="en-US" dirty="0">
                <a:solidFill>
                  <a:schemeClr val="tx1"/>
                </a:solidFill>
              </a:rPr>
              <a:t>、封闭走廊里、无阳光直射的房间内，均可选用手动光圈镜头，这样可在系统初装调试中根据环境的实际照度，一次性整定镜头光圈大小，获得满意亮度画面即可。 </a:t>
            </a:r>
          </a:p>
        </p:txBody>
      </p:sp>
      <p:sp>
        <p:nvSpPr>
          <p:cNvPr id="4" name="矩形 3"/>
          <p:cNvSpPr/>
          <p:nvPr/>
        </p:nvSpPr>
        <p:spPr>
          <a:xfrm>
            <a:off x="382753" y="842963"/>
            <a:ext cx="5053344" cy="253916"/>
          </a:xfrm>
          <a:prstGeom prst="rect">
            <a:avLst/>
          </a:prstGeom>
          <a:noFill/>
        </p:spPr>
        <p:txBody>
          <a:bodyPr vert="horz" wrap="square" lIns="68580" tIns="34290" rIns="68580" bIns="34290" rtlCol="0">
            <a:spAutoFit/>
          </a:bodyPr>
          <a:lstStyle/>
          <a:p>
            <a:pPr>
              <a:spcBef>
                <a:spcPct val="20000"/>
              </a:spcBef>
              <a:buFont typeface="Arial" pitchFamily="34" charset="0"/>
              <a:buNone/>
            </a:pPr>
            <a:r>
              <a:rPr lang="zh-CN" altLang="en-US" sz="1200" dirty="0">
                <a:solidFill>
                  <a:schemeClr val="tx1"/>
                </a:solidFill>
                <a:latin typeface="+mn-ea"/>
              </a:rPr>
              <a:t>手动、自动光圈镜头的选用取决于使用环境的照度是否恒定。 </a:t>
            </a:r>
          </a:p>
        </p:txBody>
      </p:sp>
      <p:sp>
        <p:nvSpPr>
          <p:cNvPr id="5" name="矩形 4"/>
          <p:cNvSpPr/>
          <p:nvPr/>
        </p:nvSpPr>
        <p:spPr>
          <a:xfrm>
            <a:off x="642382" y="4021872"/>
            <a:ext cx="7962066" cy="92333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nSpc>
                <a:spcPct val="150000"/>
              </a:lnSpc>
            </a:pPr>
            <a:r>
              <a:rPr lang="zh-CN" altLang="en-US" sz="1200" dirty="0">
                <a:solidFill>
                  <a:schemeClr val="tx1"/>
                </a:solidFill>
              </a:rPr>
              <a:t>对于自动光圈镜头的控制信号又可分为</a:t>
            </a:r>
            <a:r>
              <a:rPr lang="en-US" altLang="zh-CN" sz="1200" dirty="0">
                <a:solidFill>
                  <a:schemeClr val="tx1"/>
                </a:solidFill>
              </a:rPr>
              <a:t>DC</a:t>
            </a:r>
            <a:r>
              <a:rPr lang="zh-CN" altLang="en-US" sz="1200" dirty="0">
                <a:solidFill>
                  <a:schemeClr val="tx1"/>
                </a:solidFill>
              </a:rPr>
              <a:t>及</a:t>
            </a:r>
            <a:r>
              <a:rPr lang="en-US" altLang="zh-CN" sz="1200" dirty="0">
                <a:solidFill>
                  <a:schemeClr val="tx1"/>
                </a:solidFill>
              </a:rPr>
              <a:t>VIDEO</a:t>
            </a:r>
            <a:r>
              <a:rPr lang="zh-CN" altLang="en-US" sz="1200" dirty="0">
                <a:solidFill>
                  <a:schemeClr val="tx1"/>
                </a:solidFill>
              </a:rPr>
              <a:t>控制两种，即直流电压控制及视频信号控制。这在自动光圈镜头的类型选用上，摄像机自动光圈镜头插座的连接方式上，以及选择自动光圈镜头的驱动方式开关上，三者注意协调配合好即可。</a:t>
            </a:r>
          </a:p>
        </p:txBody>
      </p:sp>
      <p:sp>
        <p:nvSpPr>
          <p:cNvPr id="7" name="矩形 6"/>
          <p:cNvSpPr/>
          <p:nvPr/>
        </p:nvSpPr>
        <p:spPr>
          <a:xfrm>
            <a:off x="381884" y="2725473"/>
            <a:ext cx="5250512" cy="1177245"/>
          </a:xfrm>
          <a:prstGeom prst="rect">
            <a:avLst/>
          </a:prstGeom>
          <a:noFill/>
        </p:spPr>
        <p:txBody>
          <a:bodyPr vert="horz" wrap="square" lIns="68580" tIns="34290" rIns="68580" bIns="34290" rtlCol="0">
            <a:spAutoFit/>
          </a:bodyPr>
          <a:lstStyle/>
          <a:p>
            <a:pPr marL="285750" indent="-285750">
              <a:lnSpc>
                <a:spcPct val="150000"/>
              </a:lnSpc>
              <a:spcBef>
                <a:spcPct val="20000"/>
              </a:spcBef>
              <a:buFont typeface="Wingdings" pitchFamily="2" charset="2"/>
              <a:buChar char="Ø"/>
            </a:pPr>
            <a:r>
              <a:rPr lang="zh-CN" altLang="en-US" sz="1200" dirty="0">
                <a:latin typeface="+mn-ea"/>
              </a:rPr>
              <a:t>对于环境照度处于经常变化的情况，如随日照时间而照度变化较大的门厅、窗口及大堂内等，均需选用自动光圈镜头</a:t>
            </a:r>
            <a:r>
              <a:rPr lang="en-US" altLang="zh-CN" sz="1200" dirty="0">
                <a:latin typeface="+mn-ea"/>
              </a:rPr>
              <a:t>(</a:t>
            </a:r>
            <a:r>
              <a:rPr lang="zh-CN" altLang="en-US" sz="1200" dirty="0">
                <a:latin typeface="+mn-ea"/>
              </a:rPr>
              <a:t>必须配以带有自动光圈镜头插座的摄像机</a:t>
            </a:r>
            <a:r>
              <a:rPr lang="en-US" altLang="zh-CN" sz="1200" dirty="0">
                <a:latin typeface="+mn-ea"/>
              </a:rPr>
              <a:t>)</a:t>
            </a:r>
            <a:r>
              <a:rPr lang="zh-CN" altLang="en-US" sz="1200" dirty="0">
                <a:latin typeface="+mn-ea"/>
              </a:rPr>
              <a:t>，这样便可以实现画面亮度的自动调节，获得良好的较为恒定亮度的监视画面。 　</a:t>
            </a:r>
          </a:p>
        </p:txBody>
      </p:sp>
      <p:pic>
        <p:nvPicPr>
          <p:cNvPr id="6" name="图片 5"/>
          <p:cNvPicPr>
            <a:picLocks noChangeAspect="1"/>
          </p:cNvPicPr>
          <p:nvPr/>
        </p:nvPicPr>
        <p:blipFill>
          <a:blip r:embed="rId2"/>
          <a:stretch>
            <a:fillRect/>
          </a:stretch>
        </p:blipFill>
        <p:spPr>
          <a:xfrm>
            <a:off x="5664160" y="1085516"/>
            <a:ext cx="1700478" cy="1413685"/>
          </a:xfrm>
          <a:prstGeom prst="rect">
            <a:avLst/>
          </a:prstGeom>
        </p:spPr>
      </p:pic>
      <p:pic>
        <p:nvPicPr>
          <p:cNvPr id="8" name="图片 7"/>
          <p:cNvPicPr>
            <a:picLocks noChangeAspect="1"/>
          </p:cNvPicPr>
          <p:nvPr/>
        </p:nvPicPr>
        <p:blipFill>
          <a:blip r:embed="rId3"/>
          <a:stretch>
            <a:fillRect/>
          </a:stretch>
        </p:blipFill>
        <p:spPr>
          <a:xfrm>
            <a:off x="7424606" y="1386882"/>
            <a:ext cx="1090549" cy="86420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0123" y="2686624"/>
            <a:ext cx="1216333" cy="1055844"/>
          </a:xfrm>
          <a:prstGeom prst="rect">
            <a:avLst/>
          </a:prstGeom>
        </p:spPr>
      </p:pic>
      <p:pic>
        <p:nvPicPr>
          <p:cNvPr id="10" name="图片 9"/>
          <p:cNvPicPr>
            <a:picLocks noChangeAspect="1"/>
          </p:cNvPicPr>
          <p:nvPr/>
        </p:nvPicPr>
        <p:blipFill rotWithShape="1">
          <a:blip r:embed="rId5"/>
          <a:srcRect r="14344"/>
          <a:stretch/>
        </p:blipFill>
        <p:spPr>
          <a:xfrm>
            <a:off x="5664160" y="2586981"/>
            <a:ext cx="1713842" cy="1419779"/>
          </a:xfrm>
          <a:prstGeom prst="rect">
            <a:avLst/>
          </a:prstGeom>
        </p:spPr>
      </p:pic>
    </p:spTree>
    <p:extLst>
      <p:ext uri="{BB962C8B-B14F-4D97-AF65-F5344CB8AC3E}">
        <p14:creationId xmlns:p14="http://schemas.microsoft.com/office/powerpoint/2010/main" val="3611875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镜头的选取</a:t>
            </a:r>
            <a:endParaRPr lang="zh-CN" altLang="en-US" dirty="0"/>
          </a:p>
        </p:txBody>
      </p:sp>
      <p:sp>
        <p:nvSpPr>
          <p:cNvPr id="3" name="文本占位符 2"/>
          <p:cNvSpPr>
            <a:spLocks noGrp="1"/>
          </p:cNvSpPr>
          <p:nvPr>
            <p:ph type="body" sz="half" idx="13"/>
          </p:nvPr>
        </p:nvSpPr>
        <p:spPr>
          <a:xfrm>
            <a:off x="395288" y="733658"/>
            <a:ext cx="8497192" cy="253916"/>
          </a:xfrm>
          <a:noFill/>
        </p:spPr>
        <p:txBody>
          <a:bodyPr vert="horz" wrap="square" lIns="68580" tIns="34290" rIns="68580" bIns="34290" rtlCol="0">
            <a:spAutoFit/>
          </a:bodyPr>
          <a:lstStyle/>
          <a:p>
            <a:r>
              <a:rPr lang="zh-CN" altLang="en-US" dirty="0">
                <a:solidFill>
                  <a:schemeClr val="tx1"/>
                </a:solidFill>
              </a:rPr>
              <a:t>定焦</a:t>
            </a:r>
            <a:r>
              <a:rPr lang="en-US" altLang="zh-CN" dirty="0">
                <a:solidFill>
                  <a:schemeClr val="tx1"/>
                </a:solidFill>
              </a:rPr>
              <a:t>/</a:t>
            </a:r>
            <a:r>
              <a:rPr lang="zh-CN" altLang="en-US" dirty="0">
                <a:solidFill>
                  <a:schemeClr val="tx1"/>
                </a:solidFill>
              </a:rPr>
              <a:t>变焦镜头的选用取决于被监视场景范围的大小，以及所要求被监视场景画面的清晰程度。</a:t>
            </a:r>
          </a:p>
        </p:txBody>
      </p:sp>
      <p:sp>
        <p:nvSpPr>
          <p:cNvPr id="4" name="矩形 3"/>
          <p:cNvSpPr/>
          <p:nvPr/>
        </p:nvSpPr>
        <p:spPr>
          <a:xfrm>
            <a:off x="372243" y="2969846"/>
            <a:ext cx="4127749" cy="1200329"/>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nSpc>
                <a:spcPct val="150000"/>
              </a:lnSpc>
            </a:pPr>
            <a:r>
              <a:rPr lang="zh-CN" altLang="zh-CN" sz="1200" dirty="0">
                <a:solidFill>
                  <a:schemeClr val="tx1"/>
                </a:solidFill>
              </a:rPr>
              <a:t>在镜头规格一定的情况下，镜头焦距与镜头视场角成反比关系；在镜头焦距一定的情况下，镜头规格与镜头视场角的成正比。在镜头规格及镜头焦距一定的前提下，</a:t>
            </a:r>
            <a:r>
              <a:rPr lang="en-US" altLang="zh-CN" sz="1200" dirty="0">
                <a:solidFill>
                  <a:schemeClr val="tx1"/>
                </a:solidFill>
              </a:rPr>
              <a:t>CS</a:t>
            </a:r>
            <a:r>
              <a:rPr lang="zh-CN" altLang="zh-CN" sz="1200" dirty="0">
                <a:solidFill>
                  <a:schemeClr val="tx1"/>
                </a:solidFill>
              </a:rPr>
              <a:t>型接口镜头的视场角将大于</a:t>
            </a:r>
            <a:r>
              <a:rPr lang="en-US" altLang="zh-CN" sz="1200" dirty="0">
                <a:solidFill>
                  <a:schemeClr val="tx1"/>
                </a:solidFill>
              </a:rPr>
              <a:t>C</a:t>
            </a:r>
            <a:r>
              <a:rPr lang="zh-CN" altLang="zh-CN" sz="1200" dirty="0">
                <a:solidFill>
                  <a:schemeClr val="tx1"/>
                </a:solidFill>
              </a:rPr>
              <a:t>型接口镜头的视场角。</a:t>
            </a:r>
            <a:r>
              <a:rPr lang="en-US" altLang="zh-CN" sz="1200" dirty="0">
                <a:solidFill>
                  <a:schemeClr val="tx1"/>
                </a:solidFill>
              </a:rPr>
              <a:t> </a:t>
            </a:r>
            <a:endParaRPr lang="zh-CN" altLang="zh-CN" sz="1200" dirty="0">
              <a:solidFill>
                <a:schemeClr val="tx1"/>
              </a:solidFill>
            </a:endParaRPr>
          </a:p>
        </p:txBody>
      </p:sp>
      <p:sp>
        <p:nvSpPr>
          <p:cNvPr id="5" name="矩形 4"/>
          <p:cNvSpPr/>
          <p:nvPr/>
        </p:nvSpPr>
        <p:spPr>
          <a:xfrm>
            <a:off x="372243" y="1009346"/>
            <a:ext cx="6504013" cy="1601977"/>
          </a:xfrm>
          <a:prstGeom prst="rect">
            <a:avLst/>
          </a:prstGeom>
          <a:noFill/>
        </p:spPr>
        <p:txBody>
          <a:bodyPr vert="horz" wrap="square" lIns="68580" tIns="34290" rIns="68580" bIns="34290" rtlCol="0">
            <a:spAutoFit/>
          </a:bodyPr>
          <a:lstStyle/>
          <a:p>
            <a:pPr marL="285750" indent="-285750">
              <a:lnSpc>
                <a:spcPct val="150000"/>
              </a:lnSpc>
              <a:spcBef>
                <a:spcPct val="20000"/>
              </a:spcBef>
              <a:buFont typeface="Wingdings" pitchFamily="2" charset="2"/>
              <a:buChar char="Ø"/>
            </a:pPr>
            <a:r>
              <a:rPr lang="zh-CN" altLang="zh-CN" sz="1200" dirty="0">
                <a:solidFill>
                  <a:schemeClr val="tx1"/>
                </a:solidFill>
                <a:latin typeface="+mn-ea"/>
              </a:rPr>
              <a:t>广角镜头：视角在</a:t>
            </a:r>
            <a:r>
              <a:rPr lang="en-US" altLang="zh-CN" sz="1200" dirty="0">
                <a:solidFill>
                  <a:schemeClr val="tx1"/>
                </a:solidFill>
                <a:latin typeface="+mn-ea"/>
              </a:rPr>
              <a:t>90</a:t>
            </a:r>
            <a:r>
              <a:rPr lang="zh-CN" altLang="zh-CN" sz="1200" dirty="0">
                <a:solidFill>
                  <a:schemeClr val="tx1"/>
                </a:solidFill>
                <a:latin typeface="+mn-ea"/>
              </a:rPr>
              <a:t>度以上，一般用于电梯轿箱内、大厅等小视距大视角场所；</a:t>
            </a:r>
          </a:p>
          <a:p>
            <a:pPr marL="285750" indent="-285750">
              <a:lnSpc>
                <a:spcPct val="150000"/>
              </a:lnSpc>
              <a:spcBef>
                <a:spcPct val="20000"/>
              </a:spcBef>
              <a:buFont typeface="Wingdings" pitchFamily="2" charset="2"/>
              <a:buChar char="Ø"/>
            </a:pPr>
            <a:r>
              <a:rPr lang="zh-CN" altLang="zh-CN" sz="1200" dirty="0">
                <a:solidFill>
                  <a:schemeClr val="tx1"/>
                </a:solidFill>
                <a:latin typeface="+mn-ea"/>
              </a:rPr>
              <a:t>标准镜头：视角在</a:t>
            </a:r>
            <a:r>
              <a:rPr lang="en-US" altLang="zh-CN" sz="1200" dirty="0">
                <a:solidFill>
                  <a:schemeClr val="tx1"/>
                </a:solidFill>
                <a:latin typeface="+mn-ea"/>
              </a:rPr>
              <a:t>30</a:t>
            </a:r>
            <a:r>
              <a:rPr lang="zh-CN" altLang="zh-CN" sz="1200" dirty="0">
                <a:solidFill>
                  <a:schemeClr val="tx1"/>
                </a:solidFill>
                <a:latin typeface="+mn-ea"/>
              </a:rPr>
              <a:t>度左右，一般用于走道及小区周界等场所；</a:t>
            </a:r>
          </a:p>
          <a:p>
            <a:pPr marL="285750" indent="-285750">
              <a:lnSpc>
                <a:spcPct val="150000"/>
              </a:lnSpc>
              <a:spcBef>
                <a:spcPct val="20000"/>
              </a:spcBef>
              <a:buFont typeface="Wingdings" pitchFamily="2" charset="2"/>
              <a:buChar char="Ø"/>
            </a:pPr>
            <a:r>
              <a:rPr lang="zh-CN" altLang="zh-CN" sz="1200" dirty="0">
                <a:solidFill>
                  <a:schemeClr val="tx1"/>
                </a:solidFill>
                <a:latin typeface="+mn-ea"/>
              </a:rPr>
              <a:t>长焦镜头：视角在</a:t>
            </a:r>
            <a:r>
              <a:rPr lang="en-US" altLang="zh-CN" sz="1200" dirty="0">
                <a:solidFill>
                  <a:schemeClr val="tx1"/>
                </a:solidFill>
                <a:latin typeface="+mn-ea"/>
              </a:rPr>
              <a:t>20</a:t>
            </a:r>
            <a:r>
              <a:rPr lang="zh-CN" altLang="zh-CN" sz="1200" dirty="0">
                <a:solidFill>
                  <a:schemeClr val="tx1"/>
                </a:solidFill>
                <a:latin typeface="+mn-ea"/>
              </a:rPr>
              <a:t>度以内，焦距的范围从几十毫米到上百毫米，用于远距离监视；</a:t>
            </a:r>
          </a:p>
          <a:p>
            <a:pPr marL="285750" indent="-285750">
              <a:lnSpc>
                <a:spcPct val="150000"/>
              </a:lnSpc>
              <a:spcBef>
                <a:spcPct val="20000"/>
              </a:spcBef>
              <a:buFont typeface="Wingdings" pitchFamily="2" charset="2"/>
              <a:buChar char="Ø"/>
            </a:pPr>
            <a:r>
              <a:rPr lang="zh-CN" altLang="zh-CN" sz="1200" dirty="0">
                <a:solidFill>
                  <a:schemeClr val="tx1"/>
                </a:solidFill>
                <a:latin typeface="+mn-ea"/>
              </a:rPr>
              <a:t>变焦镜头：镜头的焦距范围可变，可从广角到长焦，用于景深大，小视距大视角的区域；</a:t>
            </a:r>
          </a:p>
          <a:p>
            <a:pPr marL="285750" indent="-285750">
              <a:lnSpc>
                <a:spcPct val="150000"/>
              </a:lnSpc>
              <a:spcBef>
                <a:spcPct val="20000"/>
              </a:spcBef>
              <a:buFont typeface="Wingdings" pitchFamily="2" charset="2"/>
              <a:buChar char="Ø"/>
            </a:pPr>
            <a:r>
              <a:rPr lang="zh-CN" altLang="zh-CN" sz="1200" dirty="0">
                <a:solidFill>
                  <a:schemeClr val="tx1"/>
                </a:solidFill>
                <a:latin typeface="+mn-ea"/>
              </a:rPr>
              <a:t>针孔镜头：用于隐蔽监控。</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355726"/>
            <a:ext cx="4062983" cy="2514773"/>
          </a:xfrm>
          <a:prstGeom prst="rect">
            <a:avLst/>
          </a:prstGeom>
        </p:spPr>
      </p:pic>
    </p:spTree>
    <p:extLst>
      <p:ext uri="{BB962C8B-B14F-4D97-AF65-F5344CB8AC3E}">
        <p14:creationId xmlns:p14="http://schemas.microsoft.com/office/powerpoint/2010/main" val="40537255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10164</TotalTime>
  <Words>6948</Words>
  <Application>Microsoft Office PowerPoint</Application>
  <PresentationFormat>全屏显示(16:9)</PresentationFormat>
  <Paragraphs>965</Paragraphs>
  <Slides>70</Slides>
  <Notes>15</Notes>
  <HiddenSlides>0</HiddenSlides>
  <MMClips>0</MMClips>
  <ScaleCrop>false</ScaleCrop>
  <HeadingPairs>
    <vt:vector size="4" baseType="variant">
      <vt:variant>
        <vt:lpstr>主题</vt:lpstr>
      </vt:variant>
      <vt:variant>
        <vt:i4>1</vt:i4>
      </vt:variant>
      <vt:variant>
        <vt:lpstr>幻灯片标题</vt:lpstr>
      </vt:variant>
      <vt:variant>
        <vt:i4>70</vt:i4>
      </vt:variant>
    </vt:vector>
  </HeadingPairs>
  <TitlesOfParts>
    <vt:vector size="71" baseType="lpstr">
      <vt:lpstr>Office 主题</vt:lpstr>
      <vt:lpstr>IPC基础知识</vt:lpstr>
      <vt:lpstr>PowerPoint 演示文稿</vt:lpstr>
      <vt:lpstr>IPC的定义</vt:lpstr>
      <vt:lpstr>IPC的原理</vt:lpstr>
      <vt:lpstr>IPC的组成</vt:lpstr>
      <vt:lpstr>镜头的分类</vt:lpstr>
      <vt:lpstr>镜头的参数</vt:lpstr>
      <vt:lpstr>镜头的选取</vt:lpstr>
      <vt:lpstr>镜头的选取</vt:lpstr>
      <vt:lpstr>PowerPoint 演示文稿</vt:lpstr>
      <vt:lpstr>IPC的主要技术指标</vt:lpstr>
      <vt:lpstr>图像传感器</vt:lpstr>
      <vt:lpstr>图像传感器对比</vt:lpstr>
      <vt:lpstr>传感器尺寸</vt:lpstr>
      <vt:lpstr>分辨率</vt:lpstr>
      <vt:lpstr>最低照度</vt:lpstr>
      <vt:lpstr>信噪比</vt:lpstr>
      <vt:lpstr>PowerPoint 演示文稿</vt:lpstr>
      <vt:lpstr>IPC的主要功能参数</vt:lpstr>
      <vt:lpstr>自动增益控制（AGC）</vt:lpstr>
      <vt:lpstr>电子快门</vt:lpstr>
      <vt:lpstr>背光补偿</vt:lpstr>
      <vt:lpstr>白平衡</vt:lpstr>
      <vt:lpstr>强光抑制</vt:lpstr>
      <vt:lpstr>宽动态</vt:lpstr>
      <vt:lpstr>120dB 超宽动态</vt:lpstr>
      <vt:lpstr>3D 数字降噪</vt:lpstr>
      <vt:lpstr>PowerPoint 演示文稿</vt:lpstr>
      <vt:lpstr>图像编码标准</vt:lpstr>
      <vt:lpstr>H.264</vt:lpstr>
      <vt:lpstr>多码流</vt:lpstr>
      <vt:lpstr>PowerPoint 演示文稿</vt:lpstr>
      <vt:lpstr>IP67防护</vt:lpstr>
      <vt:lpstr>TVS6000V 防护</vt:lpstr>
      <vt:lpstr>IK10防碰撞等级</vt:lpstr>
      <vt:lpstr>PowerPoint 演示文稿</vt:lpstr>
      <vt:lpstr>IPC类型</vt:lpstr>
      <vt:lpstr>IPC类型</vt:lpstr>
      <vt:lpstr>补光IPC——支持红外</vt:lpstr>
      <vt:lpstr>补光IPC——支持激光</vt:lpstr>
      <vt:lpstr>补光IPC——Smart IR </vt:lpstr>
      <vt:lpstr>PowerPoint 演示文稿</vt:lpstr>
      <vt:lpstr>IPC</vt:lpstr>
      <vt:lpstr>固定IPC产品定位分布</vt:lpstr>
      <vt:lpstr>普通枪机明细</vt:lpstr>
      <vt:lpstr>星光级超低照度</vt:lpstr>
      <vt:lpstr>120dB超宽动态</vt:lpstr>
      <vt:lpstr>4K分辨率</vt:lpstr>
      <vt:lpstr>PowerPoint 演示文稿</vt:lpstr>
      <vt:lpstr>红外枪机明细</vt:lpstr>
      <vt:lpstr>定焦IPC—多种镜头带来多种选择</vt:lpstr>
      <vt:lpstr>变焦IPC—产品分类</vt:lpstr>
      <vt:lpstr>半球IPC—经济型及普及型明细</vt:lpstr>
      <vt:lpstr>半球IPC—功能型明细</vt:lpstr>
      <vt:lpstr>更多镜头带来更多选择—迷你半球</vt:lpstr>
      <vt:lpstr>更多镜头带来更多选择—海螺半球</vt:lpstr>
      <vt:lpstr>普及型防暴半球型号介绍</vt:lpstr>
      <vt:lpstr>功能型防暴半球型号介绍</vt:lpstr>
      <vt:lpstr>功能型防暴半球型号介绍</vt:lpstr>
      <vt:lpstr>PTZ IPC产品定位分布</vt:lpstr>
      <vt:lpstr>高速球明细</vt:lpstr>
      <vt:lpstr>红外摄像机及云台、一体机明细</vt:lpstr>
      <vt:lpstr>云台机一体化摄像机特性</vt:lpstr>
      <vt:lpstr>应用场景——高清枪型IPC</vt:lpstr>
      <vt:lpstr>PowerPoint 演示文稿</vt:lpstr>
      <vt:lpstr>PowerPoint 演示文稿</vt:lpstr>
      <vt:lpstr>应用场景——球型IPC</vt:lpstr>
      <vt:lpstr>应用场景——云台IPC</vt:lpstr>
      <vt:lpstr>应用场景—一体型IPC</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微软用户</cp:lastModifiedBy>
  <cp:revision>698</cp:revision>
  <dcterms:created xsi:type="dcterms:W3CDTF">2014-04-18T08:16:25Z</dcterms:created>
  <dcterms:modified xsi:type="dcterms:W3CDTF">2016-05-17T08:34:05Z</dcterms:modified>
</cp:coreProperties>
</file>